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I NUMERI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572428" cy="4500594"/>
          </a:xfrm>
        </p:spPr>
        <p:txBody>
          <a:bodyPr>
            <a:normAutofit/>
          </a:bodyPr>
          <a:lstStyle/>
          <a:p>
            <a:r>
              <a:rPr lang="it-IT" dirty="0" smtClean="0"/>
              <a:t>SULLA TERRA SU 7.300.000.000 </a:t>
            </a:r>
            <a:r>
              <a:rPr lang="it-IT" dirty="0" err="1" smtClean="0"/>
              <a:t>DI</a:t>
            </a:r>
            <a:r>
              <a:rPr lang="it-IT" dirty="0" smtClean="0"/>
              <a:t> ABITANTI, 250/300 MILIONI SONO IMMIGRATI.</a:t>
            </a:r>
          </a:p>
          <a:p>
            <a:r>
              <a:rPr lang="it-IT" dirty="0" smtClean="0"/>
              <a:t>IN EUROPA SU 500.000.000 </a:t>
            </a:r>
            <a:r>
              <a:rPr lang="it-IT" dirty="0" err="1" smtClean="0"/>
              <a:t>DI</a:t>
            </a:r>
            <a:r>
              <a:rPr lang="it-IT" dirty="0" smtClean="0"/>
              <a:t> ABITANTI 40 MILIONI SONO IMMIGRATI.</a:t>
            </a:r>
          </a:p>
          <a:p>
            <a:r>
              <a:rPr lang="it-IT" dirty="0" smtClean="0"/>
              <a:t>OGNI 10 ANNI </a:t>
            </a:r>
            <a:r>
              <a:rPr lang="it-IT" dirty="0" err="1" smtClean="0"/>
              <a:t>CI</a:t>
            </a:r>
            <a:r>
              <a:rPr lang="it-IT" dirty="0" smtClean="0"/>
              <a:t> SONO 14 MILIONI </a:t>
            </a:r>
            <a:r>
              <a:rPr lang="it-IT" dirty="0" err="1" smtClean="0"/>
              <a:t>DI</a:t>
            </a:r>
            <a:r>
              <a:rPr lang="it-IT" dirty="0" smtClean="0"/>
              <a:t> IMMIGRATI IN PIU’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COME METABOLIZZARE L’IMMIGRAZIONE?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IN ITALIA LA POPOLAZIONE STRANIERA IN 30/40  ANNI POTRA’ DIVENTARE </a:t>
            </a:r>
            <a:r>
              <a:rPr lang="it-IT" dirty="0" err="1" smtClean="0"/>
              <a:t>DI</a:t>
            </a:r>
            <a:r>
              <a:rPr lang="it-IT" dirty="0" smtClean="0"/>
              <a:t> 10 MILIONI CON UN GRANDE PROCESSO </a:t>
            </a:r>
            <a:r>
              <a:rPr lang="it-IT" dirty="0" err="1" smtClean="0"/>
              <a:t>DI</a:t>
            </a:r>
            <a:r>
              <a:rPr lang="it-IT" dirty="0" smtClean="0"/>
              <a:t> ITALIANIZZAZIONE.</a:t>
            </a:r>
          </a:p>
          <a:p>
            <a:r>
              <a:rPr lang="it-IT" dirty="0" smtClean="0"/>
              <a:t>NEL BIENNIO 2013/2014 PIU’ CITTADINI REGOLARI CHE CLANDESTINI O SBARCHI</a:t>
            </a:r>
          </a:p>
          <a:p>
            <a:r>
              <a:rPr lang="it-IT" dirty="0" smtClean="0"/>
              <a:t>UTILIZZO </a:t>
            </a:r>
            <a:r>
              <a:rPr lang="it-IT" dirty="0" err="1" smtClean="0"/>
              <a:t>DI</a:t>
            </a:r>
            <a:r>
              <a:rPr lang="it-IT" dirty="0" smtClean="0"/>
              <a:t> QUESTI NUOVI CITTADINI (GIOVANI) PER LA CRESCITA DEL PAESE</a:t>
            </a:r>
          </a:p>
          <a:p>
            <a:r>
              <a:rPr lang="it-IT" dirty="0" smtClean="0"/>
              <a:t>ABBIAMO FINITO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>
                <a:solidFill>
                  <a:srgbClr val="FFFF00"/>
                </a:solidFill>
              </a:rPr>
              <a:t>MIGRAZIONE…</a:t>
            </a:r>
            <a:r>
              <a:rPr lang="it-IT" dirty="0" smtClean="0">
                <a:solidFill>
                  <a:srgbClr val="FFFF00"/>
                </a:solidFill>
              </a:rPr>
              <a:t> UN FENOMENO CHE AUMENTA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ALL’INIZIO MIGRAZIONE ECONOMICA(FORZA LAVORO)</a:t>
            </a:r>
          </a:p>
          <a:p>
            <a:r>
              <a:rPr lang="it-IT" dirty="0" smtClean="0"/>
              <a:t>POI RICONGIUNGIMENTI FAMIGLIARI</a:t>
            </a:r>
          </a:p>
          <a:p>
            <a:r>
              <a:rPr lang="it-IT" dirty="0" smtClean="0"/>
              <a:t>STABILATOZIONE DEFINITIVA</a:t>
            </a:r>
          </a:p>
          <a:p>
            <a:r>
              <a:rPr lang="it-IT" dirty="0" smtClean="0"/>
              <a:t>DIVENTARE “POPOLAZIONE” : FATTORE </a:t>
            </a:r>
            <a:r>
              <a:rPr lang="it-IT" dirty="0" err="1" smtClean="0"/>
              <a:t>DI</a:t>
            </a:r>
            <a:r>
              <a:rPr lang="it-IT" dirty="0" smtClean="0"/>
              <a:t> CRESCITA E </a:t>
            </a:r>
            <a:r>
              <a:rPr lang="it-IT" dirty="0" err="1" smtClean="0"/>
              <a:t>DI</a:t>
            </a:r>
            <a:r>
              <a:rPr lang="it-IT" dirty="0" smtClean="0"/>
              <a:t> SVILUPPO </a:t>
            </a:r>
          </a:p>
          <a:p>
            <a:r>
              <a:rPr lang="it-IT" dirty="0" smtClean="0"/>
              <a:t>MOBILITA’ SOCIALE E INTEGRAZIONE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CASO ITALIA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it-IT" sz="4000" dirty="0" smtClean="0"/>
              <a:t>SITUAZIONE GIA’ VISSUTA</a:t>
            </a:r>
          </a:p>
          <a:p>
            <a:r>
              <a:rPr lang="it-IT" sz="4000" dirty="0" smtClean="0"/>
              <a:t>ANNI 50-60-70 GRANDE MOBILITA’ INTERNA </a:t>
            </a:r>
          </a:p>
          <a:p>
            <a:r>
              <a:rPr lang="it-IT" sz="4000" dirty="0" smtClean="0"/>
              <a:t>IL MODELLO </a:t>
            </a:r>
            <a:r>
              <a:rPr lang="it-IT" sz="4000" dirty="0" err="1" smtClean="0"/>
              <a:t>DI</a:t>
            </a:r>
            <a:r>
              <a:rPr lang="it-IT" sz="4000" dirty="0" smtClean="0"/>
              <a:t> RIFERIMENTO E’ LO STESSO ANCHE PER L’IMMIGRAZIONE STRANIERA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IL WELFARE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L’IMMIGRAZIONE RISOLVE I PROBLEMI SULLE PENSIONI</a:t>
            </a:r>
          </a:p>
          <a:p>
            <a:r>
              <a:rPr lang="it-IT" dirty="0" smtClean="0"/>
              <a:t>QUESTO E’ VERO DAL PUNTO </a:t>
            </a:r>
            <a:r>
              <a:rPr lang="it-IT" dirty="0" err="1" smtClean="0"/>
              <a:t>DI</a:t>
            </a:r>
            <a:r>
              <a:rPr lang="it-IT" dirty="0" smtClean="0"/>
              <a:t> VISTA DELLA CASSA MA OGGI NEL 2030 OGNI ANNO CIRCA 200.000 PERSONE IN ETA’ PENSIONABILE SARANNO CITTADINI IMMIGRATI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LIMITI DEL FATTORE DEMOGRAFICO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GLI IMMIGRATI HANNO LE STESSE DIFFICOLTA’ DEGLI ITALIANI PER FARE FIGLI </a:t>
            </a:r>
          </a:p>
          <a:p>
            <a:r>
              <a:rPr lang="it-IT" dirty="0" smtClean="0"/>
              <a:t>NEL 2014 ANCHE LA POPOLAZIONE STRANIERA IN ITALIA HA FATTO MENO </a:t>
            </a:r>
            <a:r>
              <a:rPr lang="it-IT" dirty="0" err="1" smtClean="0"/>
              <a:t>DI</a:t>
            </a:r>
            <a:r>
              <a:rPr lang="it-IT" dirty="0" smtClean="0"/>
              <a:t> 2 FIGLI PER DONNA: SOTTO IL RICAMBIO GENERAZIONALE 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FATTORI POSITIVI: CONTRIBUTO DEMOGRAFICO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SENZA GLI IMMIGRATI L’ITALIA NON ARRIVA A 60 MILIONI </a:t>
            </a:r>
            <a:r>
              <a:rPr lang="it-IT" dirty="0" err="1" smtClean="0"/>
              <a:t>DI</a:t>
            </a:r>
            <a:r>
              <a:rPr lang="it-IT" dirty="0" smtClean="0"/>
              <a:t> ABITANTI. LA DIMENSIONE DEMOGRAFICA E’ IMPORTANTE ANCHE PER L’ECONOMIA DEL PAESE</a:t>
            </a:r>
          </a:p>
          <a:p>
            <a:r>
              <a:rPr lang="it-IT" dirty="0" smtClean="0"/>
              <a:t>GLI IMMIGRATI CON 70/80 MILA NATI OGNI ANNO CHE SI AGGIUNGONO AI 420.000 ITALIANI, </a:t>
            </a:r>
            <a:r>
              <a:rPr lang="it-IT" dirty="0" err="1" smtClean="0"/>
              <a:t>CI</a:t>
            </a:r>
            <a:r>
              <a:rPr lang="it-IT" dirty="0" smtClean="0"/>
              <a:t> AIUTANO AD ARRIVARE ALLE 500.000 NASCITE, DATO ANCORA BASSO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>
                <a:solidFill>
                  <a:srgbClr val="FFFF00"/>
                </a:solidFill>
              </a:rPr>
              <a:t>ITALIA CAPACE </a:t>
            </a:r>
            <a:r>
              <a:rPr lang="it-IT" dirty="0" err="1" smtClean="0">
                <a:solidFill>
                  <a:srgbClr val="FFFF00"/>
                </a:solidFill>
              </a:rPr>
              <a:t>DI</a:t>
            </a:r>
            <a:r>
              <a:rPr lang="it-IT" dirty="0" smtClean="0">
                <a:solidFill>
                  <a:srgbClr val="FFFF00"/>
                </a:solidFill>
              </a:rPr>
              <a:t> ACCOGLIENZA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NELLA LOMBARDIA DAL 2001 AD OGGI SI SONO AGGIUNTE 900.000 PERSONE DELLE QUALI UN QUINTO SONO POSSESORI </a:t>
            </a:r>
            <a:r>
              <a:rPr lang="it-IT" dirty="0" err="1" smtClean="0"/>
              <a:t>DI</a:t>
            </a:r>
            <a:r>
              <a:rPr lang="it-IT" dirty="0" smtClean="0"/>
              <a:t> CASE IN UNA REGIONE DOVE ESISTE IL PROBLEMA DELL’ABITAZIONE.</a:t>
            </a:r>
          </a:p>
          <a:p>
            <a:r>
              <a:rPr lang="it-IT" dirty="0" smtClean="0"/>
              <a:t>GLI IMMIGRATI SI SONO LOCALLIZATI SENZA PROBLEMI SUL TERRITORIO LOMBARDO </a:t>
            </a:r>
          </a:p>
          <a:p>
            <a:r>
              <a:rPr lang="it-IT" dirty="0" smtClean="0"/>
              <a:t>LA POPOLAZIONE ITALIANA HA SAPUTO ACCOGLIERLI COME “PERSONE”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L’OFFERTA </a:t>
            </a:r>
            <a:r>
              <a:rPr lang="it-IT" dirty="0" err="1" smtClean="0">
                <a:solidFill>
                  <a:srgbClr val="FFFF00"/>
                </a:solidFill>
              </a:rPr>
              <a:t>DI</a:t>
            </a:r>
            <a:r>
              <a:rPr lang="it-IT" dirty="0" smtClean="0">
                <a:solidFill>
                  <a:srgbClr val="FFFF00"/>
                </a:solidFill>
              </a:rPr>
              <a:t> LAVORO 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FANNO LAVORI NON APPETIBILI PER GLI ITALIANI (EDILIZIA, CONCERIE, PESCA, BADANTI ETC.)</a:t>
            </a:r>
          </a:p>
          <a:p>
            <a:r>
              <a:rPr lang="it-IT" dirty="0" smtClean="0"/>
              <a:t>ESISTE PERO’ L’ASPETTO DELLA NON VALORIZZAZIONE DEL LAVORO PERCHE’ SONO UTILIZZATI PER MANSIONI CHE NON CORRISPONDONO ALLA LORO QUALIFICA E ALLA LORO FORMAZIONE 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FF00"/>
                </a:solidFill>
              </a:rPr>
              <a:t>BILANCIO IMMIGRAZIONE</a:t>
            </a:r>
            <a:endParaRPr lang="it-IT" dirty="0">
              <a:solidFill>
                <a:srgbClr val="FFFF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IN ITALIA 6 MILIONI </a:t>
            </a:r>
            <a:r>
              <a:rPr lang="it-IT" dirty="0" err="1" smtClean="0"/>
              <a:t>DI</a:t>
            </a:r>
            <a:r>
              <a:rPr lang="it-IT" dirty="0" smtClean="0"/>
              <a:t> IMMIGRATI SU 60 MILIONI </a:t>
            </a:r>
            <a:r>
              <a:rPr lang="it-IT" dirty="0" err="1" smtClean="0"/>
              <a:t>DI</a:t>
            </a:r>
            <a:r>
              <a:rPr lang="it-IT" dirty="0" smtClean="0"/>
              <a:t> ABITANTI </a:t>
            </a:r>
            <a:r>
              <a:rPr lang="it-IT" dirty="0" err="1" smtClean="0"/>
              <a:t>DI</a:t>
            </a:r>
            <a:r>
              <a:rPr lang="it-IT" dirty="0" smtClean="0"/>
              <a:t> CUI :</a:t>
            </a:r>
          </a:p>
          <a:p>
            <a:r>
              <a:rPr lang="it-IT" dirty="0" smtClean="0"/>
              <a:t>CIRCA 5 MILIONI SONO ISCRITTI ALL’ ANAGRAFE E SONO RESIDENTI </a:t>
            </a:r>
          </a:p>
          <a:p>
            <a:r>
              <a:rPr lang="it-IT" dirty="0" smtClean="0"/>
              <a:t>400.000 NON ISCRITTI ALL’ANAGRAFE </a:t>
            </a:r>
          </a:p>
          <a:p>
            <a:r>
              <a:rPr lang="it-IT" dirty="0" smtClean="0"/>
              <a:t>400.000 IRREGOLARI: IL 6/7% MENTRE 15 ANNI FA ERA IL 40%</a:t>
            </a:r>
          </a:p>
          <a:p>
            <a:r>
              <a:rPr lang="it-IT" dirty="0" smtClean="0"/>
              <a:t>SONO LA 21NESIMA REGIONE ITALIANA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416</Words>
  <PresentationFormat>Presentazione su schermo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I NUMERI </vt:lpstr>
      <vt:lpstr>MIGRAZIONE… UN FENOMENO CHE AUMENTA</vt:lpstr>
      <vt:lpstr>CASO ITALIA</vt:lpstr>
      <vt:lpstr>IL WELFARE </vt:lpstr>
      <vt:lpstr>LIMITI DEL FATTORE DEMOGRAFICO</vt:lpstr>
      <vt:lpstr>FATTORI POSITIVI: CONTRIBUTO DEMOGRAFICO </vt:lpstr>
      <vt:lpstr>ITALIA CAPACE DI ACCOGLIENZA </vt:lpstr>
      <vt:lpstr>L’OFFERTA DI LAVORO </vt:lpstr>
      <vt:lpstr>BILANCIO IMMIGRAZIONE</vt:lpstr>
      <vt:lpstr>COME METABOLIZZARE L’IMMIGRAZIONE?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NUMERI </dc:title>
  <dc:creator>Gisella</dc:creator>
  <cp:lastModifiedBy>utente</cp:lastModifiedBy>
  <cp:revision>5</cp:revision>
  <dcterms:created xsi:type="dcterms:W3CDTF">2016-03-22T16:05:26Z</dcterms:created>
  <dcterms:modified xsi:type="dcterms:W3CDTF">2016-03-22T16:52:39Z</dcterms:modified>
</cp:coreProperties>
</file>