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015" autoAdjust="0"/>
    <p:restoredTop sz="94630" autoAdjust="0"/>
  </p:normalViewPr>
  <p:slideViewPr>
    <p:cSldViewPr snapToGrid="0">
      <p:cViewPr varScale="1">
        <p:scale>
          <a:sx n="76" d="100"/>
          <a:sy n="76" d="100"/>
        </p:scale>
        <p:origin x="-11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BAF22-F18A-49CC-B325-C538D9CE0B98}" type="datetimeFigureOut">
              <a:rPr lang="it-IT" smtClean="0"/>
              <a:pPr/>
              <a:t>14/05/2016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AC782-858E-4C51-838B-020C3BE3C1D7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834745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AC782-858E-4C51-838B-020C3BE3C1D7}" type="slidenum">
              <a:rPr lang="it-IT" smtClean="0"/>
              <a:pPr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120046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2E60-013F-49CB-8E75-E24AD10B7286}" type="datetimeFigureOut">
              <a:rPr lang="it-IT" smtClean="0"/>
              <a:pPr/>
              <a:t>14/05/2016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D5646-FE82-4048-BEAE-82AFACF9BE02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419605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2E60-013F-49CB-8E75-E24AD10B7286}" type="datetimeFigureOut">
              <a:rPr lang="it-IT" smtClean="0"/>
              <a:pPr/>
              <a:t>14/05/2016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D5646-FE82-4048-BEAE-82AFACF9BE02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287937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2E60-013F-49CB-8E75-E24AD10B7286}" type="datetimeFigureOut">
              <a:rPr lang="it-IT" smtClean="0"/>
              <a:pPr/>
              <a:t>14/05/2016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D5646-FE82-4048-BEAE-82AFACF9BE02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663529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2E60-013F-49CB-8E75-E24AD10B7286}" type="datetimeFigureOut">
              <a:rPr lang="it-IT" smtClean="0"/>
              <a:pPr/>
              <a:t>14/05/2016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D5646-FE82-4048-BEAE-82AFACF9BE02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012468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2E60-013F-49CB-8E75-E24AD10B7286}" type="datetimeFigureOut">
              <a:rPr lang="it-IT" smtClean="0"/>
              <a:pPr/>
              <a:t>14/05/2016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D5646-FE82-4048-BEAE-82AFACF9BE02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41418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2E60-013F-49CB-8E75-E24AD10B7286}" type="datetimeFigureOut">
              <a:rPr lang="it-IT" smtClean="0"/>
              <a:pPr/>
              <a:t>14/05/2016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D5646-FE82-4048-BEAE-82AFACF9BE02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265419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2E60-013F-49CB-8E75-E24AD10B7286}" type="datetimeFigureOut">
              <a:rPr lang="it-IT" smtClean="0"/>
              <a:pPr/>
              <a:t>14/05/2016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D5646-FE82-4048-BEAE-82AFACF9BE02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572186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2E60-013F-49CB-8E75-E24AD10B7286}" type="datetimeFigureOut">
              <a:rPr lang="it-IT" smtClean="0"/>
              <a:pPr/>
              <a:t>14/05/2016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D5646-FE82-4048-BEAE-82AFACF9BE02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566722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2E60-013F-49CB-8E75-E24AD10B7286}" type="datetimeFigureOut">
              <a:rPr lang="it-IT" smtClean="0"/>
              <a:pPr/>
              <a:t>14/05/2016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D5646-FE82-4048-BEAE-82AFACF9BE02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834482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2E60-013F-49CB-8E75-E24AD10B7286}" type="datetimeFigureOut">
              <a:rPr lang="it-IT" smtClean="0"/>
              <a:pPr/>
              <a:t>14/05/2016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D5646-FE82-4048-BEAE-82AFACF9BE02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29348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2E60-013F-49CB-8E75-E24AD10B7286}" type="datetimeFigureOut">
              <a:rPr lang="it-IT" smtClean="0"/>
              <a:pPr/>
              <a:t>14/05/2016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D5646-FE82-4048-BEAE-82AFACF9BE02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085156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82E60-013F-49CB-8E75-E24AD10B7286}" type="datetimeFigureOut">
              <a:rPr lang="it-IT" smtClean="0"/>
              <a:pPr/>
              <a:t>14/05/2016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D5646-FE82-4048-BEAE-82AFACF9BE02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824231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710005"/>
            <a:ext cx="7239000" cy="1928419"/>
          </a:xfrm>
        </p:spPr>
        <p:txBody>
          <a:bodyPr>
            <a:normAutofit/>
          </a:bodyPr>
          <a:lstStyle/>
          <a:p>
            <a:r>
              <a:rPr lang="it-IT" sz="4000" dirty="0" smtClean="0"/>
              <a:t>Partire per cambiare la propria vita:</a:t>
            </a:r>
            <a:br>
              <a:rPr lang="it-IT" sz="4000" dirty="0" smtClean="0"/>
            </a:br>
            <a:r>
              <a:rPr lang="it-IT" sz="4000" dirty="0" smtClean="0"/>
              <a:t>le migrazioni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9874" y="2770200"/>
            <a:ext cx="9324975" cy="370943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65444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olo 23"/>
          <p:cNvSpPr>
            <a:spLocks noGrp="1"/>
          </p:cNvSpPr>
          <p:nvPr>
            <p:ph type="title"/>
          </p:nvPr>
        </p:nvSpPr>
        <p:spPr>
          <a:xfrm>
            <a:off x="849217" y="56634"/>
            <a:ext cx="10515600" cy="1325563"/>
          </a:xfrm>
        </p:spPr>
        <p:txBody>
          <a:bodyPr/>
          <a:lstStyle/>
          <a:p>
            <a:r>
              <a:rPr lang="it-IT" dirty="0" smtClean="0"/>
              <a:t>I movimenti migratori oggi</a:t>
            </a:r>
            <a:endParaRPr lang="it-IT" dirty="0"/>
          </a:p>
        </p:txBody>
      </p:sp>
      <p:sp>
        <p:nvSpPr>
          <p:cNvPr id="25" name="Segnaposto contenuto 24"/>
          <p:cNvSpPr>
            <a:spLocks noGrp="1"/>
          </p:cNvSpPr>
          <p:nvPr>
            <p:ph idx="1"/>
          </p:nvPr>
        </p:nvSpPr>
        <p:spPr>
          <a:xfrm>
            <a:off x="717014" y="199917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Nelle dinamiche demografiche, i </a:t>
            </a:r>
            <a:r>
              <a:rPr lang="it-IT" sz="2400" b="1" dirty="0" smtClean="0"/>
              <a:t>flussi migratori </a:t>
            </a:r>
            <a:r>
              <a:rPr lang="it-IT" sz="2400" dirty="0" smtClean="0"/>
              <a:t>(spostamenti di una o più persone da un’ area geografica all’altra), hanno sempre rivestito un ruolo importantissimo.</a:t>
            </a:r>
          </a:p>
          <a:p>
            <a:pPr marL="0" indent="0">
              <a:buNone/>
            </a:pPr>
            <a:r>
              <a:rPr lang="it-IT" sz="2400" dirty="0" smtClean="0"/>
              <a:t>I flussi migratori oggi avvolgono l’intero pianeta, secondo l’ONU i migranti intercontinentali e internazionali sono circa 200 milioni di persone (ovvero il 3% della popolazione mondiale).</a:t>
            </a:r>
          </a:p>
          <a:p>
            <a:pPr marL="0" indent="0">
              <a:buNone/>
            </a:pPr>
            <a:r>
              <a:rPr lang="it-IT" sz="2400" dirty="0" smtClean="0"/>
              <a:t>Perché l’uomo  </a:t>
            </a:r>
            <a:r>
              <a:rPr lang="it-IT" sz="2400" dirty="0" smtClean="0"/>
              <a:t>è da sempre in movimento ed in cerca di un miglioramento della propria vita, si sono creati dei </a:t>
            </a:r>
            <a:r>
              <a:rPr lang="it-IT" sz="2400" b="1" dirty="0" smtClean="0"/>
              <a:t>poli migratori</a:t>
            </a:r>
            <a:r>
              <a:rPr lang="it-IT" sz="2400" dirty="0"/>
              <a:t>;</a:t>
            </a:r>
            <a:r>
              <a:rPr lang="it-IT" sz="2400" dirty="0" smtClean="0"/>
              <a:t> tra questi più ricercati sono le aree più ricche e sviluppate: nel mondo oggi sono Stati Uniti ed Europa, seguiti da </a:t>
            </a:r>
            <a:r>
              <a:rPr lang="it-IT" sz="2400" b="1" dirty="0" smtClean="0"/>
              <a:t>poli di attrazione regionali </a:t>
            </a:r>
            <a:r>
              <a:rPr lang="it-IT" sz="2400" dirty="0" smtClean="0"/>
              <a:t>come Australia, Arabia Saudita e i paesi del Golfo Persico.  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xmlns="" val="227565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72308" y="0"/>
            <a:ext cx="9144000" cy="870333"/>
          </a:xfrm>
        </p:spPr>
        <p:txBody>
          <a:bodyPr>
            <a:normAutofit/>
          </a:bodyPr>
          <a:lstStyle/>
          <a:p>
            <a:r>
              <a:rPr lang="it-IT" sz="4400" dirty="0" smtClean="0"/>
              <a:t>I giovani migranti</a:t>
            </a:r>
            <a:endParaRPr lang="it-IT" sz="4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40106" y="1387646"/>
            <a:ext cx="9144000" cy="5178407"/>
          </a:xfrm>
        </p:spPr>
        <p:txBody>
          <a:bodyPr/>
          <a:lstStyle/>
          <a:p>
            <a:pPr algn="l"/>
            <a:r>
              <a:rPr lang="it-IT" dirty="0" smtClean="0"/>
              <a:t>Gran parte dei migranti è spinta da motivi come la povertà, la disoccupazione o desiderio di trovare un lavoro migliore.</a:t>
            </a:r>
          </a:p>
          <a:p>
            <a:pPr algn="l"/>
            <a:r>
              <a:rPr lang="it-IT" dirty="0" smtClean="0"/>
              <a:t>Sta crescendo però la percentuale dei migranti che si </a:t>
            </a:r>
            <a:r>
              <a:rPr lang="it-IT" dirty="0" err="1" smtClean="0"/>
              <a:t>spostrano</a:t>
            </a:r>
            <a:r>
              <a:rPr lang="it-IT" dirty="0" smtClean="0"/>
              <a:t> per </a:t>
            </a:r>
            <a:r>
              <a:rPr lang="it-IT" b="1" dirty="0" smtClean="0"/>
              <a:t>motivi di studio</a:t>
            </a:r>
            <a:r>
              <a:rPr lang="it-IT" dirty="0" smtClean="0"/>
              <a:t>, per imparare lingue, conseguire qualifiche da spendere sul mercanto globale oppure per ottenere un riconoscimento  della propria formazione: in questo caso si parla di fuga di cervelli. </a:t>
            </a:r>
          </a:p>
          <a:p>
            <a:pPr algn="l"/>
            <a:r>
              <a:rPr lang="it-IT" dirty="0" smtClean="0"/>
              <a:t>A questa emigrazione di tipo economico si aggiungono milioni di</a:t>
            </a:r>
            <a:r>
              <a:rPr lang="it-IT" b="1" dirty="0" smtClean="0"/>
              <a:t> profughi,</a:t>
            </a:r>
            <a:r>
              <a:rPr lang="it-IT" dirty="0" smtClean="0"/>
              <a:t> persone costrette a scappare dal proprio Paese a causa delle guerre o persecuzioni politiche, etniche, religiose.</a:t>
            </a:r>
          </a:p>
          <a:p>
            <a:pPr algn="l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96951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42489"/>
          </a:xfrm>
        </p:spPr>
        <p:txBody>
          <a:bodyPr>
            <a:normAutofit/>
          </a:bodyPr>
          <a:lstStyle/>
          <a:p>
            <a:r>
              <a:rPr lang="it-IT" dirty="0" smtClean="0"/>
              <a:t>Dalle periferie verso il centro: il percorso delle migrazioni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968844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400" dirty="0" smtClean="0"/>
              <a:t>I movimenti della popolazione, intercontinentali, internazionali o </a:t>
            </a:r>
            <a:r>
              <a:rPr lang="it-IT" sz="2400" dirty="0" smtClean="0"/>
              <a:t>interni ad un paese, </a:t>
            </a:r>
            <a:r>
              <a:rPr lang="it-IT" sz="2400" dirty="0" smtClean="0"/>
              <a:t>seguono un modello </a:t>
            </a:r>
            <a:r>
              <a:rPr lang="it-IT" sz="2400" dirty="0" smtClean="0"/>
              <a:t>costante; in genere infatti  </a:t>
            </a:r>
            <a:r>
              <a:rPr lang="it-IT" sz="2400" dirty="0" smtClean="0"/>
              <a:t>dalle periferie le persone si spostano </a:t>
            </a:r>
            <a:r>
              <a:rPr lang="it-IT" sz="2400" dirty="0" smtClean="0"/>
              <a:t>verso i centri, </a:t>
            </a:r>
            <a:r>
              <a:rPr lang="it-IT" sz="2400" dirty="0" smtClean="0"/>
              <a:t>dove convergono le comunicazioni dal punto di </a:t>
            </a:r>
            <a:r>
              <a:rPr lang="it-IT" sz="2400" dirty="0" smtClean="0"/>
              <a:t>vista economico </a:t>
            </a:r>
            <a:r>
              <a:rPr lang="it-IT" sz="2400" dirty="0" smtClean="0"/>
              <a:t>e politico. </a:t>
            </a:r>
          </a:p>
          <a:p>
            <a:pPr marL="0" indent="0">
              <a:buNone/>
            </a:pPr>
            <a:r>
              <a:rPr lang="it-IT" sz="2400" dirty="0" smtClean="0"/>
              <a:t>In questo caso sono rilevanti i i termini </a:t>
            </a:r>
            <a:r>
              <a:rPr lang="it-IT" sz="2400" b="1" dirty="0" smtClean="0"/>
              <a:t>centro </a:t>
            </a:r>
            <a:r>
              <a:rPr lang="it-IT" sz="2400" dirty="0" smtClean="0"/>
              <a:t>e </a:t>
            </a:r>
            <a:r>
              <a:rPr lang="it-IT" sz="2400" b="1" dirty="0" smtClean="0"/>
              <a:t>periferia, </a:t>
            </a:r>
            <a:r>
              <a:rPr lang="it-IT" sz="2400" dirty="0" smtClean="0"/>
              <a:t>che richiamano la struttura di una città, rimandano a una relazione tra due </a:t>
            </a:r>
            <a:r>
              <a:rPr lang="it-IT" sz="2400" dirty="0" smtClean="0"/>
              <a:t>estremi, in  </a:t>
            </a:r>
            <a:r>
              <a:rPr lang="it-IT" sz="2400" dirty="0" smtClean="0"/>
              <a:t>cui centro può indicare un aree molto vaste come Londra </a:t>
            </a:r>
            <a:r>
              <a:rPr lang="it-IT" sz="2400" dirty="0" smtClean="0"/>
              <a:t>o un’area come  </a:t>
            </a:r>
            <a:r>
              <a:rPr lang="it-IT" sz="2400" dirty="0" smtClean="0"/>
              <a:t>la </a:t>
            </a:r>
            <a:r>
              <a:rPr lang="it-IT" sz="2400" dirty="0" err="1" smtClean="0"/>
              <a:t>Silicon</a:t>
            </a:r>
            <a:r>
              <a:rPr lang="it-IT" sz="2400" dirty="0" smtClean="0"/>
              <a:t> Valley negli Stati Uniti.</a:t>
            </a:r>
          </a:p>
          <a:p>
            <a:pPr marL="0" indent="0">
              <a:buNone/>
            </a:pPr>
            <a:r>
              <a:rPr lang="it-IT" sz="2400" dirty="0" smtClean="0"/>
              <a:t>Gli eventi </a:t>
            </a:r>
            <a:r>
              <a:rPr lang="it-IT" sz="2400" dirty="0" smtClean="0"/>
              <a:t>storici ed i fattori </a:t>
            </a:r>
            <a:r>
              <a:rPr lang="it-IT" sz="2400" dirty="0" err="1" smtClean="0"/>
              <a:t>esonomici</a:t>
            </a:r>
            <a:r>
              <a:rPr lang="it-IT" sz="2400" dirty="0" smtClean="0"/>
              <a:t>  </a:t>
            </a:r>
            <a:r>
              <a:rPr lang="it-IT" sz="2400" dirty="0" smtClean="0"/>
              <a:t>hanno fatto cambiare radicalmente </a:t>
            </a:r>
            <a:r>
              <a:rPr lang="it-IT" sz="2400" dirty="0" smtClean="0"/>
              <a:t>il concetto di centro </a:t>
            </a:r>
            <a:r>
              <a:rPr lang="it-IT" sz="2400" dirty="0" smtClean="0"/>
              <a:t>e periferia: fino a qualche decennio fa, Nord (paesi ricchi) e Sud (paesi poveri), erano un esempio di relazione centro-periferia, </a:t>
            </a:r>
            <a:r>
              <a:rPr lang="it-IT" sz="2400" dirty="0" smtClean="0"/>
              <a:t>ora la </a:t>
            </a:r>
            <a:r>
              <a:rPr lang="it-IT" sz="2400" dirty="0" smtClean="0"/>
              <a:t>globalizzazione dell’economia </a:t>
            </a:r>
            <a:r>
              <a:rPr lang="it-IT" sz="2400" dirty="0" smtClean="0"/>
              <a:t>ha portato  </a:t>
            </a:r>
            <a:r>
              <a:rPr lang="it-IT" sz="2400" dirty="0" smtClean="0"/>
              <a:t>in primo piano nuove potenze e Paesi emergenti.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r>
              <a:rPr lang="it-IT" sz="2400" dirty="0" smtClean="0"/>
              <a:t>    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xmlns="" val="383873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24848" y="1"/>
            <a:ext cx="9408804" cy="1212574"/>
          </a:xfrm>
        </p:spPr>
        <p:txBody>
          <a:bodyPr>
            <a:normAutofit/>
          </a:bodyPr>
          <a:lstStyle/>
          <a:p>
            <a:r>
              <a:rPr lang="it-IT" sz="4400" dirty="0" smtClean="0"/>
              <a:t>Dalle aree emarginate a quelle più attive </a:t>
            </a:r>
            <a:endParaRPr lang="it-IT" sz="4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24848" y="1562960"/>
            <a:ext cx="8840717" cy="394332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it-IT" dirty="0" smtClean="0"/>
              <a:t>In tutto il mondo la popolazione tende a spostarsi verso le zone più favorite dalla natura, perciò le aree montuose dove le comunicazioni sono più difficili e dove l’insediamento è più rado, sono </a:t>
            </a:r>
            <a:r>
              <a:rPr lang="it-IT" dirty="0" smtClean="0"/>
              <a:t>abbandonate a  </a:t>
            </a:r>
            <a:r>
              <a:rPr lang="it-IT" dirty="0" smtClean="0"/>
              <a:t>favore </a:t>
            </a:r>
            <a:r>
              <a:rPr lang="it-IT" dirty="0" smtClean="0"/>
              <a:t>delle </a:t>
            </a:r>
            <a:r>
              <a:rPr lang="it-IT" dirty="0" smtClean="0"/>
              <a:t>aree pianeggianti, dove lo spostamento è più </a:t>
            </a:r>
            <a:r>
              <a:rPr lang="it-IT" dirty="0" smtClean="0"/>
              <a:t>facile e veloce. Stessa cosa per le aree costiere in cui confluiscono gli spostamenti  dalle zone interne.</a:t>
            </a:r>
          </a:p>
          <a:p>
            <a:pPr algn="l"/>
            <a:r>
              <a:rPr lang="it-IT" dirty="0" smtClean="0"/>
              <a:t>Ovunque  il più </a:t>
            </a:r>
            <a:r>
              <a:rPr lang="it-IT" dirty="0" smtClean="0"/>
              <a:t>massiccio movimento migratorio è quello che va </a:t>
            </a:r>
            <a:r>
              <a:rPr lang="it-IT" dirty="0" smtClean="0"/>
              <a:t>dalla </a:t>
            </a:r>
            <a:r>
              <a:rPr lang="it-IT" dirty="0" smtClean="0"/>
              <a:t>campagna </a:t>
            </a:r>
            <a:r>
              <a:rPr lang="it-IT" dirty="0" smtClean="0"/>
              <a:t>alla città,anche se in </a:t>
            </a:r>
            <a:r>
              <a:rPr lang="it-IT" dirty="0" smtClean="0"/>
              <a:t>molti casi come in Cina, il governo si </a:t>
            </a:r>
            <a:r>
              <a:rPr lang="it-IT" dirty="0" smtClean="0"/>
              <a:t>preoccupa </a:t>
            </a:r>
            <a:r>
              <a:rPr lang="it-IT" dirty="0" smtClean="0"/>
              <a:t>dello spopolamento delle campagne, soprattutto da parte dei giovani.</a:t>
            </a:r>
          </a:p>
          <a:p>
            <a:pPr algn="l"/>
            <a:r>
              <a:rPr lang="it-IT" dirty="0" smtClean="0"/>
              <a:t>Una caratteristica del mondo contemporaneo è </a:t>
            </a:r>
            <a:r>
              <a:rPr lang="it-IT" dirty="0" smtClean="0"/>
              <a:t>proprio questo dato: </a:t>
            </a:r>
            <a:r>
              <a:rPr lang="it-IT" dirty="0" smtClean="0"/>
              <a:t>per la prima volta, nel 2008, i residenti in </a:t>
            </a:r>
            <a:r>
              <a:rPr lang="it-IT" dirty="0" smtClean="0"/>
              <a:t>città hanno superato la popolazione delle </a:t>
            </a:r>
            <a:r>
              <a:rPr lang="it-IT" smtClean="0"/>
              <a:t>zone agricole.</a:t>
            </a:r>
            <a:endParaRPr lang="it-IT" dirty="0" smtClean="0"/>
          </a:p>
          <a:p>
            <a:pPr algn="l"/>
            <a:r>
              <a:rPr lang="it-IT" dirty="0" smtClean="0"/>
              <a:t>Questa tendenza all’urbanizzazione è </a:t>
            </a:r>
            <a:r>
              <a:rPr lang="it-IT" dirty="0" smtClean="0"/>
              <a:t> </a:t>
            </a:r>
            <a:r>
              <a:rPr lang="it-IT" dirty="0" smtClean="0"/>
              <a:t>in continua crescita</a:t>
            </a:r>
          </a:p>
          <a:p>
            <a:pPr algn="l"/>
            <a:endParaRPr lang="it-IT" dirty="0"/>
          </a:p>
          <a:p>
            <a:pPr algn="l"/>
            <a:r>
              <a:rPr lang="it-IT" dirty="0" smtClean="0"/>
              <a:t>Di Bari, </a:t>
            </a:r>
            <a:r>
              <a:rPr lang="it-IT" dirty="0" err="1" smtClean="0"/>
              <a:t>Ravaioli</a:t>
            </a:r>
            <a:r>
              <a:rPr lang="it-IT" dirty="0" smtClean="0"/>
              <a:t>, </a:t>
            </a:r>
            <a:r>
              <a:rPr lang="it-IT" dirty="0" err="1" smtClean="0"/>
              <a:t>Samorè</a:t>
            </a:r>
            <a:endParaRPr lang="it-IT" dirty="0" smtClean="0"/>
          </a:p>
          <a:p>
            <a:pPr algn="l"/>
            <a:endParaRPr lang="it-IT" dirty="0"/>
          </a:p>
          <a:p>
            <a:pPr algn="l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14408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548</Words>
  <Application>Microsoft Office PowerPoint</Application>
  <PresentationFormat>Personalizzato</PresentationFormat>
  <Paragraphs>24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Partire per cambiare la propria vita: le migrazioni</vt:lpstr>
      <vt:lpstr>I movimenti migratori oggi</vt:lpstr>
      <vt:lpstr>I giovani migranti</vt:lpstr>
      <vt:lpstr>Dalle periferie verso il centro: il percorso delle migrazioni</vt:lpstr>
      <vt:lpstr>Dalle aree emarginate a quelle più attive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Alex</dc:creator>
  <cp:lastModifiedBy>Marco</cp:lastModifiedBy>
  <cp:revision>23</cp:revision>
  <cp:lastPrinted>2016-04-04T17:38:54Z</cp:lastPrinted>
  <dcterms:created xsi:type="dcterms:W3CDTF">2016-04-03T12:56:00Z</dcterms:created>
  <dcterms:modified xsi:type="dcterms:W3CDTF">2016-05-14T16:14:25Z</dcterms:modified>
</cp:coreProperties>
</file>