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1" r:id="rId3"/>
    <p:sldId id="257" r:id="rId4"/>
    <p:sldId id="270" r:id="rId5"/>
    <p:sldId id="267" r:id="rId6"/>
    <p:sldId id="258" r:id="rId7"/>
    <p:sldId id="266" r:id="rId8"/>
    <p:sldId id="271" r:id="rId9"/>
    <p:sldId id="272" r:id="rId10"/>
    <p:sldId id="273" r:id="rId11"/>
    <p:sldId id="260" r:id="rId12"/>
    <p:sldId id="262" r:id="rId13"/>
    <p:sldId id="265" r:id="rId14"/>
    <p:sldId id="263" r:id="rId15"/>
    <p:sldId id="264" r:id="rId16"/>
    <p:sldId id="277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96" d="100"/>
          <a:sy n="96" d="100"/>
        </p:scale>
        <p:origin x="1598" y="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03255-2F5D-4CB9-B820-75243F2B2052}" type="datetimeFigureOut">
              <a:rPr lang="pl-PL" smtClean="0"/>
              <a:pPr/>
              <a:t>03.02.2020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B9789-D5B7-4478-B21A-8DEF1F634289}" type="slidenum">
              <a:rPr lang="pl-PL" smtClean="0"/>
              <a:pPr/>
              <a:t>‹Nr.›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B9789-D5B7-4478-B21A-8DEF1F634289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28D9-33C8-42C1-AF6C-53E028DA6B31}" type="datetimeFigureOut">
              <a:rPr lang="pl-PL" smtClean="0"/>
              <a:pPr/>
              <a:t>03.02.2020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67D5-4E55-4ED4-B804-AC5B83349423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28D9-33C8-42C1-AF6C-53E028DA6B31}" type="datetimeFigureOut">
              <a:rPr lang="pl-PL" smtClean="0"/>
              <a:pPr/>
              <a:t>03.02.2020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67D5-4E55-4ED4-B804-AC5B83349423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28D9-33C8-42C1-AF6C-53E028DA6B31}" type="datetimeFigureOut">
              <a:rPr lang="pl-PL" smtClean="0"/>
              <a:pPr/>
              <a:t>03.02.2020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67D5-4E55-4ED4-B804-AC5B83349423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28D9-33C8-42C1-AF6C-53E028DA6B31}" type="datetimeFigureOut">
              <a:rPr lang="pl-PL" smtClean="0"/>
              <a:pPr/>
              <a:t>03.02.2020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67D5-4E55-4ED4-B804-AC5B83349423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28D9-33C8-42C1-AF6C-53E028DA6B31}" type="datetimeFigureOut">
              <a:rPr lang="pl-PL" smtClean="0"/>
              <a:pPr/>
              <a:t>03.02.2020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67D5-4E55-4ED4-B804-AC5B83349423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28D9-33C8-42C1-AF6C-53E028DA6B31}" type="datetimeFigureOut">
              <a:rPr lang="pl-PL" smtClean="0"/>
              <a:pPr/>
              <a:t>03.02.2020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67D5-4E55-4ED4-B804-AC5B83349423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28D9-33C8-42C1-AF6C-53E028DA6B31}" type="datetimeFigureOut">
              <a:rPr lang="pl-PL" smtClean="0"/>
              <a:pPr/>
              <a:t>03.02.2020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67D5-4E55-4ED4-B804-AC5B83349423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28D9-33C8-42C1-AF6C-53E028DA6B31}" type="datetimeFigureOut">
              <a:rPr lang="pl-PL" smtClean="0"/>
              <a:pPr/>
              <a:t>03.02.2020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67D5-4E55-4ED4-B804-AC5B83349423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28D9-33C8-42C1-AF6C-53E028DA6B31}" type="datetimeFigureOut">
              <a:rPr lang="pl-PL" smtClean="0"/>
              <a:pPr/>
              <a:t>03.02.2020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67D5-4E55-4ED4-B804-AC5B83349423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28D9-33C8-42C1-AF6C-53E028DA6B31}" type="datetimeFigureOut">
              <a:rPr lang="pl-PL" smtClean="0"/>
              <a:pPr/>
              <a:t>03.02.2020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67D5-4E55-4ED4-B804-AC5B83349423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28D9-33C8-42C1-AF6C-53E028DA6B31}" type="datetimeFigureOut">
              <a:rPr lang="pl-PL" smtClean="0"/>
              <a:pPr/>
              <a:t>03.02.2020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67D5-4E55-4ED4-B804-AC5B83349423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828D9-33C8-42C1-AF6C-53E028DA6B31}" type="datetimeFigureOut">
              <a:rPr lang="pl-PL" smtClean="0"/>
              <a:pPr/>
              <a:t>03.02.2020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367D5-4E55-4ED4-B804-AC5B83349423}" type="slidenum">
              <a:rPr lang="pl-PL" smtClean="0"/>
              <a:pPr/>
              <a:t>‹Nr.›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3.xml"/><Relationship Id="rId7" Type="http://schemas.openxmlformats.org/officeDocument/2006/relationships/slide" Target="slide11.xm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slide" Target="slide16.xml"/><Relationship Id="rId5" Type="http://schemas.openxmlformats.org/officeDocument/2006/relationships/slide" Target="slide6.xml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Europa, Mapa, Gmina, Politycznych, Opisa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-285776"/>
            <a:ext cx="6072230" cy="7360280"/>
          </a:xfrm>
          <a:prstGeom prst="rect">
            <a:avLst/>
          </a:prstGeom>
          <a:noFill/>
        </p:spPr>
      </p:pic>
      <p:pic>
        <p:nvPicPr>
          <p:cNvPr id="1034" name="Picture 10" descr="Umriss, Deutschland, Flagge, Land, Umriß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0430" y="3071809"/>
            <a:ext cx="1643074" cy="1643075"/>
          </a:xfrm>
          <a:prstGeom prst="rect">
            <a:avLst/>
          </a:prstGeom>
          <a:noFill/>
        </p:spPr>
      </p:pic>
      <p:pic>
        <p:nvPicPr>
          <p:cNvPr id="1038" name="Picture 14" descr="Polen, Karte, Flagge, Kontur, Grenzen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244304">
            <a:off x="4632964" y="3061334"/>
            <a:ext cx="1244965" cy="1244965"/>
          </a:xfrm>
          <a:prstGeom prst="rect">
            <a:avLst/>
          </a:prstGeom>
          <a:noFill/>
        </p:spPr>
      </p:pic>
      <p:pic>
        <p:nvPicPr>
          <p:cNvPr id="1040" name="Picture 16" descr="Europa, Unii Europejskiej, Banderą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5852" y="214290"/>
            <a:ext cx="1934836" cy="1285860"/>
          </a:xfrm>
          <a:prstGeom prst="rect">
            <a:avLst/>
          </a:prstGeom>
          <a:noFill/>
        </p:spPr>
      </p:pic>
      <p:pic>
        <p:nvPicPr>
          <p:cNvPr id="6146" name="Picture 2" descr="Definicja, Człowiek, Palec, Dotyk, Pokaż, Sugerują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2198" y="642918"/>
            <a:ext cx="2071670" cy="1296952"/>
          </a:xfrm>
          <a:prstGeom prst="rect">
            <a:avLst/>
          </a:prstGeom>
          <a:noFill/>
        </p:spPr>
      </p:pic>
      <p:pic>
        <p:nvPicPr>
          <p:cNvPr id="17410" name="Picture 2" descr="Umfrage, Icon, Umfrage-Symbol, Fragebogen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4509120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załka w lewo 1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zycisk akcji: Strona główna 4">
            <a:hlinkClick r:id="" action="ppaction://hlinkshowjump?jump=firstslide" highlightClick="1"/>
          </p:cNvPr>
          <p:cNvSpPr/>
          <p:nvPr/>
        </p:nvSpPr>
        <p:spPr>
          <a:xfrm>
            <a:off x="7715272" y="5500702"/>
            <a:ext cx="1042416" cy="1042416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2"/>
          <p:cNvSpPr txBox="1"/>
          <p:nvPr/>
        </p:nvSpPr>
        <p:spPr>
          <a:xfrm>
            <a:off x="1285852" y="357166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solidFill>
                  <a:srgbClr val="FF0000"/>
                </a:solidFill>
                <a:latin typeface="Arial Black" pitchFamily="34" charset="0"/>
              </a:rPr>
              <a:t>Statistik</a:t>
            </a:r>
            <a:endParaRPr lang="pl-PL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5" name="Grafik 4" descr="C:\Users\scü\Downloads\statistic_id74795_jugendarbeitslosenquoten-in-den-eu-laendern-oktober-2019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04664"/>
            <a:ext cx="7029450" cy="6080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załka w lewo 1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214414" y="571480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EUROPA</a:t>
            </a:r>
          </a:p>
        </p:txBody>
      </p:sp>
      <p:sp>
        <p:nvSpPr>
          <p:cNvPr id="5" name="pole tekstowe 4">
            <a:hlinkClick r:id="rId3" action="ppaction://hlinksldjump"/>
          </p:cNvPr>
          <p:cNvSpPr txBox="1"/>
          <p:nvPr/>
        </p:nvSpPr>
        <p:spPr>
          <a:xfrm>
            <a:off x="714348" y="2071678"/>
            <a:ext cx="335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Arial Black" pitchFamily="34" charset="0"/>
              </a:rPr>
              <a:t>EU- </a:t>
            </a:r>
            <a:r>
              <a:rPr lang="pl-PL" sz="2000" dirty="0" err="1">
                <a:latin typeface="Arial Black" pitchFamily="34" charset="0"/>
              </a:rPr>
              <a:t>Jugendgarantie</a:t>
            </a:r>
            <a:endParaRPr lang="pl-PL" sz="2000" dirty="0">
              <a:latin typeface="Arial Black" pitchFamily="34" charset="0"/>
            </a:endParaRPr>
          </a:p>
        </p:txBody>
      </p:sp>
      <p:sp>
        <p:nvSpPr>
          <p:cNvPr id="6" name="pole tekstowe 5">
            <a:hlinkClick r:id="rId4" action="ppaction://hlinksldjump"/>
          </p:cNvPr>
          <p:cNvSpPr txBox="1"/>
          <p:nvPr/>
        </p:nvSpPr>
        <p:spPr>
          <a:xfrm>
            <a:off x="2571736" y="3214686"/>
            <a:ext cx="5143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Arial Black" pitchFamily="34" charset="0"/>
              </a:rPr>
              <a:t>EU-Besch</a:t>
            </a:r>
            <a:r>
              <a:rPr lang="de-DE" sz="2000" dirty="0">
                <a:latin typeface="Arial Black" pitchFamily="34" charset="0"/>
              </a:rPr>
              <a:t>ä</a:t>
            </a:r>
            <a:r>
              <a:rPr lang="pl-PL" sz="2000" dirty="0">
                <a:latin typeface="Arial Black" pitchFamily="34" charset="0"/>
              </a:rPr>
              <a:t>ftigungsstrategie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929322" y="4429132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Arial Black" pitchFamily="34" charset="0"/>
              </a:rPr>
              <a:t>Erasmus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załka w lewo 2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643042" y="57148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EU- </a:t>
            </a:r>
            <a:r>
              <a:rPr lang="pl-PL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Jugendgarantie</a:t>
            </a: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Przycisk akcji: Strona główna 7">
            <a:hlinkClick r:id="" action="ppaction://hlinkshowjump?jump=firstslide" highlightClick="1"/>
          </p:cNvPr>
          <p:cNvSpPr/>
          <p:nvPr/>
        </p:nvSpPr>
        <p:spPr>
          <a:xfrm>
            <a:off x="7715272" y="5500702"/>
            <a:ext cx="1042416" cy="1042416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4286248" y="4143380"/>
            <a:ext cx="4000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Arial Black" pitchFamily="34" charset="0"/>
              </a:rPr>
              <a:t>Besch</a:t>
            </a:r>
            <a:r>
              <a:rPr lang="de-DE" sz="2000" dirty="0">
                <a:latin typeface="Arial Black" pitchFamily="34" charset="0"/>
              </a:rPr>
              <a:t>ä</a:t>
            </a:r>
            <a:r>
              <a:rPr lang="pl-PL" sz="2000" dirty="0">
                <a:latin typeface="Arial Black" pitchFamily="34" charset="0"/>
              </a:rPr>
              <a:t>ftigungsinitiative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285720" y="1428736"/>
            <a:ext cx="57150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de-DE" sz="2000" dirty="0">
                <a:latin typeface="Arial Black" pitchFamily="34" charset="0"/>
              </a:rPr>
              <a:t>Ziel: alle unter 25- jährigen sollen innerhalb von 4 Monaten nach ihrem Ausbildungsabschluss oder nachdem sie arbeitslos geworden sind, ein konkretes und qualitativ hochwertiges Arbeitsangebot erhalten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071670" y="571480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Besch</a:t>
            </a: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ä</a:t>
            </a: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ftigungsinitiative</a:t>
            </a:r>
          </a:p>
        </p:txBody>
      </p:sp>
      <p:sp>
        <p:nvSpPr>
          <p:cNvPr id="3" name="Przycisk akcji: Strona główna 2">
            <a:hlinkClick r:id="" action="ppaction://hlinkshowjump?jump=firstslide" highlightClick="1"/>
          </p:cNvPr>
          <p:cNvSpPr/>
          <p:nvPr/>
        </p:nvSpPr>
        <p:spPr>
          <a:xfrm>
            <a:off x="7715272" y="5500702"/>
            <a:ext cx="1042416" cy="1042416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lewo 4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Textfeld 5"/>
          <p:cNvSpPr txBox="1"/>
          <p:nvPr/>
        </p:nvSpPr>
        <p:spPr>
          <a:xfrm>
            <a:off x="827584" y="1628800"/>
            <a:ext cx="4824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 Black" pitchFamily="34" charset="0"/>
              </a:rPr>
              <a:t>Was?</a:t>
            </a:r>
          </a:p>
          <a:p>
            <a:pPr>
              <a:buFont typeface="Arial" pitchFamily="34" charset="0"/>
              <a:buChar char="•"/>
            </a:pPr>
            <a:r>
              <a:rPr lang="de-DE" dirty="0">
                <a:latin typeface="Arial Black" pitchFamily="34" charset="0"/>
              </a:rPr>
              <a:t>In Regionen, in denen die Jugendarbeitslosigkeitsquote über 25 Prozent liegt, können junge Leute auch direkt von der EU unterstützt werden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563888" y="3717032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 Black" pitchFamily="34" charset="0"/>
              </a:rPr>
              <a:t>Wichtigste Finanzquelle bei der Umsetzung der Jugendgarantie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42976" y="500042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EU- Besch</a:t>
            </a: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ä</a:t>
            </a:r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ftigungsstrategie</a:t>
            </a:r>
          </a:p>
        </p:txBody>
      </p:sp>
      <p:sp>
        <p:nvSpPr>
          <p:cNvPr id="3" name="Przycisk akcji: Strona główna 2">
            <a:hlinkClick r:id="" action="ppaction://hlinkshowjump?jump=firstslide" highlightClick="1"/>
          </p:cNvPr>
          <p:cNvSpPr/>
          <p:nvPr/>
        </p:nvSpPr>
        <p:spPr>
          <a:xfrm>
            <a:off x="7715272" y="5500702"/>
            <a:ext cx="1042416" cy="1042416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trzałka w lewo 3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extfeld 4"/>
          <p:cNvSpPr txBox="1"/>
          <p:nvPr/>
        </p:nvSpPr>
        <p:spPr>
          <a:xfrm>
            <a:off x="467544" y="1484784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>
                <a:latin typeface="Arial Black" pitchFamily="34" charset="0"/>
              </a:rPr>
              <a:t>Ziel: </a:t>
            </a:r>
            <a:r>
              <a:rPr lang="de-DE" dirty="0">
                <a:latin typeface="Arial Black" pitchFamily="34" charset="0"/>
              </a:rPr>
              <a:t>die Schaffung von mehr und besseren Arbeitsplätzen in der gesamten EU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716016" y="2276872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 Black" pitchFamily="34" charset="0"/>
              </a:rPr>
              <a:t>Unterstützung durch  den sogenannten Beschäftigungsausschuss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619672" y="4149080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 Black" pitchFamily="34" charset="0"/>
              </a:rPr>
              <a:t>Umsetzung erfolgt durch das Europäische Semester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85786" y="500042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ERASMUS</a:t>
            </a:r>
          </a:p>
        </p:txBody>
      </p:sp>
      <p:sp>
        <p:nvSpPr>
          <p:cNvPr id="3" name="Przycisk akcji: Strona główna 2">
            <a:hlinkClick r:id="" action="ppaction://hlinkshowjump?jump=firstslide" highlightClick="1"/>
          </p:cNvPr>
          <p:cNvSpPr/>
          <p:nvPr/>
        </p:nvSpPr>
        <p:spPr>
          <a:xfrm>
            <a:off x="7715272" y="5500702"/>
            <a:ext cx="1042416" cy="1042416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trzałka w lewo 3">
            <a:hlinkClick r:id="rId3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extfeld 4"/>
          <p:cNvSpPr txBox="1"/>
          <p:nvPr/>
        </p:nvSpPr>
        <p:spPr>
          <a:xfrm>
            <a:off x="1907704" y="1052736"/>
            <a:ext cx="5328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 Black" pitchFamily="34" charset="0"/>
              </a:rPr>
              <a:t>„Erasmus ist ein Förderprogramm der Europäischen Union und</a:t>
            </a:r>
            <a:r>
              <a:rPr lang="de-DE" b="1" dirty="0">
                <a:latin typeface="Arial Black" pitchFamily="34" charset="0"/>
              </a:rPr>
              <a:t> </a:t>
            </a:r>
            <a:r>
              <a:rPr lang="de-DE" dirty="0">
                <a:latin typeface="Arial Black" pitchFamily="34" charset="0"/>
              </a:rPr>
              <a:t>wurde 1987 als Austauschprogramm für Studierende ins Leben gerufen.“ </a:t>
            </a:r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724128" y="443711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 Black" pitchFamily="34" charset="0"/>
              </a:rPr>
              <a:t>2014: Umbenennung in „Erasmus+“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23528" y="3284984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>
                <a:latin typeface="Arial Black" pitchFamily="34" charset="0"/>
              </a:rPr>
              <a:t>Eines der Ziele: </a:t>
            </a:r>
            <a:r>
              <a:rPr lang="de-DE" dirty="0">
                <a:latin typeface="Arial Black" pitchFamily="34" charset="0"/>
              </a:rPr>
              <a:t>Reduzierung der Arbeitslosigkeit, insbesondere der Jugendarbeitslosigkeit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załka w lewo 3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zycisk akcji: Strona główna 2">
            <a:hlinkClick r:id="" action="ppaction://hlinkshowjump?jump=firstslide" highlightClick="1"/>
          </p:cNvPr>
          <p:cNvSpPr/>
          <p:nvPr/>
        </p:nvSpPr>
        <p:spPr>
          <a:xfrm>
            <a:off x="7715272" y="5500702"/>
            <a:ext cx="1042416" cy="1042416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1"/>
          <p:cNvSpPr txBox="1"/>
          <p:nvPr/>
        </p:nvSpPr>
        <p:spPr>
          <a:xfrm>
            <a:off x="785786" y="500042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Umfrage</a:t>
            </a:r>
            <a:endParaRPr lang="pl-PL" sz="24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11560" y="1628800"/>
            <a:ext cx="79928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dirty="0">
                <a:latin typeface="Arial" pitchFamily="34" charset="0"/>
                <a:cs typeface="Arial" pitchFamily="34" charset="0"/>
              </a:rPr>
              <a:t>Haben Sie schon einmal von einer Lösungsstrategie gehört?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dirty="0">
                <a:latin typeface="Arial" pitchFamily="34" charset="0"/>
                <a:cs typeface="Arial" pitchFamily="34" charset="0"/>
              </a:rPr>
              <a:t>Haben Sie grundsätzlich Angst davor, arbeitslos zu werden?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dirty="0">
                <a:latin typeface="Arial" pitchFamily="34" charset="0"/>
                <a:cs typeface="Arial" pitchFamily="34" charset="0"/>
              </a:rPr>
              <a:t>Fühlen Sie sich durch diese interaktive Powerpoint informierter über das Thema Jugendarbeitslosigkeit?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de-DE" dirty="0">
                <a:latin typeface="Arial" pitchFamily="34" charset="0"/>
                <a:cs typeface="Arial" pitchFamily="34" charset="0"/>
              </a:rPr>
              <a:t>Haben Sie schon mal Erfahrungen mit einem der EU- Programme gemacht?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DEFINITION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2000" u="sng" dirty="0" err="1">
                <a:latin typeface="Arial Black" pitchFamily="34" charset="0"/>
              </a:rPr>
              <a:t>Jugendarbeitslosigkeit</a:t>
            </a:r>
            <a:r>
              <a:rPr lang="pl-PL" sz="2000" u="sng" dirty="0">
                <a:latin typeface="Arial Black" pitchFamily="34" charset="0"/>
              </a:rPr>
              <a:t>:</a:t>
            </a:r>
          </a:p>
          <a:p>
            <a:pPr>
              <a:buNone/>
            </a:pPr>
            <a:r>
              <a:rPr lang="de-DE" sz="2000" dirty="0">
                <a:latin typeface="Arial Black" pitchFamily="34" charset="0"/>
              </a:rPr>
              <a:t>= Altersgruppe zwischen 15 und 24 Jahren, die arbeitslos sind</a:t>
            </a:r>
            <a:endParaRPr lang="pl-PL" sz="2000" dirty="0">
              <a:latin typeface="Arial Black" pitchFamily="34" charset="0"/>
            </a:endParaRPr>
          </a:p>
          <a:p>
            <a:pPr>
              <a:buNone/>
            </a:pPr>
            <a:r>
              <a:rPr lang="pl-PL" sz="2000" dirty="0">
                <a:latin typeface="Arial Black" pitchFamily="34" charset="0"/>
              </a:rPr>
              <a:t>Man </a:t>
            </a:r>
            <a:r>
              <a:rPr lang="pl-PL" sz="2000" dirty="0" err="1">
                <a:latin typeface="Arial Black" pitchFamily="34" charset="0"/>
              </a:rPr>
              <a:t>unterteilt</a:t>
            </a:r>
            <a:r>
              <a:rPr lang="pl-PL" sz="2000" dirty="0">
                <a:latin typeface="Arial Black" pitchFamily="34" charset="0"/>
              </a:rPr>
              <a:t> </a:t>
            </a:r>
            <a:r>
              <a:rPr lang="pl-PL" sz="2000" dirty="0" err="1">
                <a:latin typeface="Arial Black" pitchFamily="34" charset="0"/>
              </a:rPr>
              <a:t>in</a:t>
            </a:r>
            <a:r>
              <a:rPr lang="pl-PL" sz="2000" dirty="0">
                <a:latin typeface="Arial Black" pitchFamily="34" charset="0"/>
              </a:rPr>
              <a:t>: </a:t>
            </a:r>
          </a:p>
          <a:p>
            <a:pPr lvl="1"/>
            <a:r>
              <a:rPr lang="pl-PL" sz="2000" dirty="0" err="1">
                <a:latin typeface="Arial Black" pitchFamily="34" charset="0"/>
              </a:rPr>
              <a:t>Heranwachsende</a:t>
            </a:r>
            <a:r>
              <a:rPr lang="pl-PL" sz="2000" dirty="0">
                <a:latin typeface="Arial Black" pitchFamily="34" charset="0"/>
              </a:rPr>
              <a:t> (15-19 </a:t>
            </a:r>
            <a:r>
              <a:rPr lang="pl-PL" sz="2000" dirty="0" err="1">
                <a:latin typeface="Arial Black" pitchFamily="34" charset="0"/>
              </a:rPr>
              <a:t>Jahre</a:t>
            </a:r>
            <a:r>
              <a:rPr lang="pl-PL" sz="2000" dirty="0">
                <a:latin typeface="Arial Black" pitchFamily="34" charset="0"/>
              </a:rPr>
              <a:t>)</a:t>
            </a:r>
          </a:p>
          <a:p>
            <a:pPr lvl="1"/>
            <a:r>
              <a:rPr lang="pl-PL" sz="2000" dirty="0" err="1">
                <a:latin typeface="Arial Black" pitchFamily="34" charset="0"/>
              </a:rPr>
              <a:t>Junge</a:t>
            </a:r>
            <a:r>
              <a:rPr lang="pl-PL" sz="2000" dirty="0">
                <a:latin typeface="Arial Black" pitchFamily="34" charset="0"/>
              </a:rPr>
              <a:t> </a:t>
            </a:r>
            <a:r>
              <a:rPr lang="pl-PL" sz="2000" dirty="0" err="1">
                <a:latin typeface="Arial Black" pitchFamily="34" charset="0"/>
              </a:rPr>
              <a:t>Erwachsene</a:t>
            </a:r>
            <a:r>
              <a:rPr lang="pl-PL" sz="2000" dirty="0">
                <a:latin typeface="Arial Black" pitchFamily="34" charset="0"/>
              </a:rPr>
              <a:t> (20-24 </a:t>
            </a:r>
            <a:r>
              <a:rPr lang="pl-PL" sz="2000" dirty="0" err="1">
                <a:latin typeface="Arial Black" pitchFamily="34" charset="0"/>
              </a:rPr>
              <a:t>Jahre</a:t>
            </a:r>
            <a:r>
              <a:rPr lang="pl-PL" sz="2000" dirty="0">
                <a:latin typeface="Arial Black" pitchFamily="34" charset="0"/>
              </a:rPr>
              <a:t>)</a:t>
            </a:r>
          </a:p>
          <a:p>
            <a:endParaRPr lang="pl-PL" dirty="0"/>
          </a:p>
        </p:txBody>
      </p:sp>
      <p:sp>
        <p:nvSpPr>
          <p:cNvPr id="4" name="Strzałka w lewo 3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zycisk akcji: Strona główna 4">
            <a:hlinkClick r:id="" action="ppaction://hlinkshowjump?jump=firstslide" highlightClick="1"/>
          </p:cNvPr>
          <p:cNvSpPr/>
          <p:nvPr/>
        </p:nvSpPr>
        <p:spPr>
          <a:xfrm>
            <a:off x="7715272" y="5500702"/>
            <a:ext cx="1042416" cy="1042416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załka w lewo 1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785786" y="642918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                                           </a:t>
            </a:r>
            <a:r>
              <a:rPr lang="pl-PL" sz="2400" dirty="0">
                <a:solidFill>
                  <a:srgbClr val="0070C0"/>
                </a:solidFill>
                <a:latin typeface="Arial Black" pitchFamily="34" charset="0"/>
              </a:rPr>
              <a:t> DEUTSCHLAND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857356" y="1071546"/>
            <a:ext cx="5143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latin typeface="Arial Black" pitchFamily="34" charset="0"/>
              </a:rPr>
              <a:t>… </a:t>
            </a:r>
            <a:r>
              <a:rPr lang="pl-PL" sz="1600" dirty="0" err="1">
                <a:latin typeface="Arial Black" pitchFamily="34" charset="0"/>
              </a:rPr>
              <a:t>als</a:t>
            </a:r>
            <a:r>
              <a:rPr lang="pl-PL" sz="1600" dirty="0">
                <a:latin typeface="Arial Black" pitchFamily="34" charset="0"/>
              </a:rPr>
              <a:t> </a:t>
            </a:r>
            <a:r>
              <a:rPr lang="pl-PL" sz="1600" dirty="0" err="1">
                <a:latin typeface="Arial Black" pitchFamily="34" charset="0"/>
              </a:rPr>
              <a:t>Positivbeispiel</a:t>
            </a:r>
            <a:r>
              <a:rPr lang="pl-PL" sz="1600" dirty="0">
                <a:latin typeface="Arial Black" pitchFamily="34" charset="0"/>
              </a:rPr>
              <a:t>/</a:t>
            </a:r>
            <a:r>
              <a:rPr lang="pl-PL" sz="1600" dirty="0" err="1">
                <a:latin typeface="Arial Black" pitchFamily="34" charset="0"/>
              </a:rPr>
              <a:t>Vorzeigeland</a:t>
            </a:r>
            <a:endParaRPr lang="pl-PL" sz="1600" dirty="0">
              <a:latin typeface="Arial Black" pitchFamily="34" charset="0"/>
            </a:endParaRPr>
          </a:p>
        </p:txBody>
      </p:sp>
      <p:sp>
        <p:nvSpPr>
          <p:cNvPr id="5" name="pole tekstowe 4">
            <a:hlinkClick r:id="rId3" action="ppaction://hlinksldjump"/>
          </p:cNvPr>
          <p:cNvSpPr txBox="1"/>
          <p:nvPr/>
        </p:nvSpPr>
        <p:spPr>
          <a:xfrm>
            <a:off x="4714876" y="5286388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err="1">
                <a:latin typeface="Arial Black" pitchFamily="34" charset="0"/>
              </a:rPr>
              <a:t>Statistik</a:t>
            </a:r>
            <a:endParaRPr lang="pl-PL" sz="2000" dirty="0">
              <a:latin typeface="Arial Black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467544" y="2492896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de-DE" sz="2000" dirty="0">
                <a:latin typeface="Arial Black" pitchFamily="34" charset="0"/>
              </a:rPr>
              <a:t>Leichterer Übergang in den Arbeitsmarkt</a:t>
            </a:r>
            <a:endParaRPr lang="pl-PL" sz="2000" dirty="0">
              <a:latin typeface="Arial Black" pitchFamily="34" charset="0"/>
            </a:endParaRPr>
          </a:p>
          <a:p>
            <a:pPr lvl="1"/>
            <a:endParaRPr lang="de-DE" sz="2000" dirty="0">
              <a:latin typeface="Arial Black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de-DE" sz="2000" dirty="0">
                <a:latin typeface="Arial Black" pitchFamily="34" charset="0"/>
              </a:rPr>
              <a:t>Erleichterung des Zugangs zum Arbeitsmarkt durch:</a:t>
            </a:r>
          </a:p>
          <a:p>
            <a:pPr lvl="2">
              <a:buFont typeface="Arial" pitchFamily="34" charset="0"/>
              <a:buChar char="•"/>
            </a:pPr>
            <a:r>
              <a:rPr lang="de-DE" sz="2000" dirty="0">
                <a:latin typeface="Arial Black" pitchFamily="34" charset="0"/>
              </a:rPr>
              <a:t>Erreichen höherer Schulabschlüsse (mehr Möglichkeiten)</a:t>
            </a:r>
          </a:p>
          <a:p>
            <a:pPr lvl="2">
              <a:buFont typeface="Arial" pitchFamily="34" charset="0"/>
              <a:buChar char="•"/>
            </a:pPr>
            <a:r>
              <a:rPr lang="pl-PL" sz="2000" dirty="0" err="1">
                <a:latin typeface="Arial Black" pitchFamily="34" charset="0"/>
              </a:rPr>
              <a:t>Qualifizierende</a:t>
            </a:r>
            <a:r>
              <a:rPr lang="pl-PL" sz="2000" dirty="0">
                <a:latin typeface="Arial Black" pitchFamily="34" charset="0"/>
              </a:rPr>
              <a:t> </a:t>
            </a:r>
            <a:r>
              <a:rPr lang="pl-PL" sz="2000" dirty="0" err="1">
                <a:latin typeface="Arial Black" pitchFamily="34" charset="0"/>
              </a:rPr>
              <a:t>Maßnahmen</a:t>
            </a:r>
            <a:endParaRPr lang="pl-PL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2"/>
          <p:cNvSpPr txBox="1"/>
          <p:nvPr/>
        </p:nvSpPr>
        <p:spPr>
          <a:xfrm>
            <a:off x="785786" y="642918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      </a:t>
            </a:r>
            <a:r>
              <a:rPr lang="de-DE" sz="2400" dirty="0">
                <a:solidFill>
                  <a:srgbClr val="0070C0"/>
                </a:solidFill>
                <a:latin typeface="Arial Black" pitchFamily="34" charset="0"/>
              </a:rPr>
              <a:t>Leichterer Übergang in den Arbeitsmarkt</a:t>
            </a:r>
            <a:endParaRPr lang="pl-PL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Strzałka w lewo 1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zycisk akcji: Strona główna 4">
            <a:hlinkClick r:id="" action="ppaction://hlinkshowjump?jump=firstslide" highlightClick="1"/>
          </p:cNvPr>
          <p:cNvSpPr/>
          <p:nvPr/>
        </p:nvSpPr>
        <p:spPr>
          <a:xfrm>
            <a:off x="7715272" y="5500702"/>
            <a:ext cx="1042416" cy="1042416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extfeld 4"/>
          <p:cNvSpPr txBox="1"/>
          <p:nvPr/>
        </p:nvSpPr>
        <p:spPr>
          <a:xfrm>
            <a:off x="2339752" y="306896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 Black" pitchFamily="34" charset="0"/>
              </a:rPr>
              <a:t>…da mehr praxisorientiert  als in anderen Ländern und nicht nur auf Theorie basiert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2"/>
          <p:cNvSpPr txBox="1"/>
          <p:nvPr/>
        </p:nvSpPr>
        <p:spPr>
          <a:xfrm>
            <a:off x="785786" y="642918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                                           </a:t>
            </a:r>
            <a:r>
              <a:rPr lang="pl-PL" sz="2400" dirty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de-DE" sz="2400" dirty="0">
                <a:solidFill>
                  <a:srgbClr val="0070C0"/>
                </a:solidFill>
                <a:latin typeface="Arial Black" pitchFamily="34" charset="0"/>
              </a:rPr>
              <a:t>    Statistik</a:t>
            </a:r>
            <a:endParaRPr lang="pl-PL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Strzałka w lewo 1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zycisk akcji: Strona główna 4">
            <a:hlinkClick r:id="" action="ppaction://hlinkshowjump?jump=firstslide" highlightClick="1"/>
          </p:cNvPr>
          <p:cNvSpPr/>
          <p:nvPr/>
        </p:nvSpPr>
        <p:spPr>
          <a:xfrm>
            <a:off x="7715272" y="5500702"/>
            <a:ext cx="1042416" cy="1042416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Grafik 4" descr="C:\Users\scü\Downloads\statistic_id74795_jugendarbeitslosenquoten-in-den-eu-laendern-oktober-2019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29548"/>
            <a:ext cx="7029450" cy="672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załka w lewo 1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1285852" y="357166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rgbClr val="FF0000"/>
                </a:solidFill>
                <a:latin typeface="Arial Black" pitchFamily="34" charset="0"/>
              </a:rPr>
              <a:t>POL</a:t>
            </a:r>
            <a:r>
              <a:rPr lang="de-DE" sz="2400" dirty="0">
                <a:solidFill>
                  <a:srgbClr val="FF0000"/>
                </a:solidFill>
                <a:latin typeface="Arial Black" pitchFamily="34" charset="0"/>
              </a:rPr>
              <a:t>EN</a:t>
            </a:r>
            <a:endParaRPr lang="pl-PL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Prostokąt 3">
            <a:hlinkClick r:id="rId3" action="ppaction://hlinksldjump"/>
          </p:cNvPr>
          <p:cNvSpPr/>
          <p:nvPr/>
        </p:nvSpPr>
        <p:spPr>
          <a:xfrm>
            <a:off x="285720" y="142873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de-DE" sz="2000" dirty="0">
                <a:latin typeface="Arial Black" pitchFamily="34" charset="0"/>
              </a:rPr>
              <a:t>Freistellung von Sozialabgaben für Beschäftigte unter 30 Jahren </a:t>
            </a:r>
          </a:p>
        </p:txBody>
      </p:sp>
      <p:sp>
        <p:nvSpPr>
          <p:cNvPr id="5" name="pole tekstowe 4">
            <a:hlinkClick r:id="rId4" action="ppaction://hlinksldjump"/>
          </p:cNvPr>
          <p:cNvSpPr txBox="1"/>
          <p:nvPr/>
        </p:nvSpPr>
        <p:spPr>
          <a:xfrm>
            <a:off x="6156176" y="4365104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err="1">
                <a:latin typeface="Arial Black" pitchFamily="34" charset="0"/>
              </a:rPr>
              <a:t>Statistik</a:t>
            </a:r>
            <a:endParaRPr lang="pl-PL" sz="2000" dirty="0">
              <a:latin typeface="Arial Black" pitchFamily="34" charset="0"/>
            </a:endParaRPr>
          </a:p>
        </p:txBody>
      </p:sp>
      <p:sp>
        <p:nvSpPr>
          <p:cNvPr id="6" name="Textfeld 5">
            <a:hlinkClick r:id="rId5" action="ppaction://hlinksldjump"/>
          </p:cNvPr>
          <p:cNvSpPr txBox="1"/>
          <p:nvPr/>
        </p:nvSpPr>
        <p:spPr>
          <a:xfrm>
            <a:off x="1475656" y="4509120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Arial Black" pitchFamily="34" charset="0"/>
              </a:rPr>
              <a:t>Förderung flexibler Beschäftigungsformen</a:t>
            </a:r>
          </a:p>
        </p:txBody>
      </p:sp>
      <p:sp>
        <p:nvSpPr>
          <p:cNvPr id="8" name="Textfeld 7">
            <a:hlinkClick r:id="rId6" action="ppaction://hlinksldjump"/>
          </p:cNvPr>
          <p:cNvSpPr txBox="1"/>
          <p:nvPr/>
        </p:nvSpPr>
        <p:spPr>
          <a:xfrm>
            <a:off x="4932040" y="2204864"/>
            <a:ext cx="3707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Arial Black" pitchFamily="34" charset="0"/>
              </a:rPr>
              <a:t>Möglichkeit eines Berufsberaters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załka w lewo 1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zycisk akcji: Strona główna 4">
            <a:hlinkClick r:id="" action="ppaction://hlinkshowjump?jump=firstslide" highlightClick="1"/>
          </p:cNvPr>
          <p:cNvSpPr/>
          <p:nvPr/>
        </p:nvSpPr>
        <p:spPr>
          <a:xfrm>
            <a:off x="7715272" y="5500702"/>
            <a:ext cx="1042416" cy="1042416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Textfeld 5"/>
          <p:cNvSpPr txBox="1"/>
          <p:nvPr/>
        </p:nvSpPr>
        <p:spPr>
          <a:xfrm>
            <a:off x="2123728" y="548680"/>
            <a:ext cx="532859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e-DE" sz="2000" dirty="0">
                <a:solidFill>
                  <a:srgbClr val="FF0000"/>
                </a:solidFill>
                <a:latin typeface="Arial Black" pitchFamily="34" charset="0"/>
              </a:rPr>
              <a:t>Freistellung von Sozialabgaben für Beschäftigte unter 30 Jahren</a:t>
            </a:r>
          </a:p>
          <a:p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267744" y="573325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 Black" pitchFamily="34" charset="0"/>
              </a:rPr>
              <a:t>Teil der Nebenkosten fällt weg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644008" y="1772816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 Black" pitchFamily="34" charset="0"/>
              </a:rPr>
              <a:t>Im Rahmen des nationalen Umsetzungsplans Polens der Jugendgarantie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95536" y="1628800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 Black" pitchFamily="34" charset="0"/>
              </a:rPr>
              <a:t>Unabhängigkeit der Jugendlichen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411760" y="378904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 Black" pitchFamily="34" charset="0"/>
              </a:rPr>
              <a:t>geringere psychische Belastung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2"/>
          <p:cNvSpPr txBox="1"/>
          <p:nvPr/>
        </p:nvSpPr>
        <p:spPr>
          <a:xfrm>
            <a:off x="1285852" y="357166"/>
            <a:ext cx="6215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solidFill>
                  <a:srgbClr val="FF0000"/>
                </a:solidFill>
                <a:latin typeface="Arial Black" pitchFamily="34" charset="0"/>
              </a:rPr>
              <a:t>Förderung flexibler Beschäftigungsformen</a:t>
            </a:r>
            <a:endParaRPr lang="pl-PL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Przycisk akcji: Strona główna 4">
            <a:hlinkClick r:id="" action="ppaction://hlinkshowjump?jump=firstslide" highlightClick="1"/>
          </p:cNvPr>
          <p:cNvSpPr/>
          <p:nvPr/>
        </p:nvSpPr>
        <p:spPr>
          <a:xfrm>
            <a:off x="7715272" y="5500702"/>
            <a:ext cx="1042416" cy="1042416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trzałka w lewo 1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extfeld 7"/>
          <p:cNvSpPr txBox="1"/>
          <p:nvPr/>
        </p:nvSpPr>
        <p:spPr>
          <a:xfrm>
            <a:off x="899592" y="1700808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>
                <a:latin typeface="Arial Black" pitchFamily="34" charset="0"/>
              </a:rPr>
              <a:t>Beispiele:</a:t>
            </a:r>
          </a:p>
          <a:p>
            <a:r>
              <a:rPr lang="de-DE" dirty="0">
                <a:latin typeface="Arial Black" pitchFamily="34" charset="0"/>
              </a:rPr>
              <a:t>Telearbeit</a:t>
            </a:r>
          </a:p>
          <a:p>
            <a:r>
              <a:rPr lang="de-DE" dirty="0">
                <a:latin typeface="Arial Black" pitchFamily="34" charset="0"/>
              </a:rPr>
              <a:t>Auftragsarbeit</a:t>
            </a:r>
          </a:p>
          <a:p>
            <a:r>
              <a:rPr lang="de-DE" dirty="0">
                <a:latin typeface="Arial Black" pitchFamily="34" charset="0"/>
              </a:rPr>
              <a:t>Teilzeitarbeit</a:t>
            </a:r>
          </a:p>
          <a:p>
            <a:r>
              <a:rPr lang="de-DE" dirty="0">
                <a:latin typeface="Arial Black" pitchFamily="34" charset="0"/>
              </a:rPr>
              <a:t>Arbeitsteilung</a:t>
            </a:r>
          </a:p>
          <a:p>
            <a:r>
              <a:rPr lang="de-DE" dirty="0">
                <a:latin typeface="Arial Black" pitchFamily="34" charset="0"/>
              </a:rPr>
              <a:t> Verkürzung der Arbeitszeit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347864" y="443711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 Black" pitchFamily="34" charset="0"/>
              </a:rPr>
              <a:t>Sammeln neuer Erfahrungen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2"/>
          <p:cNvSpPr txBox="1"/>
          <p:nvPr/>
        </p:nvSpPr>
        <p:spPr>
          <a:xfrm>
            <a:off x="1285852" y="357166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solidFill>
                  <a:srgbClr val="FF0000"/>
                </a:solidFill>
                <a:latin typeface="Arial Black" pitchFamily="34" charset="0"/>
              </a:rPr>
              <a:t>Möglichkeit eines Berufsberaters</a:t>
            </a:r>
            <a:endParaRPr lang="pl-PL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Przycisk akcji: Strona główna 4">
            <a:hlinkClick r:id="" action="ppaction://hlinkshowjump?jump=firstslide" highlightClick="1"/>
          </p:cNvPr>
          <p:cNvSpPr/>
          <p:nvPr/>
        </p:nvSpPr>
        <p:spPr>
          <a:xfrm>
            <a:off x="7715272" y="5500702"/>
            <a:ext cx="1042416" cy="1042416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trzałka w lewo 1">
            <a:hlinkClick r:id="rId2" action="ppaction://hlinksldjump"/>
          </p:cNvPr>
          <p:cNvSpPr/>
          <p:nvPr/>
        </p:nvSpPr>
        <p:spPr>
          <a:xfrm>
            <a:off x="285720" y="5857892"/>
            <a:ext cx="928694" cy="857256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extfeld 4"/>
          <p:cNvSpPr txBox="1"/>
          <p:nvPr/>
        </p:nvSpPr>
        <p:spPr>
          <a:xfrm>
            <a:off x="683568" y="2132856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 Black" pitchFamily="34" charset="0"/>
              </a:rPr>
              <a:t>Entscheidungsfindung hinsichtlich der Berufswahl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923928" y="3501008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 Black" pitchFamily="34" charset="0"/>
              </a:rPr>
              <a:t>Schwer umsetzbar, da es an polnischen Schulen eher wenig Berufsberater gibt</a:t>
            </a:r>
          </a:p>
        </p:txBody>
      </p:sp>
      <p:sp>
        <p:nvSpPr>
          <p:cNvPr id="7" name="Gewitterblitz 6"/>
          <p:cNvSpPr/>
          <p:nvPr/>
        </p:nvSpPr>
        <p:spPr>
          <a:xfrm>
            <a:off x="3131840" y="3501008"/>
            <a:ext cx="864096" cy="936104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Bildschirmpräsentation (4:3)</PresentationFormat>
  <Paragraphs>64</Paragraphs>
  <Slides>16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Arial Black</vt:lpstr>
      <vt:lpstr>Calibri</vt:lpstr>
      <vt:lpstr>Motyw pakietu Office</vt:lpstr>
      <vt:lpstr>PowerPoint-Präsentation</vt:lpstr>
      <vt:lpstr>DEFINITION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Uczeń</dc:creator>
  <cp:lastModifiedBy>A.R</cp:lastModifiedBy>
  <cp:revision>70</cp:revision>
  <dcterms:created xsi:type="dcterms:W3CDTF">2019-11-26T10:45:15Z</dcterms:created>
  <dcterms:modified xsi:type="dcterms:W3CDTF">2020-02-03T17:00:40Z</dcterms:modified>
</cp:coreProperties>
</file>