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F90D14-4A11-D8DD-4A91-885770219374}" v="168" dt="2021-11-26T11:16:42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-90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768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053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458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522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513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961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077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72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992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290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810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69904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rakowpomaga.pl/jak-dbac-o-srodowisko-40-pomyslow-czytelnikow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wmo.int/en/media/press-release/greenhouse-gas-concentrations-atmosphere-reach-yet-another-high" TargetMode="External"/><Relationship Id="rId2" Type="http://schemas.openxmlformats.org/officeDocument/2006/relationships/hyperlink" Target="https://climatekids.nasa.gov/greenhouse-effec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environment.org/regions/africa/regional-initiatives/responding-climate-change#:~:text=Global%20warming%20of%202%CB%9A,in%20the%20region%20by%202040.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fo/strategy/priorities-2019-2024/european-green-deal_e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08D4B6A-8113-4DFB-B82E-B60CAC8E0A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822E561-F97C-4CBB-A9A6-A6BF6317B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Zmiany Klimatyczne 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109236" y="4739780"/>
            <a:ext cx="3511233" cy="1147054"/>
          </a:xfrm>
        </p:spPr>
        <p:txBody>
          <a:bodyPr anchor="t">
            <a:normAutofit/>
          </a:bodyPr>
          <a:lstStyle/>
          <a:p>
            <a:r>
              <a:rPr lang="pl-PL" sz="2000" dirty="0"/>
              <a:t>Radosław Brodowski </a:t>
            </a:r>
          </a:p>
        </p:txBody>
      </p:sp>
      <p:pic>
        <p:nvPicPr>
          <p:cNvPr id="4" name="Picture 3" descr="Odcienie kolorów kamienia w Kanionie Antylopy">
            <a:extLst>
              <a:ext uri="{FF2B5EF4-FFF2-40B4-BE49-F238E27FC236}">
                <a16:creationId xmlns:a16="http://schemas.microsoft.com/office/drawing/2014/main" xmlns="" id="{98FFEF24-C25C-4D5C-9CCC-D8E2851D4F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922" r="13820" b="-3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01B0E58-A5C8-4CDA-A2E0-35DF94E59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D651B61-325E-4E73-8445-38B0DE8AAA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2E5253-D3AC-4AC2-B766-8B34F13C2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0AE8D57-436A-4073-9A75-15BB5949F8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2852671-8EB6-4EAF-8AF8-65CF3FD66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7CA59BF9-6B4A-4513-A761-F0F7B76512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8C949DA-AD3D-4D8C-8B43-091F8E8B27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6199632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3AAE564-1BB5-4C9F-815D-432D99AFB2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36079" y="453643"/>
            <a:ext cx="5010912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6DB34C8E-19EE-4246-8A53-5C278DB445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xmlns="" id="{122F7B20-486A-43E3-A67D-535833FCC5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265" y="2062328"/>
            <a:ext cx="5556167" cy="289420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F766FAB-51B8-4B1C-A418-CDF2F6C0F1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36079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368B6055-0B34-417A-A508-B6837D01D96F}"/>
              </a:ext>
            </a:extLst>
          </p:cNvPr>
          <p:cNvSpPr txBox="1"/>
          <p:nvPr/>
        </p:nvSpPr>
        <p:spPr>
          <a:xfrm>
            <a:off x="7261934" y="1419225"/>
            <a:ext cx="4115917" cy="208586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6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that's how the climate will change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9DAA7C28-26E5-41A7-9ECA-6E3F48B29E9C}"/>
              </a:ext>
            </a:extLst>
          </p:cNvPr>
          <p:cNvSpPr txBox="1"/>
          <p:nvPr/>
        </p:nvSpPr>
        <p:spPr>
          <a:xfrm>
            <a:off x="1187570" y="5500777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dirty="0">
                <a:ea typeface="+mn-lt"/>
                <a:cs typeface="+mn-lt"/>
                <a:hlinkClick r:id="rId3"/>
              </a:rPr>
              <a:t>https://krakowpomaga.pl/jak-dbac-o-srodowisko-40-pomyslow-czytelnikow/</a:t>
            </a:r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DF0B422-34CB-4C82-AC6B-B7745321AD1A}"/>
              </a:ext>
            </a:extLst>
          </p:cNvPr>
          <p:cNvSpPr txBox="1"/>
          <p:nvPr/>
        </p:nvSpPr>
        <p:spPr>
          <a:xfrm>
            <a:off x="4090898" y="5169200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pl-PL" dirty="0" err="1">
                <a:ea typeface="+mn-lt"/>
                <a:cs typeface="+mn-lt"/>
              </a:rPr>
              <a:t>ways</a:t>
            </a:r>
            <a:r>
              <a:rPr lang="pl-PL" dirty="0">
                <a:ea typeface="+mn-lt"/>
                <a:cs typeface="+mn-lt"/>
              </a:rPr>
              <a:t> to </a:t>
            </a:r>
            <a:r>
              <a:rPr lang="pl-PL" dirty="0" err="1">
                <a:ea typeface="+mn-lt"/>
                <a:cs typeface="+mn-lt"/>
              </a:rPr>
              <a:t>save</a:t>
            </a:r>
            <a:r>
              <a:rPr lang="pl-PL" dirty="0">
                <a:ea typeface="+mn-lt"/>
                <a:cs typeface="+mn-lt"/>
              </a:rPr>
              <a:t> the environment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872629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504BED40-EAF7-4E55-AFF7-2CD840EBD3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31D7CBD-DF6D-4DD9-B19B-1899CD403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309003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1. Czym jest zmiana klimatu?</a:t>
            </a:r>
          </a:p>
          <a:p>
            <a:endParaRPr lang="en-US" b="0" kern="1200" cap="all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367CCF1-BB1E-41CF-8499-94A870C33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6AA62137-C247-4545-85AA-A2F385C3B04A}"/>
              </a:ext>
            </a:extLst>
          </p:cNvPr>
          <p:cNvSpPr txBox="1"/>
          <p:nvPr/>
        </p:nvSpPr>
        <p:spPr>
          <a:xfrm>
            <a:off x="581194" y="1896533"/>
            <a:ext cx="6309003" cy="396226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b="1" dirty="0" err="1">
                <a:solidFill>
                  <a:schemeClr val="tx2"/>
                </a:solidFill>
                <a:latin typeface="Calibri"/>
                <a:cs typeface="Calibri"/>
              </a:rPr>
              <a:t>Zmiana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Calibri"/>
                <a:cs typeface="Calibri"/>
              </a:rPr>
              <a:t>klimatu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Calibri"/>
                <a:cs typeface="Calibri"/>
              </a:rPr>
              <a:t>wywołana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Calibri"/>
                <a:cs typeface="Calibri"/>
              </a:rPr>
              <a:t>przez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Calibri"/>
                <a:cs typeface="Calibri"/>
              </a:rPr>
              <a:t>globalne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Calibri"/>
                <a:cs typeface="Calibri"/>
              </a:rPr>
              <a:t>ocieplenie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Calibri"/>
                <a:cs typeface="Calibri"/>
              </a:rPr>
              <a:t>odnosi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Calibri"/>
                <a:cs typeface="Calibri"/>
              </a:rPr>
              <a:t>się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do </a:t>
            </a:r>
            <a:r>
              <a:rPr lang="en-US" sz="2000" b="1" dirty="0" err="1">
                <a:solidFill>
                  <a:schemeClr val="tx2"/>
                </a:solidFill>
                <a:latin typeface="Calibri"/>
                <a:cs typeface="Calibri"/>
              </a:rPr>
              <a:t>długoterminowych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Calibri"/>
                <a:cs typeface="Calibri"/>
              </a:rPr>
              <a:t>warunków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Calibri"/>
                <a:cs typeface="Calibri"/>
              </a:rPr>
              <a:t>pogodowych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Calibri"/>
                <a:cs typeface="Calibri"/>
              </a:rPr>
              <a:t>na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Calibri"/>
                <a:cs typeface="Calibri"/>
              </a:rPr>
              <a:t>Ziemi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Calibri"/>
                <a:cs typeface="Calibri"/>
              </a:rPr>
              <a:t>takich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jak </a:t>
            </a:r>
            <a:r>
              <a:rPr lang="en-US" sz="2000" b="1" dirty="0" err="1">
                <a:solidFill>
                  <a:schemeClr val="tx2"/>
                </a:solidFill>
                <a:latin typeface="Calibri"/>
                <a:cs typeface="Calibri"/>
              </a:rPr>
              <a:t>temperatura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Calibri"/>
                <a:cs typeface="Calibri"/>
              </a:rPr>
              <a:t>poziom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Calibri"/>
                <a:cs typeface="Calibri"/>
              </a:rPr>
              <a:t>mórz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Calibri"/>
                <a:cs typeface="Calibri"/>
              </a:rPr>
              <a:t>i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Calibri"/>
                <a:cs typeface="Calibri"/>
              </a:rPr>
              <a:t>opady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. 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Odkąd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powstała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nasza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planeta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– 4,5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mld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lat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temu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–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klimat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na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Ziemi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wielokrotnie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ulegał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drastycznym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zmianom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. Na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przemian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następowały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okresy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ocieplenia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i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ochłodzenia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;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takie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cykle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zawsze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utrzymywały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się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przez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dziesiątki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tysięcy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lub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miliony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lat. W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ciągu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ostatnich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150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lat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(w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erze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przemysłowej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)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temperatury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rosły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jednak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szybciej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niż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tx2"/>
                </a:solidFill>
                <a:latin typeface="Calibri"/>
                <a:cs typeface="Calibri"/>
              </a:rPr>
              <a:t>kiedykolwiek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.</a:t>
            </a:r>
          </a:p>
        </p:txBody>
      </p:sp>
      <p:pic>
        <p:nvPicPr>
          <p:cNvPr id="5" name="Picture 4" descr="Zbliżenie gry w klasy na chodniku">
            <a:extLst>
              <a:ext uri="{FF2B5EF4-FFF2-40B4-BE49-F238E27FC236}">
                <a16:creationId xmlns:a16="http://schemas.microsoft.com/office/drawing/2014/main" xmlns="" id="{E09A8C3A-1E74-4218-A74F-46E2FFFF45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5892" r="28646" b="-1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763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F858DF7D-C2D0-4B03-A7A0-2F06B789E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B26B711-3121-40B0-8377-A64F3DC00C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45C4D3D-ABBA-4B4E-93E5-01E3437198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8DDD5E5-0097-4C6C-B266-5732EDA96C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952EF87-C74F-4D3F-9CAD-EEA1733C9B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2526576-889D-4942-BABE-2A91B8631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pl-PL" b="1">
                <a:solidFill>
                  <a:srgbClr val="FFFEFF"/>
                </a:solidFill>
              </a:rPr>
              <a:t>2. Jakie są przyczyny zmiany klimatu?</a:t>
            </a:r>
            <a:endParaRPr lang="pl-PL">
              <a:solidFill>
                <a:srgbClr val="FFFEFF"/>
              </a:solidFill>
            </a:endParaRPr>
          </a:p>
          <a:p>
            <a:endParaRPr lang="pl-PL">
              <a:solidFill>
                <a:srgbClr val="FFFE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F2C802-02FF-47F5-8DE7-D740913BB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1037968"/>
            <a:ext cx="6725899" cy="4820832"/>
          </a:xfrm>
        </p:spPr>
        <p:txBody>
          <a:bodyPr>
            <a:normAutofit/>
          </a:bodyPr>
          <a:lstStyle/>
          <a:p>
            <a:pPr marL="305435" indent="-305435"/>
            <a:r>
              <a:rPr lang="pl-PL">
                <a:latin typeface="Calibri"/>
                <a:ea typeface="+mn-lt"/>
                <a:cs typeface="+mn-lt"/>
              </a:rPr>
              <a:t>Podstawową przyczyną zmiany klimatu jest spalanie paliw kopalnych, takich jak ropa naftowa, węgiel kamienny i gaz ziemny, które powoduje emisję gazów cieplarnianych do atmosfery. Do ich rozprzestrzeniania przyczynia się także inna działalność człowieka, taka jak rolnictwo i wylesianie. Niestety gazy te zatrzymują w atmosferze ciepło: zjawisko to nazywamy </a:t>
            </a:r>
            <a:r>
              <a:rPr lang="pl-PL">
                <a:latin typeface="Calibri"/>
                <a:ea typeface="+mn-lt"/>
                <a:cs typeface="+mn-lt"/>
                <a:hlinkClick r:id="rId2"/>
              </a:rPr>
              <a:t>efektem cieplarnianym</a:t>
            </a:r>
            <a:r>
              <a:rPr lang="pl-PL">
                <a:latin typeface="Calibri"/>
                <a:ea typeface="+mn-lt"/>
                <a:cs typeface="+mn-lt"/>
              </a:rPr>
              <a:t>. </a:t>
            </a:r>
            <a:endParaRPr lang="pl-PL">
              <a:latin typeface="Calibri"/>
              <a:cs typeface="Calibri"/>
            </a:endParaRPr>
          </a:p>
          <a:p>
            <a:pPr marL="305435" indent="-305435"/>
            <a:r>
              <a:rPr lang="pl-PL">
                <a:latin typeface="Calibri"/>
                <a:ea typeface="+mn-lt"/>
                <a:cs typeface="+mn-lt"/>
              </a:rPr>
              <a:t>Gdyby nie efekt cieplarniany, średnia temperatura na Ziemi wynosiłaby -18°C. Codzienna działalność człowieka jednak maksymalizuje ten efekt, powodując jeszcze większy wzrost temperatury planety. Pomimo międzynarodowych zobowiązań poziom dwutlenku węgla (CO2) w atmosferze nadal rośnie – według danych </a:t>
            </a:r>
            <a:r>
              <a:rPr lang="pl-PL">
                <a:latin typeface="Calibri"/>
                <a:ea typeface="+mn-lt"/>
                <a:cs typeface="+mn-lt"/>
                <a:hlinkClick r:id="rId3"/>
              </a:rPr>
              <a:t>Światowej Organizacji Meteorologicznej</a:t>
            </a:r>
            <a:r>
              <a:rPr lang="pl-PL">
                <a:latin typeface="Calibri"/>
                <a:ea typeface="+mn-lt"/>
                <a:cs typeface="+mn-lt"/>
              </a:rPr>
              <a:t> w 2019 r. osiągnął kolejną rekordową wartość (wzrost o niemal 150 proc. w stosunku do 1750 r.). </a:t>
            </a:r>
            <a:endParaRPr lang="pl-PL">
              <a:latin typeface="Calibri"/>
            </a:endParaRPr>
          </a:p>
          <a:p>
            <a:pPr marL="305435" indent="-305435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531650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F858DF7D-C2D0-4B03-A7A0-2F06B789E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B26B711-3121-40B0-8377-A64F3DC00C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45C4D3D-ABBA-4B4E-93E5-01E3437198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8DDD5E5-0097-4C6C-B266-5732EDA96C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952EF87-C74F-4D3F-9CAD-EEA1733C9B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40FFA90-976E-44DA-8E6D-89B84AB17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pl-PL" b="1">
                <a:solidFill>
                  <a:srgbClr val="FFFEFF"/>
                </a:solidFill>
              </a:rPr>
              <a:t>3. Jakie są skutki zmiany klimatu?</a:t>
            </a:r>
            <a:endParaRPr lang="pl-PL">
              <a:solidFill>
                <a:srgbClr val="FFFEFF"/>
              </a:solidFill>
            </a:endParaRPr>
          </a:p>
          <a:p>
            <a:endParaRPr lang="pl-PL">
              <a:solidFill>
                <a:srgbClr val="FFFE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1A2E596-B99E-433E-B4AB-DAD09DBF2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1037968"/>
            <a:ext cx="6725899" cy="4820832"/>
          </a:xfrm>
        </p:spPr>
        <p:txBody>
          <a:bodyPr vert="horz" lIns="91440" tIns="45720" rIns="91440" bIns="45720" rtlCol="0">
            <a:normAutofit/>
          </a:bodyPr>
          <a:lstStyle/>
          <a:p>
            <a:pPr marL="305435" indent="-305435">
              <a:lnSpc>
                <a:spcPct val="100000"/>
              </a:lnSpc>
            </a:pPr>
            <a:r>
              <a:rPr lang="pl-PL">
                <a:latin typeface="Calibri"/>
                <a:ea typeface="+mn-lt"/>
                <a:cs typeface="+mn-lt"/>
              </a:rPr>
              <a:t>Najważniejszym skutkiem zmiany klimatu jest wzrost temperatury na świecie, który wynosi już 1,1°C w porównaniu z temperaturą sprzed epoki przemysłowej. Lata 2010–2020 okrzyknięto dekadą wyjątkowo wysokich temperatur, a rok 2019 – drugim najgorętszym rokiem w historii. Jeżeli utrzyma się obecna tendencja wzrostowa, do końca tego wieku ocieplenie może wynosić od 3 do 5°C, co może mieć dla nas katastrofalne skutki. Dla porównania 5°C to tyle, ile wyniosło ocieplenie na przestrzeni ostatnich 10 tysięcy lat.</a:t>
            </a:r>
            <a:endParaRPr lang="pl-PL">
              <a:latin typeface="Calibri"/>
              <a:cs typeface="Calibri"/>
            </a:endParaRPr>
          </a:p>
          <a:p>
            <a:pPr marL="305435" indent="-305435">
              <a:lnSpc>
                <a:spcPct val="100000"/>
              </a:lnSpc>
            </a:pPr>
            <a:r>
              <a:rPr lang="pl-PL">
                <a:latin typeface="Calibri"/>
                <a:ea typeface="+mn-lt"/>
                <a:cs typeface="+mn-lt"/>
              </a:rPr>
              <a:t>Wzrost temperatur może mieć wpływ na topnienie lodu na biegunach, co z kolei powoduje wzrost poziomu mórz skutkujący powodziami i stwarzający zagrożenie dla środowisk przybrzeżnych. Zmiana klimatu przyczynia się również do częstszych i intensywniejszych ekstremalnych zdarzeń pogodowych, takich jak burze, susze, fale upałów i pożary lasów. W zależności od regionu uwarunkowania te są bardzo zróżnicowane, a w niektórych częściach świata zmiany są bardziej odczuwalne niż w innych. </a:t>
            </a:r>
            <a:endParaRPr lang="pl-PL">
              <a:latin typeface="Calibri"/>
            </a:endParaRPr>
          </a:p>
          <a:p>
            <a:pPr marL="305435" indent="-305435">
              <a:lnSpc>
                <a:spcPct val="100000"/>
              </a:lnSpc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0249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D651B61-325E-4E73-8445-38B0DE8AAA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42E5253-D3AC-4AC2-B766-8B34F13C2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0AE8D57-436A-4073-9A75-15BB5949F8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9751CB9-7B25-4EB8-9A6F-82F822549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1317383-CF3B-4B02-9512-BECBEF6362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1D4C7A0-6DF2-4F2D-A45D-F111582974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BF3943D-BCB6-4B31-809D-A005686483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9373A6F-2E1F-4613-8E1D-D68057D29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E9D2F3B4-3F38-466B-AFBD-8E09235BF077}"/>
              </a:ext>
            </a:extLst>
          </p:cNvPr>
          <p:cNvSpPr txBox="1"/>
          <p:nvPr/>
        </p:nvSpPr>
        <p:spPr>
          <a:xfrm>
            <a:off x="601255" y="2177142"/>
            <a:ext cx="3409782" cy="382360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>
                <a:solidFill>
                  <a:srgbClr val="FFFFFF"/>
                </a:solidFill>
              </a:rPr>
              <a:t>https://europa.eu/youth/get-involved/sustainable%20development/what-climate-change_pl</a:t>
            </a:r>
          </a:p>
        </p:txBody>
      </p:sp>
      <p:pic>
        <p:nvPicPr>
          <p:cNvPr id="2" name="Obraz 2" descr="Obraz zawierający trawa, przyroda, zachód słońca&#10;&#10;Opis wygenerowany automatycznie">
            <a:extLst>
              <a:ext uri="{FF2B5EF4-FFF2-40B4-BE49-F238E27FC236}">
                <a16:creationId xmlns:a16="http://schemas.microsoft.com/office/drawing/2014/main" xmlns="" id="{C4C5329C-B651-4C03-B054-D077872E21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2231" y="1501075"/>
            <a:ext cx="6831503" cy="383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4123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F858DF7D-C2D0-4B03-A7A0-2F06B789E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B26B711-3121-40B0-8377-A64F3DC00C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45C4D3D-ABBA-4B4E-93E5-01E3437198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8DDD5E5-0097-4C6C-B266-5732EDA96C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952EF87-C74F-4D3F-9CAD-EEA1733C9B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C0A93FE-3839-41AF-A32F-B3683F3B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endParaRPr lang="pl-PL">
              <a:solidFill>
                <a:srgbClr val="FFFEFF"/>
              </a:solidFill>
            </a:endParaRPr>
          </a:p>
          <a:p>
            <a:r>
              <a:rPr lang="pl-PL" b="1" dirty="0">
                <a:solidFill>
                  <a:srgbClr val="FFFEFF"/>
                </a:solidFill>
              </a:rPr>
              <a:t>4. Jaki to ma wpływ na ludzi?</a:t>
            </a:r>
            <a:endParaRPr lang="pl-PL" dirty="0">
              <a:solidFill>
                <a:srgbClr val="FFFEFF"/>
              </a:solidFill>
            </a:endParaRPr>
          </a:p>
          <a:p>
            <a:endParaRPr lang="pl-PL">
              <a:solidFill>
                <a:srgbClr val="FFFE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BC1A97F-E3DD-440E-824F-431A58DBD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1037968"/>
            <a:ext cx="6725899" cy="4820832"/>
          </a:xfrm>
        </p:spPr>
        <p:txBody>
          <a:bodyPr>
            <a:normAutofit/>
          </a:bodyPr>
          <a:lstStyle/>
          <a:p>
            <a:pPr marL="305435" indent="-305435"/>
            <a:r>
              <a:rPr lang="pl-PL">
                <a:latin typeface="Calibri"/>
                <a:ea typeface="+mn-lt"/>
                <a:cs typeface="+mn-lt"/>
              </a:rPr>
              <a:t>Zmiana klimatu jest zagrożeniem zarówno dla naszego zdrowia, jak i bezpieczeństwa żywnościowego, szczególnie w Afryce i Azji, gdzie zamieszkują największe populacje osób młodych. Jak wspomniano w </a:t>
            </a:r>
            <a:r>
              <a:rPr lang="pl-PL">
                <a:latin typeface="Calibri"/>
                <a:ea typeface="+mn-lt"/>
                <a:cs typeface="+mn-lt"/>
                <a:hlinkClick r:id="rId2"/>
              </a:rPr>
              <a:t>Programie Narodów Zjednoczonych ds. Ochrony Środowiska (UNEP)</a:t>
            </a:r>
            <a:r>
              <a:rPr lang="pl-PL">
                <a:latin typeface="Calibri"/>
                <a:ea typeface="+mn-lt"/>
                <a:cs typeface="+mn-lt"/>
              </a:rPr>
              <a:t>, globalne ocieplenie na poziomie 2˚C oznaczałoby, że ponad połowie ludności Afryki groziłoby niedożywienie. Światowa Organizacja Zdrowia ostrzega przed zagrożeniem dla zdrowia milionów ludzi związanym z większą liczbą przypadków malarii, chorób przenoszonych przez wodę i niedożywienia. Będzie to miało również skutki dla migracji ludzi – przewiduje się wzrost liczby uchodźców klimatycznych.</a:t>
            </a:r>
            <a:endParaRPr lang="pl-PL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757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7">
            <a:extLst>
              <a:ext uri="{FF2B5EF4-FFF2-40B4-BE49-F238E27FC236}">
                <a16:creationId xmlns:a16="http://schemas.microsoft.com/office/drawing/2014/main" xmlns="" id="{F858DF7D-C2D0-4B03-A7A0-2F06B789E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xmlns="" id="{1B26B711-3121-40B0-8377-A64F3DC00C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xmlns="" id="{645C4D3D-ABBA-4B4E-93E5-01E3437198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13">
            <a:extLst>
              <a:ext uri="{FF2B5EF4-FFF2-40B4-BE49-F238E27FC236}">
                <a16:creationId xmlns:a16="http://schemas.microsoft.com/office/drawing/2014/main" xmlns="" id="{98DDD5E5-0097-4C6C-B266-5732EDA96C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xmlns="" id="{8952EF87-C74F-4D3F-9CAD-EEA1733C9B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xmlns="" id="{F858DF7D-C2D0-4B03-A7A0-2F06B789E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xmlns="" id="{1B26B711-3121-40B0-8377-A64F3DC00C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xmlns="" id="{645C4D3D-ABBA-4B4E-93E5-01E3437198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xmlns="" id="{98DDD5E5-0097-4C6C-B266-5732EDA96C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xmlns="" id="{8952EF87-C74F-4D3F-9CAD-EEA1733C9B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F858DF7D-C2D0-4B03-A7A0-2F06B789E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B26B711-3121-40B0-8377-A64F3DC00C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45C4D3D-ABBA-4B4E-93E5-01E3437198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8DDD5E5-0097-4C6C-B266-5732EDA96C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952EF87-C74F-4D3F-9CAD-EEA1733C9B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30DBBA4-47B3-4F26-BB6F-33536FC1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endParaRPr lang="pl-PL">
              <a:solidFill>
                <a:srgbClr val="FFFEFF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5.Czy możemy zatrzymać zmianę klimatu?</a:t>
            </a:r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rgbClr val="FFFE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905456C-C2A2-4CC6-8EF2-8FA797CB5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1037968"/>
            <a:ext cx="6725899" cy="482083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05435" indent="-305435"/>
            <a:r>
              <a:rPr lang="pl-PL" sz="2000" dirty="0">
                <a:latin typeface="Calibri"/>
                <a:ea typeface="+mn-lt"/>
                <a:cs typeface="+mn-lt"/>
              </a:rPr>
              <a:t>Jeżeli zmiany klimatu nie da się odwrócić, możemy złagodzić jej skutki i dostosować się do jej konsekwencji. Działania na rzecz łagodzenia zmian klimatu polegają na zmniejszeniu ilości emisji uwalnianych do atmosfery – na przykład poprzez rozwój źródeł czystej energii i zwiększanie powierzchni lasów. W najważniejszych obszarach, takich jak transport, energetyka, przemysł, mieszkalnictwo, gospodarowanie odpadami i rolnictwo, niezbędne są radykalne zmiany. </a:t>
            </a:r>
            <a:endParaRPr lang="pl-PL" sz="2000">
              <a:latin typeface="Calibri"/>
              <a:cs typeface="Calibri"/>
            </a:endParaRPr>
          </a:p>
          <a:p>
            <a:pPr marL="305435" indent="-305435"/>
            <a:r>
              <a:rPr lang="pl-PL" sz="2000" dirty="0">
                <a:latin typeface="Calibri"/>
                <a:ea typeface="+mn-lt"/>
                <a:cs typeface="+mn-lt"/>
              </a:rPr>
              <a:t>Przystosowanie się do zmiany klimatu oznacza przygotowanie się na jej skutki i zwiększenie odporności społeczeństwa. Może to oznaczać na przykład efektywniejsze wykorzystanie ograniczonych zasobów wodnych, dostosowanie praktyk rolnych i leśnych, a także przygotowanie budynków i infrastruktury na przyszłe warunki klimatyczne i ekstremalne zdarzenia pogodowe. </a:t>
            </a:r>
            <a:endParaRPr lang="pl-PL" sz="2000" dirty="0">
              <a:latin typeface="Calibri"/>
            </a:endParaRPr>
          </a:p>
          <a:p>
            <a:pPr marL="305435" indent="-305435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973284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xmlns="" id="{F858DF7D-C2D0-4B03-A7A0-2F06B789E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xmlns="" id="{1B26B711-3121-40B0-8377-A64F3DC00C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xmlns="" id="{645C4D3D-ABBA-4B4E-93E5-01E3437198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98DDD5E5-0097-4C6C-B266-5732EDA96C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xmlns="" id="{8952EF87-C74F-4D3F-9CAD-EEA1733C9B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107084C-7945-4EFB-A99E-A04D1EF55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endParaRPr lang="pl-PL">
              <a:solidFill>
                <a:srgbClr val="FFFEFF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5. Czy możemy zatrzymać zmianę klimatu? C.d.</a:t>
            </a:r>
            <a:endParaRPr lang="pl-PL" dirty="0">
              <a:solidFill>
                <a:schemeClr val="bg1"/>
              </a:solidFill>
            </a:endParaRPr>
          </a:p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DCE33CF-9804-4D1E-AC3C-01237B0D0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1037968"/>
            <a:ext cx="6725899" cy="4820832"/>
          </a:xfrm>
        </p:spPr>
        <p:txBody>
          <a:bodyPr>
            <a:normAutofit/>
          </a:bodyPr>
          <a:lstStyle/>
          <a:p>
            <a:pPr marL="305435" indent="-305435"/>
            <a:r>
              <a:rPr lang="pl-PL" sz="1800" dirty="0">
                <a:latin typeface="Calibri"/>
                <a:ea typeface="+mn-lt"/>
                <a:cs typeface="+mn-lt"/>
              </a:rPr>
              <a:t>Skutki zmiany klimatu często są szczególnie odczuwalne na obszarach i wśród społeczności, które już i tak są podatne na zagrożenia. Przeciwdziałanie zmianie klimatu to także wspieranie najbardziej wrażliwych grup i osiąganie postępów w odniesieniu do innych globalnych wyzwań, takich jak zwalczanie ubóstwa, nierówności i degradacji środowiska. Organizacje międzynarodowe, społeczeństwo obywatelskie, a coraz częściej także młodzi ludzie domagają się podjęcia ogólnoświatowych działań na rzecz walki ze zmianą klimatu. UE umieściła zmianę klimatu wśród najważniejszych priorytetów swojego programu politycznego, czego wyrazem jest </a:t>
            </a:r>
            <a:r>
              <a:rPr lang="pl-PL" sz="1800" dirty="0">
                <a:latin typeface="Calibri"/>
                <a:ea typeface="+mn-lt"/>
                <a:cs typeface="+mn-lt"/>
                <a:hlinkClick r:id="rId2"/>
              </a:rPr>
              <a:t>Europejski Zielony Ład</a:t>
            </a:r>
            <a:r>
              <a:rPr lang="pl-PL" sz="1800" dirty="0">
                <a:latin typeface="Calibri"/>
                <a:ea typeface="+mn-lt"/>
                <a:cs typeface="+mn-lt"/>
              </a:rPr>
              <a:t> opublikowany w grudniu 2019 r. przez przewodniczącą Komisji Europejskiej, Ursulę von der </a:t>
            </a:r>
            <a:r>
              <a:rPr lang="pl-PL" sz="1800" dirty="0" err="1">
                <a:latin typeface="Calibri"/>
                <a:ea typeface="+mn-lt"/>
                <a:cs typeface="+mn-lt"/>
              </a:rPr>
              <a:t>Leyen</a:t>
            </a:r>
            <a:r>
              <a:rPr lang="pl-PL" sz="1800" dirty="0">
                <a:latin typeface="Calibri"/>
                <a:ea typeface="+mn-lt"/>
                <a:cs typeface="+mn-lt"/>
              </a:rPr>
              <a:t>. Nadrzędnym celem Europejskiego Zielonego Ładu jest osiągnięcie przez Europę – jako pierwszy kontynent na świecie – neutralności klimatycznej do 2050 </a:t>
            </a:r>
            <a:r>
              <a:rPr lang="pl-PL" dirty="0">
                <a:ea typeface="+mn-lt"/>
                <a:cs typeface="+mn-lt"/>
              </a:rPr>
              <a:t>r.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239506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E22EDAF-5B6B-4EDA-874A-D2323A5631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47093E9-0FF5-4C8A-87CA-1A77A8A8AA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531B9EF-E1F9-40FE-9CC0-C4C5F70253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8457049-EBE6-4D4A-9603-74419DBBE7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az 4" descr="Obraz zawierający niebo, zewnętrzne, trawa, dzień&#10;&#10;Opis wygenerowany automatycznie">
            <a:extLst>
              <a:ext uri="{FF2B5EF4-FFF2-40B4-BE49-F238E27FC236}">
                <a16:creationId xmlns:a16="http://schemas.microsoft.com/office/drawing/2014/main" xmlns="" id="{6CEF5083-BDC4-4BFC-AC36-550271DBDD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3691" r="-1" b="27315"/>
          <a:stretch/>
        </p:blipFill>
        <p:spPr>
          <a:xfrm>
            <a:off x="446532" y="599724"/>
            <a:ext cx="11292143" cy="520032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54EC586-DBC6-420F-A910-59AC50ABF9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438179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RegularSeedLeftStep">
      <a:dk1>
        <a:srgbClr val="000000"/>
      </a:dk1>
      <a:lt1>
        <a:srgbClr val="FFFFFF"/>
      </a:lt1>
      <a:dk2>
        <a:srgbClr val="301D1B"/>
      </a:dk2>
      <a:lt2>
        <a:srgbClr val="F0F1F3"/>
      </a:lt2>
      <a:accent1>
        <a:srgbClr val="BB9E21"/>
      </a:accent1>
      <a:accent2>
        <a:srgbClr val="D56117"/>
      </a:accent2>
      <a:accent3>
        <a:srgbClr val="E7292E"/>
      </a:accent3>
      <a:accent4>
        <a:srgbClr val="D5176B"/>
      </a:accent4>
      <a:accent5>
        <a:srgbClr val="E729CC"/>
      </a:accent5>
      <a:accent6>
        <a:srgbClr val="A017D5"/>
      </a:accent6>
      <a:hlink>
        <a:srgbClr val="5066C4"/>
      </a:hlink>
      <a:folHlink>
        <a:srgbClr val="7F7F7F"/>
      </a:folHlink>
    </a:clrScheme>
    <a:fontScheme name="Dividend">
      <a:majorFont>
        <a:latin typeface="Franklin Gothic Demi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</Words>
  <Application>Microsoft Office PowerPoint</Application>
  <PresentationFormat>Niestandardowy</PresentationFormat>
  <Paragraphs>25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DividendVTI</vt:lpstr>
      <vt:lpstr>Zmiany Klimatyczne </vt:lpstr>
      <vt:lpstr>1. Czym jest zmiana klimatu? </vt:lpstr>
      <vt:lpstr>2. Jakie są przyczyny zmiany klimatu? </vt:lpstr>
      <vt:lpstr>3. Jakie są skutki zmiany klimatu? </vt:lpstr>
      <vt:lpstr>Slajd 5</vt:lpstr>
      <vt:lpstr> 4. Jaki to ma wpływ na ludzi? </vt:lpstr>
      <vt:lpstr> 5.Czy możemy zatrzymać zmianę klimatu? </vt:lpstr>
      <vt:lpstr> 5. Czy możemy zatrzymać zmianę klimatu? C.d. 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Admin</cp:lastModifiedBy>
  <cp:revision>88</cp:revision>
  <dcterms:created xsi:type="dcterms:W3CDTF">2021-11-26T10:44:17Z</dcterms:created>
  <dcterms:modified xsi:type="dcterms:W3CDTF">2021-12-20T20:19:52Z</dcterms:modified>
</cp:coreProperties>
</file>