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9" r:id="rId3"/>
    <p:sldMasterId id="2147483707" r:id="rId4"/>
  </p:sldMasterIdLst>
  <p:sldIdLst>
    <p:sldId id="270" r:id="rId5"/>
    <p:sldId id="266" r:id="rId6"/>
    <p:sldId id="259" r:id="rId7"/>
    <p:sldId id="256" r:id="rId8"/>
    <p:sldId id="260" r:id="rId9"/>
    <p:sldId id="257" r:id="rId10"/>
    <p:sldId id="258" r:id="rId11"/>
    <p:sldId id="263" r:id="rId12"/>
    <p:sldId id="264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9AAB58DA-2957-4F40-A96C-23EDE38C4049}">
          <p14:sldIdLst>
            <p14:sldId id="270"/>
            <p14:sldId id="266"/>
          </p14:sldIdLst>
        </p14:section>
        <p14:section name="Vergleich Deutschland, Polen und Slowakei" id="{01280199-B097-45EC-B271-90528116AFDB}">
          <p14:sldIdLst>
            <p14:sldId id="259"/>
            <p14:sldId id="256"/>
            <p14:sldId id="260"/>
            <p14:sldId id="257"/>
            <p14:sldId id="258"/>
          </p14:sldIdLst>
        </p14:section>
        <p14:section name="Abschnitt 2" id="{F920C120-FBFB-4C90-98FC-FF269EF4C60F}">
          <p14:sldIdLst>
            <p14:sldId id="263"/>
            <p14:sldId id="264"/>
            <p14:sldId id="265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>
        <p:scale>
          <a:sx n="100" d="100"/>
          <a:sy n="100" d="100"/>
        </p:scale>
        <p:origin x="474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CO2 Ausstoß pro Einwohner in Tonnen im Jahr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CO2 Ausstoß pro Einwohner in Tonnen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58-4F57-BCDA-F15A81346B6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A58-4F57-BCDA-F15A81346B68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58-4F57-BCDA-F15A81346B68}"/>
              </c:ext>
            </c:extLst>
          </c:dPt>
          <c:cat>
            <c:strRef>
              <c:f>Tabelle1!$A$2:$A$5</c:f>
              <c:strCache>
                <c:ptCount val="4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  <c:pt idx="3">
                  <c:v>EU-Mittelmaß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10.1</c:v>
                </c:pt>
                <c:pt idx="1">
                  <c:v>10.4</c:v>
                </c:pt>
                <c:pt idx="2">
                  <c:v>7.7</c:v>
                </c:pt>
                <c:pt idx="3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8-4F57-BCDA-F15A81346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306120"/>
        <c:axId val="798304480"/>
      </c:barChart>
      <c:catAx>
        <c:axId val="79830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8304480"/>
        <c:crosses val="autoZero"/>
        <c:auto val="1"/>
        <c:lblAlgn val="ctr"/>
        <c:lblOffset val="100"/>
        <c:noMultiLvlLbl val="0"/>
      </c:catAx>
      <c:valAx>
        <c:axId val="79830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830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0" dirty="0"/>
              <a:t>Entwicklung Ausstoß Treibhausgase in Tonnen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80.56</c:v>
                </c:pt>
                <c:pt idx="1">
                  <c:v>81.239999999999995</c:v>
                </c:pt>
                <c:pt idx="2">
                  <c:v>79.2</c:v>
                </c:pt>
                <c:pt idx="3">
                  <c:v>79.44</c:v>
                </c:pt>
                <c:pt idx="4">
                  <c:v>74.05</c:v>
                </c:pt>
                <c:pt idx="5">
                  <c:v>76.64</c:v>
                </c:pt>
                <c:pt idx="6">
                  <c:v>74.73</c:v>
                </c:pt>
                <c:pt idx="7">
                  <c:v>75.25</c:v>
                </c:pt>
                <c:pt idx="8">
                  <c:v>76.680000000000007</c:v>
                </c:pt>
                <c:pt idx="9">
                  <c:v>73.489999999999995</c:v>
                </c:pt>
                <c:pt idx="10">
                  <c:v>73.8</c:v>
                </c:pt>
                <c:pt idx="11">
                  <c:v>74.17</c:v>
                </c:pt>
                <c:pt idx="12">
                  <c:v>73.22</c:v>
                </c:pt>
                <c:pt idx="13">
                  <c:v>70.44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79-4F7B-853F-A6508214ED8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85.21</c:v>
                </c:pt>
                <c:pt idx="1">
                  <c:v>88.49</c:v>
                </c:pt>
                <c:pt idx="2">
                  <c:v>88.45</c:v>
                </c:pt>
                <c:pt idx="3">
                  <c:v>87.17</c:v>
                </c:pt>
                <c:pt idx="4">
                  <c:v>83.13</c:v>
                </c:pt>
                <c:pt idx="5">
                  <c:v>87.1</c:v>
                </c:pt>
                <c:pt idx="6">
                  <c:v>86.9</c:v>
                </c:pt>
                <c:pt idx="7">
                  <c:v>85.35</c:v>
                </c:pt>
                <c:pt idx="8">
                  <c:v>84.64</c:v>
                </c:pt>
                <c:pt idx="9">
                  <c:v>82.02</c:v>
                </c:pt>
                <c:pt idx="10">
                  <c:v>82.73</c:v>
                </c:pt>
                <c:pt idx="11">
                  <c:v>84.56</c:v>
                </c:pt>
                <c:pt idx="12">
                  <c:v>87.7</c:v>
                </c:pt>
                <c:pt idx="13">
                  <c:v>87.42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79-4F7B-853F-A6508214ED8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Tabelle1!$D$2:$D$15</c:f>
              <c:numCache>
                <c:formatCode>General</c:formatCode>
                <c:ptCount val="14"/>
                <c:pt idx="0">
                  <c:v>69.87</c:v>
                </c:pt>
                <c:pt idx="1">
                  <c:v>69.760000000000005</c:v>
                </c:pt>
                <c:pt idx="2">
                  <c:v>67.400000000000006</c:v>
                </c:pt>
                <c:pt idx="3">
                  <c:v>68.13</c:v>
                </c:pt>
                <c:pt idx="4">
                  <c:v>62.24</c:v>
                </c:pt>
                <c:pt idx="5">
                  <c:v>63.25</c:v>
                </c:pt>
                <c:pt idx="6">
                  <c:v>62.3</c:v>
                </c:pt>
                <c:pt idx="7">
                  <c:v>58.85</c:v>
                </c:pt>
                <c:pt idx="8">
                  <c:v>58.39</c:v>
                </c:pt>
                <c:pt idx="9">
                  <c:v>55.6</c:v>
                </c:pt>
                <c:pt idx="10">
                  <c:v>57.04</c:v>
                </c:pt>
                <c:pt idx="11">
                  <c:v>57.72</c:v>
                </c:pt>
                <c:pt idx="12">
                  <c:v>59.31</c:v>
                </c:pt>
                <c:pt idx="13">
                  <c:v>59.16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79-4F7B-853F-A6508214ED8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EU-Mittelmaß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Tabelle1!$E$2:$E$15</c:f>
              <c:numCache>
                <c:formatCode>General</c:formatCode>
                <c:ptCount val="14"/>
                <c:pt idx="0">
                  <c:v>93.92</c:v>
                </c:pt>
                <c:pt idx="1">
                  <c:v>93.79</c:v>
                </c:pt>
                <c:pt idx="2">
                  <c:v>93.02</c:v>
                </c:pt>
                <c:pt idx="3">
                  <c:v>91</c:v>
                </c:pt>
                <c:pt idx="4">
                  <c:v>84.34</c:v>
                </c:pt>
                <c:pt idx="5">
                  <c:v>86.18</c:v>
                </c:pt>
                <c:pt idx="6">
                  <c:v>83.44</c:v>
                </c:pt>
                <c:pt idx="7">
                  <c:v>82.33</c:v>
                </c:pt>
                <c:pt idx="8">
                  <c:v>80.64</c:v>
                </c:pt>
                <c:pt idx="9">
                  <c:v>77.59</c:v>
                </c:pt>
                <c:pt idx="10">
                  <c:v>78.28</c:v>
                </c:pt>
                <c:pt idx="11">
                  <c:v>77.92</c:v>
                </c:pt>
                <c:pt idx="12">
                  <c:v>78.38</c:v>
                </c:pt>
                <c:pt idx="13">
                  <c:v>76.760000000000005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B79-4F7B-853F-A6508214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3406232"/>
        <c:axId val="803400000"/>
      </c:lineChart>
      <c:catAx>
        <c:axId val="80340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3400000"/>
        <c:crosses val="autoZero"/>
        <c:auto val="1"/>
        <c:lblAlgn val="ctr"/>
        <c:lblOffset val="100"/>
        <c:noMultiLvlLbl val="0"/>
      </c:catAx>
      <c:valAx>
        <c:axId val="80340000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340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0" dirty="0"/>
              <a:t>Anteil erneuerbare Energien 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10.071999999999999</c:v>
                </c:pt>
                <c:pt idx="1">
                  <c:v>10.851000000000001</c:v>
                </c:pt>
                <c:pt idx="2">
                  <c:v>11.667</c:v>
                </c:pt>
                <c:pt idx="3">
                  <c:v>12.452999999999999</c:v>
                </c:pt>
                <c:pt idx="4">
                  <c:v>13.542999999999999</c:v>
                </c:pt>
                <c:pt idx="5">
                  <c:v>13.76</c:v>
                </c:pt>
                <c:pt idx="6">
                  <c:v>14.385</c:v>
                </c:pt>
                <c:pt idx="7">
                  <c:v>14.906000000000001</c:v>
                </c:pt>
                <c:pt idx="8">
                  <c:v>14.888999999999999</c:v>
                </c:pt>
                <c:pt idx="9">
                  <c:v>15.476000000000001</c:v>
                </c:pt>
                <c:pt idx="10">
                  <c:v>16.672999999999998</c:v>
                </c:pt>
                <c:pt idx="11">
                  <c:v>17.353999999999999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2-4E67-A9E9-85FBCF9C08A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7.7110000000000003</c:v>
                </c:pt>
                <c:pt idx="1">
                  <c:v>8.6989999999999998</c:v>
                </c:pt>
                <c:pt idx="2">
                  <c:v>9.3000000000000007</c:v>
                </c:pt>
                <c:pt idx="3">
                  <c:v>10.353999999999999</c:v>
                </c:pt>
                <c:pt idx="4">
                  <c:v>10.97</c:v>
                </c:pt>
                <c:pt idx="5">
                  <c:v>11.462999999999999</c:v>
                </c:pt>
                <c:pt idx="6">
                  <c:v>11.614000000000001</c:v>
                </c:pt>
                <c:pt idx="7">
                  <c:v>11.888</c:v>
                </c:pt>
                <c:pt idx="8">
                  <c:v>11.4</c:v>
                </c:pt>
                <c:pt idx="9">
                  <c:v>11.117000000000001</c:v>
                </c:pt>
                <c:pt idx="10">
                  <c:v>11.477</c:v>
                </c:pt>
                <c:pt idx="11">
                  <c:v>12.164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F2-4E67-A9E9-85FBCF9C08A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Tabelle1!$D$2:$D$13</c:f>
              <c:numCache>
                <c:formatCode>General</c:formatCode>
                <c:ptCount val="12"/>
                <c:pt idx="0">
                  <c:v>7.7229999999999999</c:v>
                </c:pt>
                <c:pt idx="1">
                  <c:v>9.3680000000000003</c:v>
                </c:pt>
                <c:pt idx="2">
                  <c:v>9.0990000000000002</c:v>
                </c:pt>
                <c:pt idx="3">
                  <c:v>10.348000000000001</c:v>
                </c:pt>
                <c:pt idx="4">
                  <c:v>10.452999999999999</c:v>
                </c:pt>
                <c:pt idx="5">
                  <c:v>10.132999999999999</c:v>
                </c:pt>
                <c:pt idx="6">
                  <c:v>11.712999999999999</c:v>
                </c:pt>
                <c:pt idx="7">
                  <c:v>12.882999999999999</c:v>
                </c:pt>
                <c:pt idx="8">
                  <c:v>12.029</c:v>
                </c:pt>
                <c:pt idx="9">
                  <c:v>11.465</c:v>
                </c:pt>
                <c:pt idx="10">
                  <c:v>11.896000000000001</c:v>
                </c:pt>
                <c:pt idx="11">
                  <c:v>16.893999999999998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F2-4E67-A9E9-85FBCF9C08A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EU-Mittelmaß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Tabelle1!$E$2:$E$13</c:f>
              <c:numCache>
                <c:formatCode>General</c:formatCode>
                <c:ptCount val="12"/>
                <c:pt idx="0">
                  <c:v>11.378</c:v>
                </c:pt>
                <c:pt idx="1">
                  <c:v>12.616</c:v>
                </c:pt>
                <c:pt idx="2">
                  <c:v>13.161</c:v>
                </c:pt>
                <c:pt idx="3">
                  <c:v>13.388999999999999</c:v>
                </c:pt>
                <c:pt idx="4">
                  <c:v>14.663</c:v>
                </c:pt>
                <c:pt idx="5">
                  <c:v>15.37</c:v>
                </c:pt>
                <c:pt idx="6">
                  <c:v>16.202999999999999</c:v>
                </c:pt>
                <c:pt idx="7">
                  <c:v>16.734000000000002</c:v>
                </c:pt>
                <c:pt idx="8">
                  <c:v>16.981999999999999</c:v>
                </c:pt>
                <c:pt idx="9">
                  <c:v>17.481999999999999</c:v>
                </c:pt>
                <c:pt idx="10">
                  <c:v>18.012</c:v>
                </c:pt>
                <c:pt idx="11">
                  <c:v>18.876999999999999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F2-4E67-A9E9-85FBCF9C0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0652800"/>
        <c:axId val="300657064"/>
      </c:lineChart>
      <c:catAx>
        <c:axId val="3006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0657064"/>
        <c:crosses val="autoZero"/>
        <c:auto val="1"/>
        <c:lblAlgn val="ctr"/>
        <c:lblOffset val="100"/>
        <c:noMultiLvlLbl val="0"/>
      </c:catAx>
      <c:valAx>
        <c:axId val="300657064"/>
        <c:scaling>
          <c:orientation val="minMax"/>
          <c:max val="20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065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Anteil Emissionen nach Sektoren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Stromerzeugung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6-4CC3-8DEA-EB9DBA008F5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Fertigungsindustrie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Tabelle1!$C$2:$C$5</c:f>
              <c:numCache>
                <c:formatCode>0%</c:formatCode>
                <c:ptCount val="4"/>
                <c:pt idx="0">
                  <c:v>0.15</c:v>
                </c:pt>
                <c:pt idx="1">
                  <c:v>0.08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76-4CC3-8DEA-EB9DBA008F5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Produktnutzung und industrielle Verfahren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Tabelle1!$D$2:$D$5</c:f>
              <c:numCache>
                <c:formatCode>0%</c:formatCode>
                <c:ptCount val="4"/>
                <c:pt idx="0">
                  <c:v>0.08</c:v>
                </c:pt>
                <c:pt idx="1">
                  <c:v>0.06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76-4CC3-8DEA-EB9DBA008F5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Landwirtschaft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Tabelle1!$E$2:$E$5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0.08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6-4CC3-8DEA-EB9DBA008F5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Verkehr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Tabelle1!$F$2:$F$5</c:f>
              <c:numCache>
                <c:formatCode>0%</c:formatCode>
                <c:ptCount val="4"/>
                <c:pt idx="0">
                  <c:v>0.2</c:v>
                </c:pt>
                <c:pt idx="1">
                  <c:v>0.17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76-4CC3-8DEA-EB9DBA008F59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Müllentsorgung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Tabelle1!$G$2:$G$5</c:f>
              <c:numCache>
                <c:formatCode>0%</c:formatCode>
                <c:ptCount val="4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76-4CC3-8DEA-EB9DBA008F59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Andere Emissionen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Tabelle1!$H$2:$H$5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76-4CC3-8DEA-EB9DBA00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574496"/>
        <c:axId val="559573184"/>
      </c:barChart>
      <c:catAx>
        <c:axId val="55957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573184"/>
        <c:crosses val="autoZero"/>
        <c:auto val="1"/>
        <c:lblAlgn val="ctr"/>
        <c:lblOffset val="100"/>
        <c:noMultiLvlLbl val="0"/>
      </c:catAx>
      <c:valAx>
        <c:axId val="559573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5744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88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6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4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9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5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3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6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16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91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0280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08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93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84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16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92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48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69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77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34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5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50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76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60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30425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61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3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1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0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4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67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60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98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9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67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30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5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3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58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52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37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0916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63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2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64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2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7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6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jpeg"/><Relationship Id="rId5" Type="http://schemas.openxmlformats.org/officeDocument/2006/relationships/slide" Target="slide8.xml"/><Relationship Id="rId4" Type="http://schemas.openxmlformats.org/officeDocument/2006/relationships/hyperlink" Target="https://pixabay.com/de/vectors/pfeil-links-hinweis-form-2481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slide" Target="slide8.xml"/><Relationship Id="rId4" Type="http://schemas.openxmlformats.org/officeDocument/2006/relationships/hyperlink" Target="https://pixabay.com/de/vectors/pfeil-links-hinweis-form-24819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europarl.europa.eu/RegData/etudes/BRIE/2021/698766/EPRS_BRI(2021)698766_EN.pdf" TargetMode="External"/><Relationship Id="rId7" Type="http://schemas.openxmlformats.org/officeDocument/2006/relationships/hyperlink" Target="https://floodlist.com/europe/slovakia-floods-october-2020" TargetMode="External"/><Relationship Id="rId2" Type="http://schemas.openxmlformats.org/officeDocument/2006/relationships/hyperlink" Target="https://www.europarl.europa.eu/RegData/etudes/BRIE/2021/690661/EPRS_BRI(2021)690661_EN.pdf" TargetMode="Externa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www.dw.com/en/wildfire-ravages-polands-largest-national-park-on-earth-day/a-53212297" TargetMode="External"/><Relationship Id="rId5" Type="http://schemas.openxmlformats.org/officeDocument/2006/relationships/hyperlink" Target="https://www.tagesschau.de/inland/hochwasser-warnung-101.html" TargetMode="External"/><Relationship Id="rId10" Type="http://schemas.openxmlformats.org/officeDocument/2006/relationships/slide" Target="slide2.xml"/><Relationship Id="rId4" Type="http://schemas.openxmlformats.org/officeDocument/2006/relationships/hyperlink" Target="https://www.europarl.europa.eu/RegData/etudes/BRIE/2021/698767/EPRS_BRI(2021)698767_EN.pdf" TargetMode="External"/><Relationship Id="rId9" Type="http://schemas.openxmlformats.org/officeDocument/2006/relationships/hyperlink" Target="http://en.wikipedia.org/wiki/file:tokyoship_home_icon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en.wikipedia.org/wiki/file:tokyoship_home_icon.sv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slide" Target="slide2.xml"/><Relationship Id="rId3" Type="http://schemas.openxmlformats.org/officeDocument/2006/relationships/hyperlink" Target="http://www.science-at-home.de/wiki/index.php/Deutschland" TargetMode="External"/><Relationship Id="rId7" Type="http://schemas.openxmlformats.org/officeDocument/2006/relationships/slide" Target="slide10.xml"/><Relationship Id="rId12" Type="http://schemas.openxmlformats.org/officeDocument/2006/relationships/hyperlink" Target="http://en.wikipedia.org/wiki/file:tokyoship_home_icon.svg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en.wikipedia.org/wiki/Flag_of_Poland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hyperlink" Target="http://medien.budopedia.de/index.php5?title=Datei:Flagge_Slowakei.jpg&amp;limit=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slide" Target="slide8.xml"/><Relationship Id="rId4" Type="http://schemas.openxmlformats.org/officeDocument/2006/relationships/hyperlink" Target="https://pixabay.com/de/vectors/pfeil-links-hinweis-form-248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phäre aus Gitter und Knoten">
            <a:extLst>
              <a:ext uri="{FF2B5EF4-FFF2-40B4-BE49-F238E27FC236}">
                <a16:creationId xmlns:a16="http://schemas.microsoft.com/office/drawing/2014/main" id="{F21B8ACD-42B3-4027-AE8E-9599BE3D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927" b="60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4DA40E-AF20-43D1-8C3B-D77DC2A36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de-DE" dirty="0"/>
              <a:t>Digitales Produkt im Rahmen der Seminararbeit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0A7990-38A1-4878-BB43-599D4C7D8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de-DE"/>
              <a:t>Von Lukas Riepl</a:t>
            </a:r>
            <a:endParaRPr lang="de-D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7303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0CA47-AA4A-48A4-AB18-860DD357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dirty="0">
                <a:solidFill>
                  <a:schemeClr val="tx1"/>
                </a:solidFill>
                <a:effectLst/>
              </a:rPr>
              <a:t>Košice Region Hochwasser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50A1792-6194-455C-973B-A790EE38B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909" y="452718"/>
            <a:ext cx="1941760" cy="1297979"/>
          </a:xfr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27F75029-F112-4E48-B7CF-82684AF745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5491263"/>
                  </p:ext>
                </p:extLst>
              </p:nvPr>
            </p:nvGraphicFramePr>
            <p:xfrm>
              <a:off x="10208155" y="5493807"/>
              <a:ext cx="1761065" cy="880533"/>
            </p:xfrm>
            <a:graphic>
              <a:graphicData uri="http://schemas.microsoft.com/office/powerpoint/2016/slidezoom">
                <pslz:sldZm>
                  <pslz:sldZmObj sldId="263" cId="3150944584">
                    <pslz:zmPr id="{22B0E050-8BB2-4E28-9F61-B4A46128F10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1065" cy="8805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Folienzoom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7F75029-F112-4E48-B7CF-82684AF745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208155" y="5493807"/>
                <a:ext cx="1761065" cy="8805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81F40946-8577-4F30-8F09-C9D003BFF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3" b="8158"/>
          <a:stretch/>
        </p:blipFill>
        <p:spPr bwMode="auto">
          <a:xfrm>
            <a:off x="7436469" y="2383118"/>
            <a:ext cx="4394200" cy="26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629F93D-CF40-4287-9B05-34AEF67CD462}"/>
              </a:ext>
            </a:extLst>
          </p:cNvPr>
          <p:cNvSpPr txBox="1"/>
          <p:nvPr/>
        </p:nvSpPr>
        <p:spPr>
          <a:xfrm>
            <a:off x="723900" y="2045972"/>
            <a:ext cx="6334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Starke Regenfälle in der Region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Der Fluss </a:t>
            </a:r>
            <a:r>
              <a:rPr lang="de-DE" dirty="0" err="1"/>
              <a:t>Hornád</a:t>
            </a:r>
            <a:r>
              <a:rPr lang="de-DE" dirty="0"/>
              <a:t> tritt über das Ufer und verursacht eine Sturzflut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Einsatzkräfte evakuieren Menschen aus der Region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höchste Warnstufe wird ausgerufen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372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64EF0-8B2E-4053-99DE-65ABC0DF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Waldbrand im </a:t>
            </a:r>
            <a:br>
              <a:rPr lang="de-DE" dirty="0"/>
            </a:br>
            <a:r>
              <a:rPr lang="de-DE" dirty="0" err="1"/>
              <a:t>Biebrza</a:t>
            </a:r>
            <a:r>
              <a:rPr lang="de-DE" dirty="0"/>
              <a:t> Nationalpark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162A21B-873B-4E0A-A76D-B1FBD1020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7558" y="497585"/>
            <a:ext cx="2162967" cy="1355663"/>
          </a:xfr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93CD7668-30ED-41A2-8F97-C13FA2E62D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5491263"/>
                  </p:ext>
                </p:extLst>
              </p:nvPr>
            </p:nvGraphicFramePr>
            <p:xfrm>
              <a:off x="10208155" y="5493807"/>
              <a:ext cx="1761065" cy="880533"/>
            </p:xfrm>
            <a:graphic>
              <a:graphicData uri="http://schemas.microsoft.com/office/powerpoint/2016/slidezoom">
                <pslz:sldZm>
                  <pslz:sldZmObj sldId="263" cId="3150944584">
                    <pslz:zmPr id="{22B0E050-8BB2-4E28-9F61-B4A46128F10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1065" cy="8805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Folienzoom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3CD7668-30ED-41A2-8F97-C13FA2E62D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208155" y="5493807"/>
                <a:ext cx="1761065" cy="8805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3074" name="Picture 2" descr="Wildfire ravages Poland′s largest national park on Earth Day | News | DW |  22.04.2020">
            <a:extLst>
              <a:ext uri="{FF2B5EF4-FFF2-40B4-BE49-F238E27FC236}">
                <a16:creationId xmlns:a16="http://schemas.microsoft.com/office/drawing/2014/main" id="{ACB99191-2AAC-4E63-BE2C-9C7E40DEC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370752"/>
            <a:ext cx="4629150" cy="26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D323CBA-FB29-4A6D-A9A2-4CE542DD5D61}"/>
              </a:ext>
            </a:extLst>
          </p:cNvPr>
          <p:cNvSpPr txBox="1"/>
          <p:nvPr/>
        </p:nvSpPr>
        <p:spPr>
          <a:xfrm>
            <a:off x="819150" y="2266950"/>
            <a:ext cx="5886450" cy="277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Im Frühjahr 2020 entsteht Waldbrand im </a:t>
            </a:r>
            <a:r>
              <a:rPr lang="de-DE" dirty="0" err="1"/>
              <a:t>Biebrza</a:t>
            </a:r>
            <a:r>
              <a:rPr lang="de-DE" dirty="0"/>
              <a:t> Nationalpark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9,5% von 5.280 Hektar Wald betroffen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Zerstörung Pflanzen- und Tierarten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Schaden von über 8 Mio. </a:t>
            </a:r>
            <a:r>
              <a:rPr lang="de-DE" sz="1800" dirty="0" err="1">
                <a:effectLst/>
                <a:latin typeface="+mj-lt"/>
                <a:ea typeface="Calibri" panose="020F0502020204030204" pitchFamily="34" charset="0"/>
              </a:rPr>
              <a:t>złoty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dirty="0"/>
              <a:t>(rund 1,7 Mio. €)</a:t>
            </a:r>
          </a:p>
        </p:txBody>
      </p:sp>
    </p:spTree>
    <p:extLst>
      <p:ext uri="{BB962C8B-B14F-4D97-AF65-F5344CB8AC3E}">
        <p14:creationId xmlns:p14="http://schemas.microsoft.com/office/powerpoint/2010/main" val="404634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E77BE-F667-4D5A-BAC9-A8EF827F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AA2B1-3E2C-4B3E-A989-886525210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Europäische Kommission: </a:t>
            </a:r>
          </a:p>
          <a:p>
            <a:r>
              <a:rPr lang="de-DE" dirty="0"/>
              <a:t>https://ec.europa.eu/info/business-economy-euro/economic-and-fiscal-policy-coordination/eu-economic-governance-monitoring-prevention-correction/european-semester/european-semester-your-country/germany/europe-2020-targets-statistics-and-indicators-germany_en </a:t>
            </a:r>
          </a:p>
          <a:p>
            <a:r>
              <a:rPr lang="de-DE" dirty="0"/>
              <a:t>https://ec.europa.eu/info/business-economy-euro/economic-and-fiscal-policy-coordination/eu-economic-governance-monitoring-prevention-correction/european-semester/european-semester-your-country/poland/europe-2020-targets-statistics-and-indicators-poland_en </a:t>
            </a:r>
          </a:p>
          <a:p>
            <a:r>
              <a:rPr lang="de-DE" dirty="0"/>
              <a:t>https://ec.europa.eu/info/business-economy-euro/economic-and-fiscal-policy-coordination/eu-economic-governance-monitoring-prevention-correction/european-semester/european-semester-your-country/slovakia/europe-2020-targets-statistics-and-indicators-slovakia_en</a:t>
            </a:r>
          </a:p>
        </p:txBody>
      </p:sp>
    </p:spTree>
    <p:extLst>
      <p:ext uri="{BB962C8B-B14F-4D97-AF65-F5344CB8AC3E}">
        <p14:creationId xmlns:p14="http://schemas.microsoft.com/office/powerpoint/2010/main" val="3653743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D456D-BD75-4936-A91B-AD09FF6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92FB45-AC9A-4DF7-9D9C-74AECA33A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Europäisches Parlament:</a:t>
            </a:r>
          </a:p>
          <a:p>
            <a:r>
              <a:rPr lang="de-DE" dirty="0">
                <a:hlinkClick r:id="rId2"/>
              </a:rPr>
              <a:t>https://www.europarl.europa.eu/RegData/etudes/BRIE/2021/690661/EPRS_BRI(2021)690661_EN.pdf</a:t>
            </a:r>
            <a:endParaRPr lang="de-DE" dirty="0"/>
          </a:p>
          <a:p>
            <a:r>
              <a:rPr lang="de-DE" dirty="0">
                <a:hlinkClick r:id="rId3"/>
              </a:rPr>
              <a:t>https://www.europarl.europa.eu/RegData/etudes/BRIE/2021/698766/EPRS_BRI(2021)698766_EN.pdf</a:t>
            </a:r>
            <a:endParaRPr lang="de-DE" dirty="0"/>
          </a:p>
          <a:p>
            <a:r>
              <a:rPr lang="de-DE" dirty="0">
                <a:hlinkClick r:id="rId4"/>
              </a:rPr>
              <a:t>https://www.europarl.europa.eu/RegData/etudes/BRIE/2021/698767/EPRS_BRI(2021)698767_EN.pdf</a:t>
            </a:r>
            <a:endParaRPr lang="de-DE" dirty="0"/>
          </a:p>
          <a:p>
            <a:r>
              <a:rPr lang="de-DE" dirty="0"/>
              <a:t>Restliche Quellen:</a:t>
            </a:r>
          </a:p>
          <a:p>
            <a:r>
              <a:rPr lang="de-DE" dirty="0">
                <a:hlinkClick r:id="rId5"/>
              </a:rPr>
              <a:t>https://www.tagesschau.de/inland/hochwasser-warnung-101.html</a:t>
            </a:r>
            <a:endParaRPr lang="de-DE" dirty="0"/>
          </a:p>
          <a:p>
            <a:r>
              <a:rPr lang="de-DE" dirty="0">
                <a:hlinkClick r:id="rId6"/>
              </a:rPr>
              <a:t>https://www.dw.com/en/wildfire-ravages-polands-largest-national-park-on-earth-day/a-53212297</a:t>
            </a:r>
            <a:endParaRPr lang="de-DE" dirty="0"/>
          </a:p>
          <a:p>
            <a:r>
              <a:rPr lang="de-DE" dirty="0">
                <a:hlinkClick r:id="rId7"/>
              </a:rPr>
              <a:t>https://floodlist.com/europe/slovakia-floods-october-2020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AF78E231-3CCA-4D10-B933-4C67875A83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7346277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837473B0-CC2E-450A-ABE3-18F120FF3D39}">
                              <a1611:picAttrSrcUrl xmlns:a1611="http://schemas.microsoft.com/office/drawing/2016/11/main" r:i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Folienzoom 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F78E231-3CCA-4D10-B933-4C67875A83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199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1F367-8C43-40CE-92BE-E192D126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06A2029C-BA3A-4F29-932B-9A8CBB4637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3345375"/>
                  </p:ext>
                </p:extLst>
              </p:nvPr>
            </p:nvGraphicFramePr>
            <p:xfrm>
              <a:off x="1237034" y="401661"/>
              <a:ext cx="8947150" cy="4195762"/>
            </p:xfrm>
            <a:graphic>
              <a:graphicData uri="http://schemas.microsoft.com/office/powerpoint/2016/summaryzoom">
                <psuz:summaryZm>
                  <psuz:summaryZmObj sectionId="{01280199-B097-45EC-B271-90528116AFDB}">
                    <psuz:zmPr id="{6189873C-B16F-4E58-B0C6-55E284F6C535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1865" y="965507"/>
                          <a:ext cx="4026218" cy="2264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920C120-FBFB-4C90-98FC-FF269EF4C60F}">
                    <psuz:zmPr id="{47A57B74-FDE2-403D-8D6A-05A1E5B442D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49066" y="965507"/>
                          <a:ext cx="4026218" cy="2264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id="{06A2029C-BA3A-4F29-932B-9A8CBB4637D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237034" y="401661"/>
                <a:ext cx="8947150" cy="4195762"/>
                <a:chOff x="1237034" y="401661"/>
                <a:chExt cx="8947150" cy="4195762"/>
              </a:xfrm>
            </p:grpSpPr>
            <p:pic>
              <p:nvPicPr>
                <p:cNvPr id="10" name="Grafik 10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08899" y="1367168"/>
                  <a:ext cx="4026218" cy="2264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Grafik 11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86100" y="1367168"/>
                  <a:ext cx="4026218" cy="2264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CA54739B-667E-4E6A-A31A-6F709CD3C4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3999329"/>
                  </p:ext>
                </p:extLst>
              </p:nvPr>
            </p:nvGraphicFramePr>
            <p:xfrm>
              <a:off x="4247556" y="4323576"/>
              <a:ext cx="2926105" cy="1645934"/>
            </p:xfrm>
            <a:graphic>
              <a:graphicData uri="http://schemas.microsoft.com/office/powerpoint/2016/slidezoom">
                <pslz:sldZm>
                  <pslz:sldZmObj sldId="268" cId="3653743227">
                    <pslz:zmPr id="{2DA3A574-F700-41D9-B113-D84542BE91A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26105" cy="164593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Folienzoom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CA54739B-667E-4E6A-A31A-6F709CD3C4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556" y="4323576"/>
                <a:ext cx="2926105" cy="164593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161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1D32D-D6EA-40DF-85C9-5F771E3F9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r="-1" b="26359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7F4D6-3F43-4BD1-AD4C-7E6EB0E9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EBEBEB"/>
                </a:solidFill>
              </a:rPr>
              <a:t>Vergleich Deutschland, Polen und Slowakei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D1C61-6C8D-44F8-B376-0BB4FA13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7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Anhand von Zahlen bereitgestellt von der Europäischen Kommission und dem Europäischen Parlament</a:t>
            </a:r>
          </a:p>
        </p:txBody>
      </p:sp>
    </p:spTree>
    <p:extLst>
      <p:ext uri="{BB962C8B-B14F-4D97-AF65-F5344CB8AC3E}">
        <p14:creationId xmlns:p14="http://schemas.microsoft.com/office/powerpoint/2010/main" val="2690146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9DF253B-2B9F-48C6-8BFC-5544C3E13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9414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293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0F44359-A458-4386-8222-52D6ECBFD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184862"/>
              </p:ext>
            </p:extLst>
          </p:nvPr>
        </p:nvGraphicFramePr>
        <p:xfrm>
          <a:off x="1103313" y="1123950"/>
          <a:ext cx="894715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277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56A9147-8DF8-4715-B899-67081CD1D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54772"/>
              </p:ext>
            </p:extLst>
          </p:nvPr>
        </p:nvGraphicFramePr>
        <p:xfrm>
          <a:off x="2016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122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3640A4F-2FD9-4E73-8A13-82D3838A6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254323"/>
              </p:ext>
            </p:extLst>
          </p:nvPr>
        </p:nvGraphicFramePr>
        <p:xfrm>
          <a:off x="1103313" y="1038225"/>
          <a:ext cx="894715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8031F42A-FC4D-479D-A8BF-66EBCDF884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608609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Folien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031F42A-FC4D-479D-A8BF-66EBCDF884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379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D9E8C-CDDE-46F6-B852-1C11900A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 Extremwetter verursachte Katastrophen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02420C1E-C52A-4A9A-9CAD-7911A7F408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48912"/>
                  </p:ext>
                </p:extLst>
              </p:nvPr>
            </p:nvGraphicFramePr>
            <p:xfrm>
              <a:off x="1322387" y="2200275"/>
              <a:ext cx="2857500" cy="1714500"/>
            </p:xfrm>
            <a:graphic>
              <a:graphicData uri="http://schemas.microsoft.com/office/powerpoint/2016/slidezoom">
                <pslz:sldZm>
                  <pslz:sldZmObj sldId="264" cId="4110555933">
                    <pslz:zmPr id="{86BB706F-593A-4D86-8BA6-72700FC7A116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837473B0-CC2E-450A-ABE3-18F120FF3D39}">
                              <a1611:picAttrSrcUrl xmlns:a1611="http://schemas.microsoft.com/office/drawing/2016/11/main" r:i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7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Folien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2420C1E-C52A-4A9A-9CAD-7911A7F408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>
                <a:extLs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322387" y="2200275"/>
                <a:ext cx="2857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5824AB2D-61A6-42D1-8FBD-3F8CA67681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3432123"/>
                  </p:ext>
                </p:extLst>
              </p:nvPr>
            </p:nvGraphicFramePr>
            <p:xfrm>
              <a:off x="3976872" y="4690782"/>
              <a:ext cx="2743200" cy="1714500"/>
            </p:xfrm>
            <a:graphic>
              <a:graphicData uri="http://schemas.microsoft.com/office/powerpoint/2016/slidezoom">
                <pslz:sldZm>
                  <pslz:sldZmObj sldId="265" cId="660372412">
                    <pslz:zmPr id="{7657E5E4-843D-4285-93A9-1C641BEB6C2A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837473B0-CC2E-450A-ABE3-18F120FF3D39}">
                              <a1611:picAttrSrcUrl xmlns:a1611="http://schemas.microsoft.com/office/drawing/2016/11/main" r:i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432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Folienzoom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5824AB2D-61A6-42D1-8FBD-3F8CA67681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3976872" y="4690782"/>
                <a:ext cx="27432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Folienzoom 8">
                <a:extLst>
                  <a:ext uri="{FF2B5EF4-FFF2-40B4-BE49-F238E27FC236}">
                    <a16:creationId xmlns:a16="http://schemas.microsoft.com/office/drawing/2014/main" id="{271F3639-D035-498C-9CA9-4C170AD5BB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4910805"/>
                  </p:ext>
                </p:extLst>
              </p:nvPr>
            </p:nvGraphicFramePr>
            <p:xfrm>
              <a:off x="6630988" y="2200275"/>
              <a:ext cx="2571750" cy="1714500"/>
            </p:xfrm>
            <a:graphic>
              <a:graphicData uri="http://schemas.microsoft.com/office/powerpoint/2016/slidezoom">
                <pslz:sldZm>
                  <pslz:sldZmObj sldId="267" cId="404634545">
                    <pslz:zmPr id="{95A3A680-D1CA-48BC-BC18-B616CBA2B7EE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837473B0-CC2E-450A-ABE3-18F120FF3D39}">
                              <a1611:picAttrSrcUrl xmlns:a1611="http://schemas.microsoft.com/office/drawing/2016/11/main" r:i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7175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Folienzoom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71F3639-D035-498C-9CA9-4C170AD5BB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6630988" y="2200275"/>
                <a:ext cx="257175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Folienzoom 9">
                <a:extLst>
                  <a:ext uri="{FF2B5EF4-FFF2-40B4-BE49-F238E27FC236}">
                    <a16:creationId xmlns:a16="http://schemas.microsoft.com/office/drawing/2014/main" id="{11B9D902-DDAC-4990-A4D3-E22862378B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608609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11">
                          <a:extLst>
                            <a:ext uri="{837473B0-CC2E-450A-ABE3-18F120FF3D39}">
                              <a1611:picAttrSrcUrl xmlns:a1611="http://schemas.microsoft.com/office/drawing/2016/11/main" r:id="rId12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Folienzoom 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1B9D902-DDAC-4990-A4D3-E22862378B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944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56168-EF1B-4376-AEF5-9C6A8134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Hochwasser 2021 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62F7337-0DB5-48F9-A519-0A9A5551C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7928" y="452718"/>
            <a:ext cx="1886397" cy="1135483"/>
          </a:xfr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30B4C3CA-4738-41BB-99C8-3BD6960299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1255705"/>
                  </p:ext>
                </p:extLst>
              </p:nvPr>
            </p:nvGraphicFramePr>
            <p:xfrm>
              <a:off x="10208155" y="5493807"/>
              <a:ext cx="1761065" cy="880533"/>
            </p:xfrm>
            <a:graphic>
              <a:graphicData uri="http://schemas.microsoft.com/office/powerpoint/2016/slidezoom">
                <pslz:sldZm>
                  <pslz:sldZmObj sldId="263" cId="3150944584">
                    <pslz:zmPr id="{22B0E050-8BB2-4E28-9F61-B4A46128F10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1065" cy="8805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Folien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0B4C3CA-4738-41BB-99C8-3BD6960299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208155" y="5493807"/>
                <a:ext cx="1761065" cy="8805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050" name="Picture 2" descr="Hochwasser im Ahrtal: Warum kam die Warnung so spät? | tagesschau.de">
            <a:extLst>
              <a:ext uri="{FF2B5EF4-FFF2-40B4-BE49-F238E27FC236}">
                <a16:creationId xmlns:a16="http://schemas.microsoft.com/office/drawing/2014/main" id="{3EB03AF2-7175-4163-AB06-9710F1E0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60" y="2207504"/>
            <a:ext cx="47413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1B6277C-9781-4AFA-A639-BAD5B109945C}"/>
              </a:ext>
            </a:extLst>
          </p:cNvPr>
          <p:cNvSpPr txBox="1"/>
          <p:nvPr/>
        </p:nvSpPr>
        <p:spPr>
          <a:xfrm>
            <a:off x="895350" y="1695450"/>
            <a:ext cx="5410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Starke Regenschauer im Juli 2021 verursachen Flut in großen Teilen der Rheinland-Pfalz und Nordrhein-Westfalen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100-150 Liter Regen pro m²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180 Tote, 73 Vermisste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Infrastrukturschäden von 2 Milliarden €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Sachschäden von 4,5 – 5-5 Milliarden €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555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363</Words>
  <Application>Microsoft Office PowerPoint</Application>
  <PresentationFormat>Breitbild</PresentationFormat>
  <Paragraphs>39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Ion</vt:lpstr>
      <vt:lpstr>1_Ion</vt:lpstr>
      <vt:lpstr>2_Ion</vt:lpstr>
      <vt:lpstr>3_Ion</vt:lpstr>
      <vt:lpstr>Digitales Produkt im Rahmen der Seminararbeit </vt:lpstr>
      <vt:lpstr>PowerPoint-Präsentation</vt:lpstr>
      <vt:lpstr>Vergleich Deutschland, Polen und Slowakei</vt:lpstr>
      <vt:lpstr>PowerPoint-Präsentation</vt:lpstr>
      <vt:lpstr>PowerPoint-Präsentation</vt:lpstr>
      <vt:lpstr>PowerPoint-Präsentation</vt:lpstr>
      <vt:lpstr>PowerPoint-Präsentation</vt:lpstr>
      <vt:lpstr>Durch Extremwetter verursachte Katastrophen</vt:lpstr>
      <vt:lpstr>Hochwasser 2021  </vt:lpstr>
      <vt:lpstr>Košice Region Hochwasser </vt:lpstr>
      <vt:lpstr>Waldbrand im  Biebrza Nationalpark</vt:lpstr>
      <vt:lpstr>Quellen 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Digitales Produkt im Rahmen der Seminararbeit </dc:title>
  <dc:creator>Lukas Riepl</dc:creator>
  <cp:lastModifiedBy>Lukas Riepl</cp:lastModifiedBy>
  <cp:revision>1</cp:revision>
  <dcterms:created xsi:type="dcterms:W3CDTF">2022-01-18T08:30:36Z</dcterms:created>
  <dcterms:modified xsi:type="dcterms:W3CDTF">2022-01-18T10:45:20Z</dcterms:modified>
</cp:coreProperties>
</file>