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7" r:id="rId3"/>
    <p:sldId id="258" r:id="rId4"/>
    <p:sldId id="284" r:id="rId5"/>
    <p:sldId id="260" r:id="rId6"/>
    <p:sldId id="261" r:id="rId7"/>
    <p:sldId id="262" r:id="rId8"/>
    <p:sldId id="263" r:id="rId9"/>
    <p:sldId id="264" r:id="rId10"/>
    <p:sldId id="265" r:id="rId11"/>
    <p:sldId id="266" r:id="rId12"/>
    <p:sldId id="267" r:id="rId13"/>
    <p:sldId id="269" r:id="rId14"/>
    <p:sldId id="280" r:id="rId15"/>
    <p:sldId id="271" r:id="rId16"/>
    <p:sldId id="281" r:id="rId17"/>
    <p:sldId id="273" r:id="rId18"/>
    <p:sldId id="282" r:id="rId19"/>
    <p:sldId id="274" r:id="rId20"/>
    <p:sldId id="283" r:id="rId21"/>
    <p:sldId id="285" r:id="rId22"/>
    <p:sldId id="288" r:id="rId23"/>
    <p:sldId id="289" r:id="rId24"/>
    <p:sldId id="279" r:id="rId25"/>
    <p:sldId id="286" r:id="rId26"/>
    <p:sldId id="290" r:id="rId27"/>
    <p:sldId id="276" r:id="rId2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phie Christoph" initials="SC" lastIdx="1" clrIdx="0">
    <p:extLst>
      <p:ext uri="{19B8F6BF-5375-455C-9EA6-DF929625EA0E}">
        <p15:presenceInfo xmlns:p15="http://schemas.microsoft.com/office/powerpoint/2012/main" userId="24a1a7c142ea2a0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61" autoAdjust="0"/>
    <p:restoredTop sz="96265" autoAdjust="0"/>
  </p:normalViewPr>
  <p:slideViewPr>
    <p:cSldViewPr snapToGrid="0">
      <p:cViewPr varScale="1">
        <p:scale>
          <a:sx n="86" d="100"/>
          <a:sy n="86" d="100"/>
        </p:scale>
        <p:origin x="756" y="78"/>
      </p:cViewPr>
      <p:guideLst/>
    </p:cSldViewPr>
  </p:slideViewPr>
  <p:outlineViewPr>
    <p:cViewPr>
      <p:scale>
        <a:sx n="33" d="100"/>
        <a:sy n="33" d="100"/>
      </p:scale>
      <p:origin x="0" y="-1746"/>
    </p:cViewPr>
  </p:outlineViewPr>
  <p:notesTextViewPr>
    <p:cViewPr>
      <p:scale>
        <a:sx n="1" d="1"/>
        <a:sy n="1" d="1"/>
      </p:scale>
      <p:origin x="0" y="0"/>
    </p:cViewPr>
  </p:notesTextViewPr>
  <p:notesViewPr>
    <p:cSldViewPr snapToGrid="0">
      <p:cViewPr varScale="1">
        <p:scale>
          <a:sx n="84" d="100"/>
          <a:sy n="84" d="100"/>
        </p:scale>
        <p:origin x="3192"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00F252-F6F9-4817-88E5-C51574DA9E06}" type="datetimeFigureOut">
              <a:rPr lang="de-DE" smtClean="0"/>
              <a:t>14.01.2021</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A9A260-FBBF-4A78-9570-192A0D1FCCA8}" type="slidenum">
              <a:rPr lang="de-DE" smtClean="0"/>
              <a:t>‹Nr.›</a:t>
            </a:fld>
            <a:endParaRPr lang="de-DE"/>
          </a:p>
        </p:txBody>
      </p:sp>
    </p:spTree>
    <p:extLst>
      <p:ext uri="{BB962C8B-B14F-4D97-AF65-F5344CB8AC3E}">
        <p14:creationId xmlns:p14="http://schemas.microsoft.com/office/powerpoint/2010/main" val="768117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1-HwqYp5C8A"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snq1zFN_lh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snq1zFN_lh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https://www.youtube.com/watch?v=1-HwqYp5C8A</a:t>
            </a:r>
            <a:r>
              <a:rPr lang="de-DE" dirty="0"/>
              <a:t> </a:t>
            </a:r>
          </a:p>
        </p:txBody>
      </p:sp>
      <p:sp>
        <p:nvSpPr>
          <p:cNvPr id="4" name="Foliennummernplatzhalter 3"/>
          <p:cNvSpPr>
            <a:spLocks noGrp="1"/>
          </p:cNvSpPr>
          <p:nvPr>
            <p:ph type="sldNum" sz="quarter" idx="10"/>
          </p:nvPr>
        </p:nvSpPr>
        <p:spPr/>
        <p:txBody>
          <a:bodyPr/>
          <a:lstStyle/>
          <a:p>
            <a:fld id="{CEA9A260-FBBF-4A78-9570-192A0D1FCCA8}" type="slidenum">
              <a:rPr lang="de-DE" smtClean="0"/>
              <a:t>8</a:t>
            </a:fld>
            <a:endParaRPr lang="de-DE"/>
          </a:p>
        </p:txBody>
      </p:sp>
    </p:spTree>
    <p:extLst>
      <p:ext uri="{BB962C8B-B14F-4D97-AF65-F5344CB8AC3E}">
        <p14:creationId xmlns:p14="http://schemas.microsoft.com/office/powerpoint/2010/main" val="1058061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https://www.youtube.com/watch?v=_0OlYhQk7Bc</a:t>
            </a:r>
          </a:p>
        </p:txBody>
      </p:sp>
      <p:sp>
        <p:nvSpPr>
          <p:cNvPr id="4" name="Foliennummernplatzhalter 3"/>
          <p:cNvSpPr>
            <a:spLocks noGrp="1"/>
          </p:cNvSpPr>
          <p:nvPr>
            <p:ph type="sldNum" sz="quarter" idx="5"/>
          </p:nvPr>
        </p:nvSpPr>
        <p:spPr/>
        <p:txBody>
          <a:bodyPr/>
          <a:lstStyle/>
          <a:p>
            <a:fld id="{CEA9A260-FBBF-4A78-9570-192A0D1FCCA8}" type="slidenum">
              <a:rPr lang="de-DE" smtClean="0"/>
              <a:t>9</a:t>
            </a:fld>
            <a:endParaRPr lang="de-DE"/>
          </a:p>
        </p:txBody>
      </p:sp>
    </p:spTree>
    <p:extLst>
      <p:ext uri="{BB962C8B-B14F-4D97-AF65-F5344CB8AC3E}">
        <p14:creationId xmlns:p14="http://schemas.microsoft.com/office/powerpoint/2010/main" val="351881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https://www.youtube.com/watch?v=snq1zFN_lhs</a:t>
            </a:r>
            <a:endParaRPr lang="de-DE" dirty="0"/>
          </a:p>
        </p:txBody>
      </p:sp>
      <p:sp>
        <p:nvSpPr>
          <p:cNvPr id="4" name="Foliennummernplatzhalter 3"/>
          <p:cNvSpPr>
            <a:spLocks noGrp="1"/>
          </p:cNvSpPr>
          <p:nvPr>
            <p:ph type="sldNum" sz="quarter" idx="10"/>
          </p:nvPr>
        </p:nvSpPr>
        <p:spPr/>
        <p:txBody>
          <a:bodyPr/>
          <a:lstStyle/>
          <a:p>
            <a:fld id="{CEA9A260-FBBF-4A78-9570-192A0D1FCCA8}" type="slidenum">
              <a:rPr lang="de-DE" smtClean="0"/>
              <a:t>10</a:t>
            </a:fld>
            <a:endParaRPr lang="de-DE"/>
          </a:p>
        </p:txBody>
      </p:sp>
    </p:spTree>
    <p:extLst>
      <p:ext uri="{BB962C8B-B14F-4D97-AF65-F5344CB8AC3E}">
        <p14:creationId xmlns:p14="http://schemas.microsoft.com/office/powerpoint/2010/main" val="2633630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https://www.youtube.com/watch?v=snq1zFN_lhs</a:t>
            </a:r>
            <a:endParaRPr lang="de-DE" dirty="0"/>
          </a:p>
        </p:txBody>
      </p:sp>
      <p:sp>
        <p:nvSpPr>
          <p:cNvPr id="4" name="Foliennummernplatzhalter 3"/>
          <p:cNvSpPr>
            <a:spLocks noGrp="1"/>
          </p:cNvSpPr>
          <p:nvPr>
            <p:ph type="sldNum" sz="quarter" idx="10"/>
          </p:nvPr>
        </p:nvSpPr>
        <p:spPr/>
        <p:txBody>
          <a:bodyPr/>
          <a:lstStyle/>
          <a:p>
            <a:fld id="{CEA9A260-FBBF-4A78-9570-192A0D1FCCA8}" type="slidenum">
              <a:rPr lang="de-DE" smtClean="0"/>
              <a:t>11</a:t>
            </a:fld>
            <a:endParaRPr lang="de-DE"/>
          </a:p>
        </p:txBody>
      </p:sp>
    </p:spTree>
    <p:extLst>
      <p:ext uri="{BB962C8B-B14F-4D97-AF65-F5344CB8AC3E}">
        <p14:creationId xmlns:p14="http://schemas.microsoft.com/office/powerpoint/2010/main" val="695377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CEA9A260-FBBF-4A78-9570-192A0D1FCCA8}" type="slidenum">
              <a:rPr lang="de-DE" smtClean="0"/>
              <a:t>26</a:t>
            </a:fld>
            <a:endParaRPr lang="de-DE"/>
          </a:p>
        </p:txBody>
      </p:sp>
    </p:spTree>
    <p:extLst>
      <p:ext uri="{BB962C8B-B14F-4D97-AF65-F5344CB8AC3E}">
        <p14:creationId xmlns:p14="http://schemas.microsoft.com/office/powerpoint/2010/main" val="2735032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071F0D-9CCA-4944-AAF5-95D3E2917B22}"/>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6DB0AEFC-151A-4029-B3F6-46D78D663D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F6002448-C3BC-4925-A9EA-C3E2D97C5269}"/>
              </a:ext>
            </a:extLst>
          </p:cNvPr>
          <p:cNvSpPr>
            <a:spLocks noGrp="1"/>
          </p:cNvSpPr>
          <p:nvPr>
            <p:ph type="dt" sz="half" idx="10"/>
          </p:nvPr>
        </p:nvSpPr>
        <p:spPr/>
        <p:txBody>
          <a:bodyPr/>
          <a:lstStyle/>
          <a:p>
            <a:fld id="{096A5A17-4EF4-4F36-98B2-E302B47B01D8}" type="datetimeFigureOut">
              <a:rPr lang="de-DE" smtClean="0"/>
              <a:t>14.01.2021</a:t>
            </a:fld>
            <a:endParaRPr lang="de-DE"/>
          </a:p>
        </p:txBody>
      </p:sp>
      <p:sp>
        <p:nvSpPr>
          <p:cNvPr id="5" name="Fußzeilenplatzhalter 4">
            <a:extLst>
              <a:ext uri="{FF2B5EF4-FFF2-40B4-BE49-F238E27FC236}">
                <a16:creationId xmlns:a16="http://schemas.microsoft.com/office/drawing/2014/main" id="{D21142C8-FB47-4D80-812B-707E82E93E2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C5A18FA-54A7-41C5-9D56-AAA14CAE1F5E}"/>
              </a:ext>
            </a:extLst>
          </p:cNvPr>
          <p:cNvSpPr>
            <a:spLocks noGrp="1"/>
          </p:cNvSpPr>
          <p:nvPr>
            <p:ph type="sldNum" sz="quarter" idx="12"/>
          </p:nvPr>
        </p:nvSpPr>
        <p:spPr/>
        <p:txBody>
          <a:bodyPr/>
          <a:lstStyle/>
          <a:p>
            <a:fld id="{9B698477-592F-4B08-822E-036813873B00}" type="slidenum">
              <a:rPr lang="de-DE" smtClean="0"/>
              <a:t>‹Nr.›</a:t>
            </a:fld>
            <a:endParaRPr lang="de-DE"/>
          </a:p>
        </p:txBody>
      </p:sp>
    </p:spTree>
    <p:extLst>
      <p:ext uri="{BB962C8B-B14F-4D97-AF65-F5344CB8AC3E}">
        <p14:creationId xmlns:p14="http://schemas.microsoft.com/office/powerpoint/2010/main" val="209180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E007E9-4E3D-407D-8247-67C79F152485}"/>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990049E1-F021-4986-A00A-A86B1AFB58E5}"/>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5CFAFBA-6564-45AF-8220-A1B10EF627BF}"/>
              </a:ext>
            </a:extLst>
          </p:cNvPr>
          <p:cNvSpPr>
            <a:spLocks noGrp="1"/>
          </p:cNvSpPr>
          <p:nvPr>
            <p:ph type="dt" sz="half" idx="10"/>
          </p:nvPr>
        </p:nvSpPr>
        <p:spPr/>
        <p:txBody>
          <a:bodyPr/>
          <a:lstStyle/>
          <a:p>
            <a:fld id="{096A5A17-4EF4-4F36-98B2-E302B47B01D8}" type="datetimeFigureOut">
              <a:rPr lang="de-DE" smtClean="0"/>
              <a:t>14.01.2021</a:t>
            </a:fld>
            <a:endParaRPr lang="de-DE"/>
          </a:p>
        </p:txBody>
      </p:sp>
      <p:sp>
        <p:nvSpPr>
          <p:cNvPr id="5" name="Fußzeilenplatzhalter 4">
            <a:extLst>
              <a:ext uri="{FF2B5EF4-FFF2-40B4-BE49-F238E27FC236}">
                <a16:creationId xmlns:a16="http://schemas.microsoft.com/office/drawing/2014/main" id="{50C3B8EA-C4FF-4410-94D4-26B249E9675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2BD21FB-21D6-4444-B6A2-0500528CF6E8}"/>
              </a:ext>
            </a:extLst>
          </p:cNvPr>
          <p:cNvSpPr>
            <a:spLocks noGrp="1"/>
          </p:cNvSpPr>
          <p:nvPr>
            <p:ph type="sldNum" sz="quarter" idx="12"/>
          </p:nvPr>
        </p:nvSpPr>
        <p:spPr/>
        <p:txBody>
          <a:bodyPr/>
          <a:lstStyle/>
          <a:p>
            <a:fld id="{9B698477-592F-4B08-822E-036813873B00}" type="slidenum">
              <a:rPr lang="de-DE" smtClean="0"/>
              <a:t>‹Nr.›</a:t>
            </a:fld>
            <a:endParaRPr lang="de-DE"/>
          </a:p>
        </p:txBody>
      </p:sp>
    </p:spTree>
    <p:extLst>
      <p:ext uri="{BB962C8B-B14F-4D97-AF65-F5344CB8AC3E}">
        <p14:creationId xmlns:p14="http://schemas.microsoft.com/office/powerpoint/2010/main" val="67064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0648B13-67AB-4D23-951B-23198A9872DF}"/>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54B4440A-ECC0-4D74-B106-D69380005105}"/>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7063CAD-C8EC-478E-A13D-DA3A6F83E9A1}"/>
              </a:ext>
            </a:extLst>
          </p:cNvPr>
          <p:cNvSpPr>
            <a:spLocks noGrp="1"/>
          </p:cNvSpPr>
          <p:nvPr>
            <p:ph type="dt" sz="half" idx="10"/>
          </p:nvPr>
        </p:nvSpPr>
        <p:spPr/>
        <p:txBody>
          <a:bodyPr/>
          <a:lstStyle/>
          <a:p>
            <a:fld id="{096A5A17-4EF4-4F36-98B2-E302B47B01D8}" type="datetimeFigureOut">
              <a:rPr lang="de-DE" smtClean="0"/>
              <a:t>14.01.2021</a:t>
            </a:fld>
            <a:endParaRPr lang="de-DE"/>
          </a:p>
        </p:txBody>
      </p:sp>
      <p:sp>
        <p:nvSpPr>
          <p:cNvPr id="5" name="Fußzeilenplatzhalter 4">
            <a:extLst>
              <a:ext uri="{FF2B5EF4-FFF2-40B4-BE49-F238E27FC236}">
                <a16:creationId xmlns:a16="http://schemas.microsoft.com/office/drawing/2014/main" id="{912A9E5C-324A-4F9C-95F8-4A437A81315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632D2B1-5110-4CB5-9436-6EBA870CD64C}"/>
              </a:ext>
            </a:extLst>
          </p:cNvPr>
          <p:cNvSpPr>
            <a:spLocks noGrp="1"/>
          </p:cNvSpPr>
          <p:nvPr>
            <p:ph type="sldNum" sz="quarter" idx="12"/>
          </p:nvPr>
        </p:nvSpPr>
        <p:spPr/>
        <p:txBody>
          <a:bodyPr/>
          <a:lstStyle/>
          <a:p>
            <a:fld id="{9B698477-592F-4B08-822E-036813873B00}" type="slidenum">
              <a:rPr lang="de-DE" smtClean="0"/>
              <a:t>‹Nr.›</a:t>
            </a:fld>
            <a:endParaRPr lang="de-DE"/>
          </a:p>
        </p:txBody>
      </p:sp>
    </p:spTree>
    <p:extLst>
      <p:ext uri="{BB962C8B-B14F-4D97-AF65-F5344CB8AC3E}">
        <p14:creationId xmlns:p14="http://schemas.microsoft.com/office/powerpoint/2010/main" val="2395022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A943B3-476C-444D-9E56-D1E885140C68}"/>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2299D4C6-F711-4FBC-B0B7-8A077C62F8BD}"/>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7C22460-36BC-4B27-897D-9A2E4C2243F5}"/>
              </a:ext>
            </a:extLst>
          </p:cNvPr>
          <p:cNvSpPr>
            <a:spLocks noGrp="1"/>
          </p:cNvSpPr>
          <p:nvPr>
            <p:ph type="dt" sz="half" idx="10"/>
          </p:nvPr>
        </p:nvSpPr>
        <p:spPr/>
        <p:txBody>
          <a:bodyPr/>
          <a:lstStyle/>
          <a:p>
            <a:fld id="{096A5A17-4EF4-4F36-98B2-E302B47B01D8}" type="datetimeFigureOut">
              <a:rPr lang="de-DE" smtClean="0"/>
              <a:t>14.01.2021</a:t>
            </a:fld>
            <a:endParaRPr lang="de-DE"/>
          </a:p>
        </p:txBody>
      </p:sp>
      <p:sp>
        <p:nvSpPr>
          <p:cNvPr id="5" name="Fußzeilenplatzhalter 4">
            <a:extLst>
              <a:ext uri="{FF2B5EF4-FFF2-40B4-BE49-F238E27FC236}">
                <a16:creationId xmlns:a16="http://schemas.microsoft.com/office/drawing/2014/main" id="{6A78EC1D-AA45-4B22-A999-588BCF3196C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20F8B06-8EC9-46F7-9DE3-6552C288CD10}"/>
              </a:ext>
            </a:extLst>
          </p:cNvPr>
          <p:cNvSpPr>
            <a:spLocks noGrp="1"/>
          </p:cNvSpPr>
          <p:nvPr>
            <p:ph type="sldNum" sz="quarter" idx="12"/>
          </p:nvPr>
        </p:nvSpPr>
        <p:spPr/>
        <p:txBody>
          <a:bodyPr/>
          <a:lstStyle/>
          <a:p>
            <a:fld id="{9B698477-592F-4B08-822E-036813873B00}" type="slidenum">
              <a:rPr lang="de-DE" smtClean="0"/>
              <a:t>‹Nr.›</a:t>
            </a:fld>
            <a:endParaRPr lang="de-DE"/>
          </a:p>
        </p:txBody>
      </p:sp>
    </p:spTree>
    <p:extLst>
      <p:ext uri="{BB962C8B-B14F-4D97-AF65-F5344CB8AC3E}">
        <p14:creationId xmlns:p14="http://schemas.microsoft.com/office/powerpoint/2010/main" val="2343373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79A361-283F-4FC2-B8B2-1176258C75BA}"/>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59791150-4630-4BA2-A2F7-2DFAA0476D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44FA61F9-B955-4688-B762-3868C3BC8F62}"/>
              </a:ext>
            </a:extLst>
          </p:cNvPr>
          <p:cNvSpPr>
            <a:spLocks noGrp="1"/>
          </p:cNvSpPr>
          <p:nvPr>
            <p:ph type="dt" sz="half" idx="10"/>
          </p:nvPr>
        </p:nvSpPr>
        <p:spPr/>
        <p:txBody>
          <a:bodyPr/>
          <a:lstStyle/>
          <a:p>
            <a:fld id="{096A5A17-4EF4-4F36-98B2-E302B47B01D8}" type="datetimeFigureOut">
              <a:rPr lang="de-DE" smtClean="0"/>
              <a:t>14.01.2021</a:t>
            </a:fld>
            <a:endParaRPr lang="de-DE"/>
          </a:p>
        </p:txBody>
      </p:sp>
      <p:sp>
        <p:nvSpPr>
          <p:cNvPr id="5" name="Fußzeilenplatzhalter 4">
            <a:extLst>
              <a:ext uri="{FF2B5EF4-FFF2-40B4-BE49-F238E27FC236}">
                <a16:creationId xmlns:a16="http://schemas.microsoft.com/office/drawing/2014/main" id="{B7429BEC-EC87-4A64-997F-665AC2A78E0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669EB06-860E-417D-B28B-D71D75ECDAF9}"/>
              </a:ext>
            </a:extLst>
          </p:cNvPr>
          <p:cNvSpPr>
            <a:spLocks noGrp="1"/>
          </p:cNvSpPr>
          <p:nvPr>
            <p:ph type="sldNum" sz="quarter" idx="12"/>
          </p:nvPr>
        </p:nvSpPr>
        <p:spPr/>
        <p:txBody>
          <a:bodyPr/>
          <a:lstStyle/>
          <a:p>
            <a:fld id="{9B698477-592F-4B08-822E-036813873B00}" type="slidenum">
              <a:rPr lang="de-DE" smtClean="0"/>
              <a:t>‹Nr.›</a:t>
            </a:fld>
            <a:endParaRPr lang="de-DE"/>
          </a:p>
        </p:txBody>
      </p:sp>
    </p:spTree>
    <p:extLst>
      <p:ext uri="{BB962C8B-B14F-4D97-AF65-F5344CB8AC3E}">
        <p14:creationId xmlns:p14="http://schemas.microsoft.com/office/powerpoint/2010/main" val="710140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AC8FD2-4B24-45C3-ACF4-9A9B2462FCC7}"/>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F8B47A6C-21DD-4955-9915-E8C6155857AB}"/>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C2B09DBA-A53B-4AFB-95EA-DDBFF59492AE}"/>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85E0007B-C6FB-4836-856A-163F8837940A}"/>
              </a:ext>
            </a:extLst>
          </p:cNvPr>
          <p:cNvSpPr>
            <a:spLocks noGrp="1"/>
          </p:cNvSpPr>
          <p:nvPr>
            <p:ph type="dt" sz="half" idx="10"/>
          </p:nvPr>
        </p:nvSpPr>
        <p:spPr/>
        <p:txBody>
          <a:bodyPr/>
          <a:lstStyle/>
          <a:p>
            <a:fld id="{096A5A17-4EF4-4F36-98B2-E302B47B01D8}" type="datetimeFigureOut">
              <a:rPr lang="de-DE" smtClean="0"/>
              <a:t>14.01.2021</a:t>
            </a:fld>
            <a:endParaRPr lang="de-DE"/>
          </a:p>
        </p:txBody>
      </p:sp>
      <p:sp>
        <p:nvSpPr>
          <p:cNvPr id="6" name="Fußzeilenplatzhalter 5">
            <a:extLst>
              <a:ext uri="{FF2B5EF4-FFF2-40B4-BE49-F238E27FC236}">
                <a16:creationId xmlns:a16="http://schemas.microsoft.com/office/drawing/2014/main" id="{AFEE6C23-C6B2-42C1-9104-3FB07E26D8B0}"/>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ECB3CA0-6049-4196-AC04-641460C01EC1}"/>
              </a:ext>
            </a:extLst>
          </p:cNvPr>
          <p:cNvSpPr>
            <a:spLocks noGrp="1"/>
          </p:cNvSpPr>
          <p:nvPr>
            <p:ph type="sldNum" sz="quarter" idx="12"/>
          </p:nvPr>
        </p:nvSpPr>
        <p:spPr/>
        <p:txBody>
          <a:bodyPr/>
          <a:lstStyle/>
          <a:p>
            <a:fld id="{9B698477-592F-4B08-822E-036813873B00}" type="slidenum">
              <a:rPr lang="de-DE" smtClean="0"/>
              <a:t>‹Nr.›</a:t>
            </a:fld>
            <a:endParaRPr lang="de-DE"/>
          </a:p>
        </p:txBody>
      </p:sp>
    </p:spTree>
    <p:extLst>
      <p:ext uri="{BB962C8B-B14F-4D97-AF65-F5344CB8AC3E}">
        <p14:creationId xmlns:p14="http://schemas.microsoft.com/office/powerpoint/2010/main" val="3813632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BD83B2-F066-4507-9524-C44B411A26D3}"/>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1B0F40E2-9060-45F2-84B2-2E1ED70884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22D204F1-5ECB-46E7-8088-F6F9CA9ACF78}"/>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D17F9A62-F0F2-42CB-91BF-37E72DAFFD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8623BE6A-B574-4BFA-8ECE-960D15A0FBC2}"/>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2A2A0305-D924-4614-9538-0CE5EBC900B8}"/>
              </a:ext>
            </a:extLst>
          </p:cNvPr>
          <p:cNvSpPr>
            <a:spLocks noGrp="1"/>
          </p:cNvSpPr>
          <p:nvPr>
            <p:ph type="dt" sz="half" idx="10"/>
          </p:nvPr>
        </p:nvSpPr>
        <p:spPr/>
        <p:txBody>
          <a:bodyPr/>
          <a:lstStyle/>
          <a:p>
            <a:fld id="{096A5A17-4EF4-4F36-98B2-E302B47B01D8}" type="datetimeFigureOut">
              <a:rPr lang="de-DE" smtClean="0"/>
              <a:t>14.01.2021</a:t>
            </a:fld>
            <a:endParaRPr lang="de-DE"/>
          </a:p>
        </p:txBody>
      </p:sp>
      <p:sp>
        <p:nvSpPr>
          <p:cNvPr id="8" name="Fußzeilenplatzhalter 7">
            <a:extLst>
              <a:ext uri="{FF2B5EF4-FFF2-40B4-BE49-F238E27FC236}">
                <a16:creationId xmlns:a16="http://schemas.microsoft.com/office/drawing/2014/main" id="{7896BADE-C3F8-40DE-8B70-420D77A64F72}"/>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3DB14780-C714-4125-A967-56034755FD8A}"/>
              </a:ext>
            </a:extLst>
          </p:cNvPr>
          <p:cNvSpPr>
            <a:spLocks noGrp="1"/>
          </p:cNvSpPr>
          <p:nvPr>
            <p:ph type="sldNum" sz="quarter" idx="12"/>
          </p:nvPr>
        </p:nvSpPr>
        <p:spPr/>
        <p:txBody>
          <a:bodyPr/>
          <a:lstStyle/>
          <a:p>
            <a:fld id="{9B698477-592F-4B08-822E-036813873B00}" type="slidenum">
              <a:rPr lang="de-DE" smtClean="0"/>
              <a:t>‹Nr.›</a:t>
            </a:fld>
            <a:endParaRPr lang="de-DE"/>
          </a:p>
        </p:txBody>
      </p:sp>
    </p:spTree>
    <p:extLst>
      <p:ext uri="{BB962C8B-B14F-4D97-AF65-F5344CB8AC3E}">
        <p14:creationId xmlns:p14="http://schemas.microsoft.com/office/powerpoint/2010/main" val="2118933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E6D5AD-65D4-4164-A380-D8D5CD5BA031}"/>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934D4CD2-788B-4B99-9B51-DB4A9E4ECF12}"/>
              </a:ext>
            </a:extLst>
          </p:cNvPr>
          <p:cNvSpPr>
            <a:spLocks noGrp="1"/>
          </p:cNvSpPr>
          <p:nvPr>
            <p:ph type="dt" sz="half" idx="10"/>
          </p:nvPr>
        </p:nvSpPr>
        <p:spPr/>
        <p:txBody>
          <a:bodyPr/>
          <a:lstStyle/>
          <a:p>
            <a:fld id="{096A5A17-4EF4-4F36-98B2-E302B47B01D8}" type="datetimeFigureOut">
              <a:rPr lang="de-DE" smtClean="0"/>
              <a:t>14.01.2021</a:t>
            </a:fld>
            <a:endParaRPr lang="de-DE"/>
          </a:p>
        </p:txBody>
      </p:sp>
      <p:sp>
        <p:nvSpPr>
          <p:cNvPr id="4" name="Fußzeilenplatzhalter 3">
            <a:extLst>
              <a:ext uri="{FF2B5EF4-FFF2-40B4-BE49-F238E27FC236}">
                <a16:creationId xmlns:a16="http://schemas.microsoft.com/office/drawing/2014/main" id="{95144A36-24B6-4814-9D28-C463C94BE831}"/>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CEC9DECE-F8F6-49ED-976F-3F22EB051D15}"/>
              </a:ext>
            </a:extLst>
          </p:cNvPr>
          <p:cNvSpPr>
            <a:spLocks noGrp="1"/>
          </p:cNvSpPr>
          <p:nvPr>
            <p:ph type="sldNum" sz="quarter" idx="12"/>
          </p:nvPr>
        </p:nvSpPr>
        <p:spPr/>
        <p:txBody>
          <a:bodyPr/>
          <a:lstStyle/>
          <a:p>
            <a:fld id="{9B698477-592F-4B08-822E-036813873B00}" type="slidenum">
              <a:rPr lang="de-DE" smtClean="0"/>
              <a:t>‹Nr.›</a:t>
            </a:fld>
            <a:endParaRPr lang="de-DE"/>
          </a:p>
        </p:txBody>
      </p:sp>
    </p:spTree>
    <p:extLst>
      <p:ext uri="{BB962C8B-B14F-4D97-AF65-F5344CB8AC3E}">
        <p14:creationId xmlns:p14="http://schemas.microsoft.com/office/powerpoint/2010/main" val="3498705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3FB7E7BD-E845-4B7B-8504-BCD52FF2F488}"/>
              </a:ext>
            </a:extLst>
          </p:cNvPr>
          <p:cNvSpPr>
            <a:spLocks noGrp="1"/>
          </p:cNvSpPr>
          <p:nvPr>
            <p:ph type="dt" sz="half" idx="10"/>
          </p:nvPr>
        </p:nvSpPr>
        <p:spPr/>
        <p:txBody>
          <a:bodyPr/>
          <a:lstStyle/>
          <a:p>
            <a:fld id="{096A5A17-4EF4-4F36-98B2-E302B47B01D8}" type="datetimeFigureOut">
              <a:rPr lang="de-DE" smtClean="0"/>
              <a:t>14.01.2021</a:t>
            </a:fld>
            <a:endParaRPr lang="de-DE"/>
          </a:p>
        </p:txBody>
      </p:sp>
      <p:sp>
        <p:nvSpPr>
          <p:cNvPr id="3" name="Fußzeilenplatzhalter 2">
            <a:extLst>
              <a:ext uri="{FF2B5EF4-FFF2-40B4-BE49-F238E27FC236}">
                <a16:creationId xmlns:a16="http://schemas.microsoft.com/office/drawing/2014/main" id="{701DC9A4-8D36-4151-B088-4224D0FF80B8}"/>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B4808BC4-0CD4-4A3E-A371-C9C28890D3CE}"/>
              </a:ext>
            </a:extLst>
          </p:cNvPr>
          <p:cNvSpPr>
            <a:spLocks noGrp="1"/>
          </p:cNvSpPr>
          <p:nvPr>
            <p:ph type="sldNum" sz="quarter" idx="12"/>
          </p:nvPr>
        </p:nvSpPr>
        <p:spPr/>
        <p:txBody>
          <a:bodyPr/>
          <a:lstStyle/>
          <a:p>
            <a:fld id="{9B698477-592F-4B08-822E-036813873B00}" type="slidenum">
              <a:rPr lang="de-DE" smtClean="0"/>
              <a:t>‹Nr.›</a:t>
            </a:fld>
            <a:endParaRPr lang="de-DE"/>
          </a:p>
        </p:txBody>
      </p:sp>
    </p:spTree>
    <p:extLst>
      <p:ext uri="{BB962C8B-B14F-4D97-AF65-F5344CB8AC3E}">
        <p14:creationId xmlns:p14="http://schemas.microsoft.com/office/powerpoint/2010/main" val="3110772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EE16FD-9489-4CAB-912E-22EAB8192370}"/>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1E4BE476-22E4-45A0-824E-0ACE12A620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4228D9EF-00FA-44B9-BDA0-7535305D92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CD31E24-F026-48C1-9AB9-6805A4FB7D8A}"/>
              </a:ext>
            </a:extLst>
          </p:cNvPr>
          <p:cNvSpPr>
            <a:spLocks noGrp="1"/>
          </p:cNvSpPr>
          <p:nvPr>
            <p:ph type="dt" sz="half" idx="10"/>
          </p:nvPr>
        </p:nvSpPr>
        <p:spPr/>
        <p:txBody>
          <a:bodyPr/>
          <a:lstStyle/>
          <a:p>
            <a:fld id="{096A5A17-4EF4-4F36-98B2-E302B47B01D8}" type="datetimeFigureOut">
              <a:rPr lang="de-DE" smtClean="0"/>
              <a:t>14.01.2021</a:t>
            </a:fld>
            <a:endParaRPr lang="de-DE"/>
          </a:p>
        </p:txBody>
      </p:sp>
      <p:sp>
        <p:nvSpPr>
          <p:cNvPr id="6" name="Fußzeilenplatzhalter 5">
            <a:extLst>
              <a:ext uri="{FF2B5EF4-FFF2-40B4-BE49-F238E27FC236}">
                <a16:creationId xmlns:a16="http://schemas.microsoft.com/office/drawing/2014/main" id="{724A8B8B-8B3B-49C1-9E91-82EC699DE49D}"/>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5012591E-E416-4AA6-A3FA-185D568F0348}"/>
              </a:ext>
            </a:extLst>
          </p:cNvPr>
          <p:cNvSpPr>
            <a:spLocks noGrp="1"/>
          </p:cNvSpPr>
          <p:nvPr>
            <p:ph type="sldNum" sz="quarter" idx="12"/>
          </p:nvPr>
        </p:nvSpPr>
        <p:spPr/>
        <p:txBody>
          <a:bodyPr/>
          <a:lstStyle/>
          <a:p>
            <a:fld id="{9B698477-592F-4B08-822E-036813873B00}" type="slidenum">
              <a:rPr lang="de-DE" smtClean="0"/>
              <a:t>‹Nr.›</a:t>
            </a:fld>
            <a:endParaRPr lang="de-DE"/>
          </a:p>
        </p:txBody>
      </p:sp>
    </p:spTree>
    <p:extLst>
      <p:ext uri="{BB962C8B-B14F-4D97-AF65-F5344CB8AC3E}">
        <p14:creationId xmlns:p14="http://schemas.microsoft.com/office/powerpoint/2010/main" val="2802162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32B12F-E3BF-49DB-BABA-5796F2F4E5E8}"/>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D647D72A-6A89-4967-A64C-81DC7E05D3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CACD03CE-1C8D-48B9-BB58-69864D3832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C0FF9938-0E6A-4C8E-B7BC-7DB014DF2E60}"/>
              </a:ext>
            </a:extLst>
          </p:cNvPr>
          <p:cNvSpPr>
            <a:spLocks noGrp="1"/>
          </p:cNvSpPr>
          <p:nvPr>
            <p:ph type="dt" sz="half" idx="10"/>
          </p:nvPr>
        </p:nvSpPr>
        <p:spPr/>
        <p:txBody>
          <a:bodyPr/>
          <a:lstStyle/>
          <a:p>
            <a:fld id="{096A5A17-4EF4-4F36-98B2-E302B47B01D8}" type="datetimeFigureOut">
              <a:rPr lang="de-DE" smtClean="0"/>
              <a:t>14.01.2021</a:t>
            </a:fld>
            <a:endParaRPr lang="de-DE"/>
          </a:p>
        </p:txBody>
      </p:sp>
      <p:sp>
        <p:nvSpPr>
          <p:cNvPr id="6" name="Fußzeilenplatzhalter 5">
            <a:extLst>
              <a:ext uri="{FF2B5EF4-FFF2-40B4-BE49-F238E27FC236}">
                <a16:creationId xmlns:a16="http://schemas.microsoft.com/office/drawing/2014/main" id="{A7996CFF-57C0-4471-BE08-4F4B9302DEC7}"/>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9FA99EB4-D3A9-4806-95A1-DF9D381F1F5D}"/>
              </a:ext>
            </a:extLst>
          </p:cNvPr>
          <p:cNvSpPr>
            <a:spLocks noGrp="1"/>
          </p:cNvSpPr>
          <p:nvPr>
            <p:ph type="sldNum" sz="quarter" idx="12"/>
          </p:nvPr>
        </p:nvSpPr>
        <p:spPr/>
        <p:txBody>
          <a:bodyPr/>
          <a:lstStyle/>
          <a:p>
            <a:fld id="{9B698477-592F-4B08-822E-036813873B00}" type="slidenum">
              <a:rPr lang="de-DE" smtClean="0"/>
              <a:t>‹Nr.›</a:t>
            </a:fld>
            <a:endParaRPr lang="de-DE"/>
          </a:p>
        </p:txBody>
      </p:sp>
    </p:spTree>
    <p:extLst>
      <p:ext uri="{BB962C8B-B14F-4D97-AF65-F5344CB8AC3E}">
        <p14:creationId xmlns:p14="http://schemas.microsoft.com/office/powerpoint/2010/main" val="21045746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627B1F8-AFD9-487F-85CA-4E0DFCD68A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C07C64BE-0702-4C96-93AB-C371FD28DB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4EFFBB0-70DA-4F9B-8DA4-2AE9504A20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6A5A17-4EF4-4F36-98B2-E302B47B01D8}" type="datetimeFigureOut">
              <a:rPr lang="de-DE" smtClean="0"/>
              <a:t>14.01.2021</a:t>
            </a:fld>
            <a:endParaRPr lang="de-DE"/>
          </a:p>
        </p:txBody>
      </p:sp>
      <p:sp>
        <p:nvSpPr>
          <p:cNvPr id="5" name="Fußzeilenplatzhalter 4">
            <a:extLst>
              <a:ext uri="{FF2B5EF4-FFF2-40B4-BE49-F238E27FC236}">
                <a16:creationId xmlns:a16="http://schemas.microsoft.com/office/drawing/2014/main" id="{F5004C8C-1E51-4230-9EA8-485338C585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5ADB8658-523E-4791-B7EB-8425E386F0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98477-592F-4B08-822E-036813873B00}" type="slidenum">
              <a:rPr lang="de-DE" smtClean="0"/>
              <a:t>‹Nr.›</a:t>
            </a:fld>
            <a:endParaRPr lang="de-DE"/>
          </a:p>
        </p:txBody>
      </p:sp>
    </p:spTree>
    <p:extLst>
      <p:ext uri="{BB962C8B-B14F-4D97-AF65-F5344CB8AC3E}">
        <p14:creationId xmlns:p14="http://schemas.microsoft.com/office/powerpoint/2010/main" val="37538812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hyperlink" Target="https://www.youtube.com/watch?v=snq1zFN_lhs" TargetMode="External"/><Relationship Id="rId3" Type="http://schemas.openxmlformats.org/officeDocument/2006/relationships/notesSlide" Target="../notesSlides/notesSlide3.xml"/><Relationship Id="rId7"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video" Target="https://www.youtube.com/embed/snq1zFN_lhs?feature=oembed" TargetMode="External"/><Relationship Id="rId6" Type="http://schemas.openxmlformats.org/officeDocument/2006/relationships/slide" Target="slide4.xml"/><Relationship Id="rId5" Type="http://schemas.openxmlformats.org/officeDocument/2006/relationships/slide" Target="slide2.xml"/><Relationship Id="rId4" Type="http://schemas.openxmlformats.org/officeDocument/2006/relationships/hyperlink" Target="https://www.youtube.com/watch?v=snq1zFN_lhs&amp;feature=emb_logo" TargetMode="External"/><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4.xml"/><Relationship Id="rId7" Type="http://schemas.openxmlformats.org/officeDocument/2006/relationships/hyperlink" Target="https://www.youtube.com/watch?v=snq1zFN_lhs" TargetMode="External"/><Relationship Id="rId2" Type="http://schemas.openxmlformats.org/officeDocument/2006/relationships/slideLayout" Target="../slideLayouts/slideLayout2.xml"/><Relationship Id="rId1" Type="http://schemas.openxmlformats.org/officeDocument/2006/relationships/video" Target="https://www.youtube.com/embed/snq1zFN_lhs?feature=oembed" TargetMode="External"/><Relationship Id="rId6" Type="http://schemas.openxmlformats.org/officeDocument/2006/relationships/image" Target="../media/image13.jpeg"/><Relationship Id="rId5" Type="http://schemas.openxmlformats.org/officeDocument/2006/relationships/slide" Target="slide4.xml"/><Relationship Id="rId4" Type="http://schemas.openxmlformats.org/officeDocument/2006/relationships/slide" Target="slide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5.png"/><Relationship Id="rId5" Type="http://schemas.openxmlformats.org/officeDocument/2006/relationships/slide" Target="slide2.xml"/><Relationship Id="rId4" Type="http://schemas.openxmlformats.org/officeDocument/2006/relationships/image" Target="../media/image14.pn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slide" Target="slide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slide" Target="slide2.xml"/><Relationship Id="rId4" Type="http://schemas.openxmlformats.org/officeDocument/2006/relationships/image" Target="../media/image19.png"/><Relationship Id="rId9"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slide" Target="slide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slide" Target="slide2.xml"/><Relationship Id="rId9"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slide" Target="slide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9.png"/><Relationship Id="rId5" Type="http://schemas.openxmlformats.org/officeDocument/2006/relationships/image" Target="../media/image14.png"/><Relationship Id="rId4" Type="http://schemas.openxmlformats.org/officeDocument/2006/relationships/slide" Target="slide2.xml"/><Relationship Id="rId9"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slide" Target="slide24.xml"/><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7.png"/><Relationship Id="rId2" Type="http://schemas.openxmlformats.org/officeDocument/2006/relationships/slide" Target="slide3.xml"/><Relationship Id="rId16"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slide" Target="slide13.xml"/><Relationship Id="rId11" Type="http://schemas.openxmlformats.org/officeDocument/2006/relationships/slide" Target="slide21.xml"/><Relationship Id="rId5" Type="http://schemas.openxmlformats.org/officeDocument/2006/relationships/image" Target="../media/image5.png"/><Relationship Id="rId15" Type="http://schemas.openxmlformats.org/officeDocument/2006/relationships/slide" Target="slide25.xml"/><Relationship Id="rId10" Type="http://schemas.openxmlformats.org/officeDocument/2006/relationships/slide" Target="slide19.xml"/><Relationship Id="rId4" Type="http://schemas.openxmlformats.org/officeDocument/2006/relationships/slide" Target="slide12.xml"/><Relationship Id="rId9" Type="http://schemas.openxmlformats.org/officeDocument/2006/relationships/slide" Target="slide17.xml"/><Relationship Id="rId1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slide" Target="slide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17.png"/><Relationship Id="rId3" Type="http://schemas.microsoft.com/office/2007/relationships/media" Target="../media/media10.m4a"/><Relationship Id="rId7" Type="http://schemas.openxmlformats.org/officeDocument/2006/relationships/slideLayout" Target="../slideLayouts/slideLayout2.xml"/><Relationship Id="rId12" Type="http://schemas.openxmlformats.org/officeDocument/2006/relationships/slide" Target="slide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audio" Target="../media/media11.m4a"/><Relationship Id="rId11" Type="http://schemas.openxmlformats.org/officeDocument/2006/relationships/image" Target="../media/image30.png"/><Relationship Id="rId5" Type="http://schemas.microsoft.com/office/2007/relationships/media" Target="../media/media11.m4a"/><Relationship Id="rId10" Type="http://schemas.openxmlformats.org/officeDocument/2006/relationships/image" Target="../media/image29.png"/><Relationship Id="rId4" Type="http://schemas.openxmlformats.org/officeDocument/2006/relationships/audio" Target="../media/media10.m4a"/><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4.png"/><Relationship Id="rId3" Type="http://schemas.microsoft.com/office/2007/relationships/media" Target="../media/media13.m4a"/><Relationship Id="rId7" Type="http://schemas.openxmlformats.org/officeDocument/2006/relationships/slideLayout" Target="../slideLayouts/slideLayout2.xml"/><Relationship Id="rId12" Type="http://schemas.openxmlformats.org/officeDocument/2006/relationships/image" Target="../media/image3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audio" Target="../media/media14.m4a"/><Relationship Id="rId11" Type="http://schemas.openxmlformats.org/officeDocument/2006/relationships/image" Target="../media/image32.png"/><Relationship Id="rId5" Type="http://schemas.microsoft.com/office/2007/relationships/media" Target="../media/media14.m4a"/><Relationship Id="rId10" Type="http://schemas.openxmlformats.org/officeDocument/2006/relationships/image" Target="../media/image31.png"/><Relationship Id="rId4" Type="http://schemas.openxmlformats.org/officeDocument/2006/relationships/audio" Target="../media/media13.m4a"/><Relationship Id="rId9" Type="http://schemas.openxmlformats.org/officeDocument/2006/relationships/slide" Target="slide2.xml"/><Relationship Id="rId1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24.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 Target="slide25.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6.xml.rels><?xml version="1.0" encoding="UTF-8" standalone="yes"?>
<Relationships xmlns="http://schemas.openxmlformats.org/package/2006/relationships"><Relationship Id="rId3" Type="http://schemas.openxmlformats.org/officeDocument/2006/relationships/hyperlink" Target="https://learningapps.org/display?v=p0kx8adhn20"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hyperlink" Target="https://learningapps.org/display?v=p0"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 Target="slide5.xml"/><Relationship Id="rId7" Type="http://schemas.openxmlformats.org/officeDocument/2006/relationships/slide" Target="slide8.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slide" Target="slide11.xml"/><Relationship Id="rId10" Type="http://schemas.openxmlformats.org/officeDocument/2006/relationships/slide" Target="slide2.xml"/><Relationship Id="rId4" Type="http://schemas.openxmlformats.org/officeDocument/2006/relationships/slide" Target="slide7.xml"/><Relationship Id="rId9" Type="http://schemas.openxmlformats.org/officeDocument/2006/relationships/slide" Target="slide6.xml"/></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slide" Target="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slide" Target="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hyperlink" Target="https://www.youtube.com/watch?v=1-HwqYp5C8A" TargetMode="External"/><Relationship Id="rId3" Type="http://schemas.openxmlformats.org/officeDocument/2006/relationships/notesSlide" Target="../notesSlides/notesSlide1.xml"/><Relationship Id="rId7"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video" Target="https://www.youtube.com/embed/1-HwqYp5C8A?feature=oembed" TargetMode="External"/><Relationship Id="rId6" Type="http://schemas.openxmlformats.org/officeDocument/2006/relationships/slide" Target="slide4.xml"/><Relationship Id="rId5" Type="http://schemas.openxmlformats.org/officeDocument/2006/relationships/slide" Target="slide2.xml"/><Relationship Id="rId4" Type="http://schemas.openxmlformats.org/officeDocument/2006/relationships/image" Target="../media/image10.png"/><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2.xml"/><Relationship Id="rId7" Type="http://schemas.openxmlformats.org/officeDocument/2006/relationships/hyperlink" Target="https://www.youtube.com/watch?v=_0OlYhQk7Bc" TargetMode="External"/><Relationship Id="rId2" Type="http://schemas.openxmlformats.org/officeDocument/2006/relationships/slideLayout" Target="../slideLayouts/slideLayout2.xml"/><Relationship Id="rId1" Type="http://schemas.openxmlformats.org/officeDocument/2006/relationships/video" Target="https://www.youtube.com/embed/_0OlYhQk7Bc?feature=oembed" TargetMode="External"/><Relationship Id="rId6" Type="http://schemas.openxmlformats.org/officeDocument/2006/relationships/image" Target="../media/image12.jpeg"/><Relationship Id="rId5" Type="http://schemas.openxmlformats.org/officeDocument/2006/relationships/slide" Target="slide4.xml"/><Relationship Id="rId4" Type="http://schemas.openxmlformats.org/officeDocument/2006/relationships/slide" Target="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E009138E-1A5D-45A6-BAEF-FE54665F8131}"/>
              </a:ext>
            </a:extLst>
          </p:cNvPr>
          <p:cNvSpPr txBox="1"/>
          <p:nvPr/>
        </p:nvSpPr>
        <p:spPr>
          <a:xfrm>
            <a:off x="1787482" y="791281"/>
            <a:ext cx="8617035" cy="2308324"/>
          </a:xfrm>
          <a:prstGeom prst="rect">
            <a:avLst/>
          </a:prstGeom>
          <a:noFill/>
        </p:spPr>
        <p:txBody>
          <a:bodyPr wrap="square" rtlCol="0">
            <a:spAutoFit/>
          </a:bodyPr>
          <a:lstStyle/>
          <a:p>
            <a:pPr algn="ctr"/>
            <a:r>
              <a:rPr lang="de-DE" sz="3600" dirty="0">
                <a:solidFill>
                  <a:schemeClr val="bg1"/>
                </a:solidFill>
              </a:rPr>
              <a:t>WIE ARM UND REICH IST EUROPA – EUROPÄISCHER VERGLEICH DER EINKOMMENSVERTEILUNG ANHAND VON DEUTSCHLAND, POLEN UND SLOWAKEI</a:t>
            </a:r>
          </a:p>
        </p:txBody>
      </p:sp>
      <p:pic>
        <p:nvPicPr>
          <p:cNvPr id="3" name="Grafik 2">
            <a:extLst>
              <a:ext uri="{FF2B5EF4-FFF2-40B4-BE49-F238E27FC236}">
                <a16:creationId xmlns:a16="http://schemas.microsoft.com/office/drawing/2014/main" id="{8195FC05-5EF1-42E7-88E7-2F981DC343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745" y="3659900"/>
            <a:ext cx="3399282" cy="2039569"/>
          </a:xfrm>
          <a:prstGeom prst="rect">
            <a:avLst/>
          </a:prstGeom>
        </p:spPr>
      </p:pic>
      <p:pic>
        <p:nvPicPr>
          <p:cNvPr id="8" name="Grafik 7">
            <a:extLst>
              <a:ext uri="{FF2B5EF4-FFF2-40B4-BE49-F238E27FC236}">
                <a16:creationId xmlns:a16="http://schemas.microsoft.com/office/drawing/2014/main" id="{AECD764F-25B4-488C-A769-5AE2579B4E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6358" y="3659900"/>
            <a:ext cx="3399282" cy="2038773"/>
          </a:xfrm>
          <a:prstGeom prst="rect">
            <a:avLst/>
          </a:prstGeom>
        </p:spPr>
      </p:pic>
      <p:pic>
        <p:nvPicPr>
          <p:cNvPr id="10" name="Grafik 9">
            <a:extLst>
              <a:ext uri="{FF2B5EF4-FFF2-40B4-BE49-F238E27FC236}">
                <a16:creationId xmlns:a16="http://schemas.microsoft.com/office/drawing/2014/main" id="{F433FE3B-9D1E-4B56-BECA-49BCC01FE7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6973" y="3659901"/>
            <a:ext cx="3399282" cy="2038772"/>
          </a:xfrm>
          <a:prstGeom prst="rect">
            <a:avLst/>
          </a:prstGeom>
        </p:spPr>
      </p:pic>
      <p:sp>
        <p:nvSpPr>
          <p:cNvPr id="2" name="Textfeld 1">
            <a:extLst>
              <a:ext uri="{FF2B5EF4-FFF2-40B4-BE49-F238E27FC236}">
                <a16:creationId xmlns:a16="http://schemas.microsoft.com/office/drawing/2014/main" id="{78561A9C-063C-4111-BF27-99E4F7872EF8}"/>
              </a:ext>
            </a:extLst>
          </p:cNvPr>
          <p:cNvSpPr txBox="1"/>
          <p:nvPr/>
        </p:nvSpPr>
        <p:spPr>
          <a:xfrm>
            <a:off x="1639229" y="5687049"/>
            <a:ext cx="2553629" cy="276999"/>
          </a:xfrm>
          <a:prstGeom prst="rect">
            <a:avLst/>
          </a:prstGeom>
          <a:noFill/>
        </p:spPr>
        <p:txBody>
          <a:bodyPr wrap="square" rtlCol="0">
            <a:spAutoFit/>
          </a:bodyPr>
          <a:lstStyle/>
          <a:p>
            <a:endParaRPr lang="de-DE" sz="1200" dirty="0">
              <a:solidFill>
                <a:schemeClr val="bg1"/>
              </a:solidFill>
            </a:endParaRPr>
          </a:p>
        </p:txBody>
      </p:sp>
      <p:sp>
        <p:nvSpPr>
          <p:cNvPr id="5" name="Textfeld 4">
            <a:extLst>
              <a:ext uri="{FF2B5EF4-FFF2-40B4-BE49-F238E27FC236}">
                <a16:creationId xmlns:a16="http://schemas.microsoft.com/office/drawing/2014/main" id="{14C8F8DB-E98D-4C89-855E-DCEB37FF303E}"/>
              </a:ext>
            </a:extLst>
          </p:cNvPr>
          <p:cNvSpPr txBox="1"/>
          <p:nvPr/>
        </p:nvSpPr>
        <p:spPr>
          <a:xfrm>
            <a:off x="5676909" y="5698656"/>
            <a:ext cx="2118731" cy="276999"/>
          </a:xfrm>
          <a:prstGeom prst="rect">
            <a:avLst/>
          </a:prstGeom>
          <a:noFill/>
        </p:spPr>
        <p:txBody>
          <a:bodyPr wrap="square" rtlCol="0">
            <a:spAutoFit/>
          </a:bodyPr>
          <a:lstStyle/>
          <a:p>
            <a:endParaRPr lang="de-DE" sz="1200" dirty="0">
              <a:solidFill>
                <a:schemeClr val="bg1"/>
              </a:solidFill>
            </a:endParaRPr>
          </a:p>
        </p:txBody>
      </p:sp>
      <p:sp>
        <p:nvSpPr>
          <p:cNvPr id="11" name="Textfeld 10">
            <a:extLst>
              <a:ext uri="{FF2B5EF4-FFF2-40B4-BE49-F238E27FC236}">
                <a16:creationId xmlns:a16="http://schemas.microsoft.com/office/drawing/2014/main" id="{A4C18AEB-60A4-4366-85B1-81EE07501D0E}"/>
              </a:ext>
            </a:extLst>
          </p:cNvPr>
          <p:cNvSpPr txBox="1"/>
          <p:nvPr/>
        </p:nvSpPr>
        <p:spPr>
          <a:xfrm>
            <a:off x="269447" y="6327647"/>
            <a:ext cx="2646596" cy="369332"/>
          </a:xfrm>
          <a:prstGeom prst="rect">
            <a:avLst/>
          </a:prstGeom>
          <a:noFill/>
        </p:spPr>
        <p:txBody>
          <a:bodyPr wrap="square" rtlCol="0">
            <a:spAutoFit/>
          </a:bodyPr>
          <a:lstStyle/>
          <a:p>
            <a:r>
              <a:rPr lang="de-DE" dirty="0">
                <a:solidFill>
                  <a:schemeClr val="bg1"/>
                </a:solidFill>
              </a:rPr>
              <a:t>Sophie Christoph, F13W1</a:t>
            </a:r>
          </a:p>
        </p:txBody>
      </p:sp>
    </p:spTree>
    <p:extLst>
      <p:ext uri="{BB962C8B-B14F-4D97-AF65-F5344CB8AC3E}">
        <p14:creationId xmlns:p14="http://schemas.microsoft.com/office/powerpoint/2010/main" val="3831139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E8914A-270E-4CB3-814C-1BFBA861D74D}"/>
              </a:ext>
            </a:extLst>
          </p:cNvPr>
          <p:cNvSpPr>
            <a:spLocks noGrp="1"/>
          </p:cNvSpPr>
          <p:nvPr>
            <p:ph type="title"/>
          </p:nvPr>
        </p:nvSpPr>
        <p:spPr/>
        <p:txBody>
          <a:bodyPr/>
          <a:lstStyle/>
          <a:p>
            <a:r>
              <a:rPr lang="de-DE" dirty="0">
                <a:solidFill>
                  <a:schemeClr val="bg1"/>
                </a:solidFill>
              </a:rPr>
              <a:t>Primäre Einkommensverteilung</a:t>
            </a:r>
          </a:p>
        </p:txBody>
      </p:sp>
      <p:sp>
        <p:nvSpPr>
          <p:cNvPr id="3" name="Inhaltsplatzhalter 2">
            <a:extLst>
              <a:ext uri="{FF2B5EF4-FFF2-40B4-BE49-F238E27FC236}">
                <a16:creationId xmlns:a16="http://schemas.microsoft.com/office/drawing/2014/main" id="{8919B968-7920-4B81-AE81-8FADB9D54263}"/>
              </a:ext>
            </a:extLst>
          </p:cNvPr>
          <p:cNvSpPr>
            <a:spLocks noGrp="1"/>
          </p:cNvSpPr>
          <p:nvPr>
            <p:ph idx="1"/>
          </p:nvPr>
        </p:nvSpPr>
        <p:spPr/>
        <p:txBody>
          <a:bodyPr>
            <a:normAutofit/>
          </a:bodyPr>
          <a:lstStyle/>
          <a:p>
            <a:r>
              <a:rPr lang="de-DE" b="1" dirty="0">
                <a:solidFill>
                  <a:schemeClr val="bg1"/>
                </a:solidFill>
              </a:rPr>
              <a:t>Definition</a:t>
            </a:r>
            <a:r>
              <a:rPr lang="de-DE" dirty="0">
                <a:solidFill>
                  <a:schemeClr val="bg1"/>
                </a:solidFill>
              </a:rPr>
              <a:t>: Verteilung des Volkseinkommens, die sich durch den Einsatz von Produktionsfaktoren ergibt (Lohn, Pacht, Zins)</a:t>
            </a:r>
          </a:p>
          <a:p>
            <a:r>
              <a:rPr lang="de-DE" b="1" dirty="0">
                <a:solidFill>
                  <a:schemeClr val="bg1"/>
                </a:solidFill>
              </a:rPr>
              <a:t>Staat greift nicht ein !</a:t>
            </a:r>
            <a:endParaRPr lang="de-DE" b="1" dirty="0">
              <a:solidFill>
                <a:schemeClr val="bg1"/>
              </a:solidFill>
              <a:hlinkClick r:id="rId4">
                <a:extLst>
                  <a:ext uri="{A12FA001-AC4F-418D-AE19-62706E023703}">
                    <ahyp:hlinkClr xmlns:ahyp="http://schemas.microsoft.com/office/drawing/2018/hyperlinkcolor" val="tx"/>
                  </a:ext>
                </a:extLst>
              </a:hlinkClick>
            </a:endParaRPr>
          </a:p>
          <a:p>
            <a:pPr marL="0" indent="0">
              <a:buNone/>
            </a:pPr>
            <a:endParaRPr lang="de-DE" dirty="0">
              <a:solidFill>
                <a:schemeClr val="bg1"/>
              </a:solidFill>
              <a:hlinkClick r:id="rId4">
                <a:extLst>
                  <a:ext uri="{A12FA001-AC4F-418D-AE19-62706E023703}">
                    <ahyp:hlinkClr xmlns:ahyp="http://schemas.microsoft.com/office/drawing/2018/hyperlinkcolor" val="tx"/>
                  </a:ext>
                </a:extLst>
              </a:hlinkClick>
            </a:endParaRPr>
          </a:p>
        </p:txBody>
      </p:sp>
      <p:sp>
        <p:nvSpPr>
          <p:cNvPr id="5" name="Pfeil: nach rechts 4">
            <a:hlinkClick r:id="" action="ppaction://hlinkshowjump?jump=nextslide"/>
            <a:extLst>
              <a:ext uri="{FF2B5EF4-FFF2-40B4-BE49-F238E27FC236}">
                <a16:creationId xmlns:a16="http://schemas.microsoft.com/office/drawing/2014/main" id="{DC8F24EA-E7EF-4BD6-9EB3-235A225C20F7}"/>
              </a:ext>
            </a:extLst>
          </p:cNvPr>
          <p:cNvSpPr/>
          <p:nvPr/>
        </p:nvSpPr>
        <p:spPr>
          <a:xfrm>
            <a:off x="10770781" y="6176963"/>
            <a:ext cx="999461" cy="31591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hlinkClick r:id="rId5" action="ppaction://hlinksldjump"/>
            <a:extLst>
              <a:ext uri="{FF2B5EF4-FFF2-40B4-BE49-F238E27FC236}">
                <a16:creationId xmlns:a16="http://schemas.microsoft.com/office/drawing/2014/main" id="{2ACB6509-9A70-4BC3-8BB7-3CBE0F2C075E}"/>
              </a:ext>
            </a:extLst>
          </p:cNvPr>
          <p:cNvSpPr/>
          <p:nvPr/>
        </p:nvSpPr>
        <p:spPr>
          <a:xfrm>
            <a:off x="421758" y="6036228"/>
            <a:ext cx="1998920" cy="4566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Inhaltsverzeichnis</a:t>
            </a:r>
          </a:p>
        </p:txBody>
      </p:sp>
      <p:sp>
        <p:nvSpPr>
          <p:cNvPr id="7" name="Rechteck 6">
            <a:hlinkClick r:id="rId6" action="ppaction://hlinksldjump"/>
            <a:extLst>
              <a:ext uri="{FF2B5EF4-FFF2-40B4-BE49-F238E27FC236}">
                <a16:creationId xmlns:a16="http://schemas.microsoft.com/office/drawing/2014/main" id="{2D64F00B-013C-43C4-89F4-9FCE604C9173}"/>
              </a:ext>
            </a:extLst>
          </p:cNvPr>
          <p:cNvSpPr/>
          <p:nvPr/>
        </p:nvSpPr>
        <p:spPr>
          <a:xfrm>
            <a:off x="5018566" y="6036228"/>
            <a:ext cx="2339163" cy="4566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Arten der Einkommensverteilung</a:t>
            </a:r>
          </a:p>
        </p:txBody>
      </p:sp>
      <p:pic>
        <p:nvPicPr>
          <p:cNvPr id="9" name="Onlinemedien 3" title="Einkommenspolitik - Formen der Einkommensverteilung einfach erklärt - Primäre &amp; Sekundäre Verteilung">
            <a:hlinkClick r:id="" action="ppaction://media"/>
            <a:extLst>
              <a:ext uri="{FF2B5EF4-FFF2-40B4-BE49-F238E27FC236}">
                <a16:creationId xmlns:a16="http://schemas.microsoft.com/office/drawing/2014/main" id="{C17576F7-12B9-4051-ACE2-139F1D26AB53}"/>
              </a:ext>
            </a:extLst>
          </p:cNvPr>
          <p:cNvPicPr>
            <a:picLocks noRot="1" noChangeAspect="1"/>
          </p:cNvPicPr>
          <p:nvPr>
            <a:videoFile r:link="rId1"/>
          </p:nvPr>
        </p:nvPicPr>
        <p:blipFill>
          <a:blip r:embed="rId7"/>
          <a:stretch>
            <a:fillRect/>
          </a:stretch>
        </p:blipFill>
        <p:spPr>
          <a:xfrm>
            <a:off x="5018566" y="2729909"/>
            <a:ext cx="5316279" cy="2990407"/>
          </a:xfrm>
          <a:prstGeom prst="rect">
            <a:avLst/>
          </a:prstGeom>
        </p:spPr>
      </p:pic>
      <p:sp>
        <p:nvSpPr>
          <p:cNvPr id="4" name="Textfeld 3">
            <a:extLst>
              <a:ext uri="{FF2B5EF4-FFF2-40B4-BE49-F238E27FC236}">
                <a16:creationId xmlns:a16="http://schemas.microsoft.com/office/drawing/2014/main" id="{9771BA90-863E-4676-BBA5-B123A8EE0C0A}"/>
              </a:ext>
            </a:extLst>
          </p:cNvPr>
          <p:cNvSpPr txBox="1"/>
          <p:nvPr/>
        </p:nvSpPr>
        <p:spPr>
          <a:xfrm>
            <a:off x="10334845" y="5350984"/>
            <a:ext cx="1293542" cy="369332"/>
          </a:xfrm>
          <a:prstGeom prst="rect">
            <a:avLst/>
          </a:prstGeom>
          <a:noFill/>
        </p:spPr>
        <p:txBody>
          <a:bodyPr wrap="square" rtlCol="0">
            <a:spAutoFit/>
          </a:bodyPr>
          <a:lstStyle/>
          <a:p>
            <a:r>
              <a:rPr lang="de-DE" dirty="0">
                <a:hlinkClick r:id="rId8"/>
              </a:rPr>
              <a:t>Erklärvideo</a:t>
            </a:r>
            <a:endParaRPr lang="de-DE" dirty="0"/>
          </a:p>
        </p:txBody>
      </p:sp>
      <p:pic>
        <p:nvPicPr>
          <p:cNvPr id="11" name="Grafik 10">
            <a:extLst>
              <a:ext uri="{FF2B5EF4-FFF2-40B4-BE49-F238E27FC236}">
                <a16:creationId xmlns:a16="http://schemas.microsoft.com/office/drawing/2014/main" id="{CBCA19A6-CAAD-4D77-92F1-DD864E55225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96752" y="704152"/>
            <a:ext cx="491967" cy="589623"/>
          </a:xfrm>
          <a:prstGeom prst="rect">
            <a:avLst/>
          </a:prstGeom>
        </p:spPr>
      </p:pic>
    </p:spTree>
    <p:extLst>
      <p:ext uri="{BB962C8B-B14F-4D97-AF65-F5344CB8AC3E}">
        <p14:creationId xmlns:p14="http://schemas.microsoft.com/office/powerpoint/2010/main" val="2771101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E2E0C3-FB91-4387-B9C4-C316446C75A9}"/>
              </a:ext>
            </a:extLst>
          </p:cNvPr>
          <p:cNvSpPr>
            <a:spLocks noGrp="1"/>
          </p:cNvSpPr>
          <p:nvPr>
            <p:ph type="title"/>
          </p:nvPr>
        </p:nvSpPr>
        <p:spPr/>
        <p:txBody>
          <a:bodyPr/>
          <a:lstStyle/>
          <a:p>
            <a:r>
              <a:rPr lang="de-DE" dirty="0">
                <a:solidFill>
                  <a:schemeClr val="bg1"/>
                </a:solidFill>
              </a:rPr>
              <a:t>Sekundäre Einkommensverteilung</a:t>
            </a:r>
          </a:p>
        </p:txBody>
      </p:sp>
      <p:sp>
        <p:nvSpPr>
          <p:cNvPr id="3" name="Inhaltsplatzhalter 2">
            <a:extLst>
              <a:ext uri="{FF2B5EF4-FFF2-40B4-BE49-F238E27FC236}">
                <a16:creationId xmlns:a16="http://schemas.microsoft.com/office/drawing/2014/main" id="{62A06956-1B01-4A48-93AB-368CE5D84C03}"/>
              </a:ext>
            </a:extLst>
          </p:cNvPr>
          <p:cNvSpPr>
            <a:spLocks noGrp="1"/>
          </p:cNvSpPr>
          <p:nvPr>
            <p:ph idx="1"/>
          </p:nvPr>
        </p:nvSpPr>
        <p:spPr/>
        <p:txBody>
          <a:bodyPr/>
          <a:lstStyle/>
          <a:p>
            <a:r>
              <a:rPr lang="de-DE" b="1" dirty="0">
                <a:solidFill>
                  <a:schemeClr val="bg1"/>
                </a:solidFill>
              </a:rPr>
              <a:t>Definition</a:t>
            </a:r>
            <a:r>
              <a:rPr lang="de-DE" dirty="0">
                <a:solidFill>
                  <a:schemeClr val="bg1"/>
                </a:solidFill>
              </a:rPr>
              <a:t>: Korrektur der Primäre Einkommensverteilung durch staatliche Maßnahmen</a:t>
            </a:r>
          </a:p>
          <a:p>
            <a:r>
              <a:rPr lang="de-DE" dirty="0">
                <a:solidFill>
                  <a:schemeClr val="bg1"/>
                </a:solidFill>
              </a:rPr>
              <a:t>Staatliche Maßnahmen:</a:t>
            </a:r>
          </a:p>
          <a:p>
            <a:pPr marL="0" indent="0">
              <a:buNone/>
            </a:pPr>
            <a:r>
              <a:rPr lang="de-DE" dirty="0">
                <a:solidFill>
                  <a:schemeClr val="bg1"/>
                </a:solidFill>
              </a:rPr>
              <a:t>    Sozialversicherungsabgaben</a:t>
            </a:r>
          </a:p>
          <a:p>
            <a:pPr marL="0" indent="0">
              <a:buNone/>
            </a:pPr>
            <a:r>
              <a:rPr lang="de-DE" dirty="0">
                <a:solidFill>
                  <a:schemeClr val="bg1"/>
                </a:solidFill>
              </a:rPr>
              <a:t>    staatliche Transferleistungen</a:t>
            </a:r>
          </a:p>
          <a:p>
            <a:pPr marL="0" indent="0">
              <a:buNone/>
            </a:pPr>
            <a:r>
              <a:rPr lang="de-DE" dirty="0">
                <a:solidFill>
                  <a:schemeClr val="bg1"/>
                </a:solidFill>
              </a:rPr>
              <a:t>     (Arbeitslosengeld II, Kindergeld, </a:t>
            </a:r>
          </a:p>
          <a:p>
            <a:pPr marL="0" indent="0">
              <a:buNone/>
            </a:pPr>
            <a:r>
              <a:rPr lang="de-DE" dirty="0">
                <a:solidFill>
                  <a:schemeClr val="bg1"/>
                </a:solidFill>
              </a:rPr>
              <a:t>      Wohngeld oder Sozialhilfe)</a:t>
            </a:r>
          </a:p>
          <a:p>
            <a:pPr marL="0" indent="0">
              <a:buNone/>
            </a:pPr>
            <a:endParaRPr lang="de-DE" dirty="0">
              <a:solidFill>
                <a:schemeClr val="bg1"/>
              </a:solidFill>
            </a:endParaRPr>
          </a:p>
          <a:p>
            <a:pPr marL="0" indent="0">
              <a:buNone/>
            </a:pPr>
            <a:endParaRPr lang="de-DE" dirty="0">
              <a:solidFill>
                <a:schemeClr val="bg1"/>
              </a:solidFill>
            </a:endParaRPr>
          </a:p>
        </p:txBody>
      </p:sp>
      <p:sp>
        <p:nvSpPr>
          <p:cNvPr id="5" name="Pfeil: nach rechts 4">
            <a:hlinkClick r:id="" action="ppaction://hlinkshowjump?jump=nextslide"/>
            <a:extLst>
              <a:ext uri="{FF2B5EF4-FFF2-40B4-BE49-F238E27FC236}">
                <a16:creationId xmlns:a16="http://schemas.microsoft.com/office/drawing/2014/main" id="{1DA869E7-2A27-4426-ABB5-5D8E46FA42A0}"/>
              </a:ext>
            </a:extLst>
          </p:cNvPr>
          <p:cNvSpPr/>
          <p:nvPr/>
        </p:nvSpPr>
        <p:spPr>
          <a:xfrm>
            <a:off x="10770781" y="6176963"/>
            <a:ext cx="999461" cy="31591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hlinkClick r:id="rId4" action="ppaction://hlinksldjump"/>
            <a:extLst>
              <a:ext uri="{FF2B5EF4-FFF2-40B4-BE49-F238E27FC236}">
                <a16:creationId xmlns:a16="http://schemas.microsoft.com/office/drawing/2014/main" id="{3ADCC057-FEFB-453F-8269-1CA02B861529}"/>
              </a:ext>
            </a:extLst>
          </p:cNvPr>
          <p:cNvSpPr/>
          <p:nvPr/>
        </p:nvSpPr>
        <p:spPr>
          <a:xfrm>
            <a:off x="421758" y="6036228"/>
            <a:ext cx="1998920" cy="4566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Inhaltsverzeichnis</a:t>
            </a:r>
          </a:p>
        </p:txBody>
      </p:sp>
      <p:sp>
        <p:nvSpPr>
          <p:cNvPr id="8" name="Rechteck 7">
            <a:hlinkClick r:id="rId5" action="ppaction://hlinksldjump"/>
            <a:extLst>
              <a:ext uri="{FF2B5EF4-FFF2-40B4-BE49-F238E27FC236}">
                <a16:creationId xmlns:a16="http://schemas.microsoft.com/office/drawing/2014/main" id="{17714595-08D9-4F88-AF58-8F912993D1B8}"/>
              </a:ext>
            </a:extLst>
          </p:cNvPr>
          <p:cNvSpPr/>
          <p:nvPr/>
        </p:nvSpPr>
        <p:spPr>
          <a:xfrm>
            <a:off x="5018566" y="6036228"/>
            <a:ext cx="2339163" cy="4566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Arten der Einkommensverteilung</a:t>
            </a:r>
          </a:p>
        </p:txBody>
      </p:sp>
      <p:pic>
        <p:nvPicPr>
          <p:cNvPr id="10" name="Onlinemedien 3" title="Einkommenspolitik - Formen der Einkommensverteilung einfach erklärt - Primäre &amp; Sekundäre Verteilung">
            <a:hlinkClick r:id="" action="ppaction://media"/>
            <a:extLst>
              <a:ext uri="{FF2B5EF4-FFF2-40B4-BE49-F238E27FC236}">
                <a16:creationId xmlns:a16="http://schemas.microsoft.com/office/drawing/2014/main" id="{B11D97A3-787A-4303-863B-BEFF32EF4D33}"/>
              </a:ext>
            </a:extLst>
          </p:cNvPr>
          <p:cNvPicPr>
            <a:picLocks noRot="1" noChangeAspect="1"/>
          </p:cNvPicPr>
          <p:nvPr>
            <a:videoFile r:link="rId1"/>
          </p:nvPr>
        </p:nvPicPr>
        <p:blipFill>
          <a:blip r:embed="rId6"/>
          <a:stretch>
            <a:fillRect/>
          </a:stretch>
        </p:blipFill>
        <p:spPr>
          <a:xfrm>
            <a:off x="5979207" y="2382266"/>
            <a:ext cx="5121118" cy="2880629"/>
          </a:xfrm>
          <a:prstGeom prst="rect">
            <a:avLst/>
          </a:prstGeom>
        </p:spPr>
      </p:pic>
      <p:sp>
        <p:nvSpPr>
          <p:cNvPr id="6" name="Textfeld 5">
            <a:extLst>
              <a:ext uri="{FF2B5EF4-FFF2-40B4-BE49-F238E27FC236}">
                <a16:creationId xmlns:a16="http://schemas.microsoft.com/office/drawing/2014/main" id="{8855DE21-7922-44B4-91A4-02AE334722AE}"/>
              </a:ext>
            </a:extLst>
          </p:cNvPr>
          <p:cNvSpPr txBox="1"/>
          <p:nvPr/>
        </p:nvSpPr>
        <p:spPr>
          <a:xfrm>
            <a:off x="8002791" y="5280229"/>
            <a:ext cx="1237785" cy="369332"/>
          </a:xfrm>
          <a:prstGeom prst="rect">
            <a:avLst/>
          </a:prstGeom>
          <a:noFill/>
        </p:spPr>
        <p:txBody>
          <a:bodyPr wrap="square" rtlCol="0">
            <a:spAutoFit/>
          </a:bodyPr>
          <a:lstStyle/>
          <a:p>
            <a:r>
              <a:rPr lang="de-DE" dirty="0">
                <a:hlinkClick r:id="rId7"/>
              </a:rPr>
              <a:t>Erklärvideo</a:t>
            </a:r>
            <a:endParaRPr lang="de-DE" dirty="0"/>
          </a:p>
        </p:txBody>
      </p:sp>
      <p:pic>
        <p:nvPicPr>
          <p:cNvPr id="12" name="Grafik 11">
            <a:extLst>
              <a:ext uri="{FF2B5EF4-FFF2-40B4-BE49-F238E27FC236}">
                <a16:creationId xmlns:a16="http://schemas.microsoft.com/office/drawing/2014/main" id="{00C3D9E2-5C5B-4F1D-95E2-2E67C271189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21684" y="733094"/>
            <a:ext cx="491967" cy="589623"/>
          </a:xfrm>
          <a:prstGeom prst="rect">
            <a:avLst/>
          </a:prstGeom>
        </p:spPr>
      </p:pic>
    </p:spTree>
    <p:extLst>
      <p:ext uri="{BB962C8B-B14F-4D97-AF65-F5344CB8AC3E}">
        <p14:creationId xmlns:p14="http://schemas.microsoft.com/office/powerpoint/2010/main" val="227490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38A425-B641-4C3A-94EA-840558A47790}"/>
              </a:ext>
            </a:extLst>
          </p:cNvPr>
          <p:cNvSpPr>
            <a:spLocks noGrp="1"/>
          </p:cNvSpPr>
          <p:nvPr>
            <p:ph type="title"/>
          </p:nvPr>
        </p:nvSpPr>
        <p:spPr/>
        <p:txBody>
          <a:bodyPr/>
          <a:lstStyle/>
          <a:p>
            <a:r>
              <a:rPr lang="de-DE" dirty="0">
                <a:solidFill>
                  <a:schemeClr val="bg1"/>
                </a:solidFill>
              </a:rPr>
              <a:t>Einkommensungleichheit</a:t>
            </a:r>
          </a:p>
        </p:txBody>
      </p:sp>
      <p:sp>
        <p:nvSpPr>
          <p:cNvPr id="3" name="Inhaltsplatzhalter 2">
            <a:extLst>
              <a:ext uri="{FF2B5EF4-FFF2-40B4-BE49-F238E27FC236}">
                <a16:creationId xmlns:a16="http://schemas.microsoft.com/office/drawing/2014/main" id="{27437142-1CC7-47E8-931A-EB6CA2CF782A}"/>
              </a:ext>
            </a:extLst>
          </p:cNvPr>
          <p:cNvSpPr>
            <a:spLocks noGrp="1"/>
          </p:cNvSpPr>
          <p:nvPr>
            <p:ph idx="1"/>
          </p:nvPr>
        </p:nvSpPr>
        <p:spPr>
          <a:xfrm>
            <a:off x="838200" y="1367872"/>
            <a:ext cx="10515600" cy="4351338"/>
          </a:xfrm>
        </p:spPr>
        <p:txBody>
          <a:bodyPr>
            <a:noAutofit/>
          </a:bodyPr>
          <a:lstStyle/>
          <a:p>
            <a:r>
              <a:rPr lang="de-DE" sz="2600" dirty="0">
                <a:solidFill>
                  <a:schemeClr val="bg1"/>
                </a:solidFill>
              </a:rPr>
              <a:t>Einkommensungleichheit ist die ungleiche Verteilung der Einkommen innerhalb einer Volkswirtschaft. </a:t>
            </a:r>
          </a:p>
          <a:p>
            <a:r>
              <a:rPr lang="de-DE" sz="2600" dirty="0">
                <a:solidFill>
                  <a:schemeClr val="bg1"/>
                </a:solidFill>
              </a:rPr>
              <a:t>wirtschaftliche Ungleichheit (Einkommen und Vermögen) und Chancengleichheit </a:t>
            </a:r>
          </a:p>
          <a:p>
            <a:r>
              <a:rPr lang="de-DE" sz="2600" dirty="0">
                <a:solidFill>
                  <a:schemeClr val="bg1"/>
                </a:solidFill>
              </a:rPr>
              <a:t>Einkommensungleichheit: Messung der Ergebnisse</a:t>
            </a:r>
          </a:p>
          <a:p>
            <a:r>
              <a:rPr lang="de-DE" sz="2600" dirty="0">
                <a:solidFill>
                  <a:schemeClr val="bg1"/>
                </a:solidFill>
              </a:rPr>
              <a:t>Chancengleichheit: Zusammensetzung von Glück, gewisse Anlagen oder      Chancen, der einer Person von Geburt an mitgegeben werden und Entscheidungen, die getroffen werden (schwerer zu messen)</a:t>
            </a:r>
          </a:p>
          <a:p>
            <a:r>
              <a:rPr lang="de-DE" sz="2600" dirty="0">
                <a:solidFill>
                  <a:schemeClr val="bg1"/>
                </a:solidFill>
              </a:rPr>
              <a:t>Chancengleichheit resultiert zu mehr Einkommensungleichheit</a:t>
            </a:r>
          </a:p>
          <a:p>
            <a:r>
              <a:rPr lang="de-DE" sz="2600" dirty="0">
                <a:solidFill>
                  <a:schemeClr val="bg1"/>
                </a:solidFill>
              </a:rPr>
              <a:t>Zu ungleichmäßig Einkommensverteilung führt zu einer geringeren Chancengleichheit</a:t>
            </a:r>
          </a:p>
          <a:p>
            <a:endParaRPr lang="de-DE" sz="2600" dirty="0">
              <a:solidFill>
                <a:schemeClr val="bg1"/>
              </a:solidFill>
            </a:endParaRPr>
          </a:p>
        </p:txBody>
      </p:sp>
      <p:sp>
        <p:nvSpPr>
          <p:cNvPr id="4" name="Rechteck 3">
            <a:hlinkClick r:id="rId2" action="ppaction://hlinksldjump"/>
            <a:extLst>
              <a:ext uri="{FF2B5EF4-FFF2-40B4-BE49-F238E27FC236}">
                <a16:creationId xmlns:a16="http://schemas.microsoft.com/office/drawing/2014/main" id="{9474F274-CE17-42E5-BD0A-674261ABEE3E}"/>
              </a:ext>
            </a:extLst>
          </p:cNvPr>
          <p:cNvSpPr/>
          <p:nvPr/>
        </p:nvSpPr>
        <p:spPr>
          <a:xfrm>
            <a:off x="421758" y="6036228"/>
            <a:ext cx="1998920" cy="4566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Inhaltsverzeichnis</a:t>
            </a:r>
          </a:p>
        </p:txBody>
      </p:sp>
      <p:sp>
        <p:nvSpPr>
          <p:cNvPr id="7" name="Pfeil: nach rechts 6">
            <a:hlinkClick r:id="" action="ppaction://hlinkshowjump?jump=nextslide"/>
            <a:extLst>
              <a:ext uri="{FF2B5EF4-FFF2-40B4-BE49-F238E27FC236}">
                <a16:creationId xmlns:a16="http://schemas.microsoft.com/office/drawing/2014/main" id="{06D17C44-2909-428A-9F37-30BA4CD2E55B}"/>
              </a:ext>
            </a:extLst>
          </p:cNvPr>
          <p:cNvSpPr/>
          <p:nvPr/>
        </p:nvSpPr>
        <p:spPr>
          <a:xfrm>
            <a:off x="10770781" y="6176963"/>
            <a:ext cx="999461" cy="31591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Ein Bild, das Waage, Gerät, sitzend, Tisch enthält.&#10;&#10;Automatisch generierte Beschreibung">
            <a:extLst>
              <a:ext uri="{FF2B5EF4-FFF2-40B4-BE49-F238E27FC236}">
                <a16:creationId xmlns:a16="http://schemas.microsoft.com/office/drawing/2014/main" id="{40BE293B-7D95-4435-A27A-CAEDE558C9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6488" y="687940"/>
            <a:ext cx="679401" cy="679932"/>
          </a:xfrm>
          <a:prstGeom prst="rect">
            <a:avLst/>
          </a:prstGeom>
        </p:spPr>
      </p:pic>
    </p:spTree>
    <p:extLst>
      <p:ext uri="{BB962C8B-B14F-4D97-AF65-F5344CB8AC3E}">
        <p14:creationId xmlns:p14="http://schemas.microsoft.com/office/powerpoint/2010/main" val="1374873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CB7BAD-9574-4846-8CAC-9EB56A96339F}"/>
              </a:ext>
            </a:extLst>
          </p:cNvPr>
          <p:cNvSpPr>
            <a:spLocks noGrp="1"/>
          </p:cNvSpPr>
          <p:nvPr>
            <p:ph type="title"/>
          </p:nvPr>
        </p:nvSpPr>
        <p:spPr/>
        <p:txBody>
          <a:bodyPr/>
          <a:lstStyle/>
          <a:p>
            <a:r>
              <a:rPr lang="de-DE" dirty="0">
                <a:solidFill>
                  <a:schemeClr val="bg1"/>
                </a:solidFill>
              </a:rPr>
              <a:t>Einkommensungleichheit vor und nach staatl. Eingriff in DE</a:t>
            </a:r>
          </a:p>
        </p:txBody>
      </p:sp>
      <p:pic>
        <p:nvPicPr>
          <p:cNvPr id="7" name="Inhaltsplatzhalter 6">
            <a:extLst>
              <a:ext uri="{FF2B5EF4-FFF2-40B4-BE49-F238E27FC236}">
                <a16:creationId xmlns:a16="http://schemas.microsoft.com/office/drawing/2014/main" id="{EF77BE4C-8A2C-4FC1-876A-A1EA7A312DAF}"/>
              </a:ext>
            </a:extLst>
          </p:cNvPr>
          <p:cNvPicPr>
            <a:picLocks noGrp="1" noChangeAspect="1"/>
          </p:cNvPicPr>
          <p:nvPr>
            <p:ph idx="1"/>
          </p:nvPr>
        </p:nvPicPr>
        <p:blipFill>
          <a:blip r:embed="rId4"/>
          <a:stretch>
            <a:fillRect/>
          </a:stretch>
        </p:blipFill>
        <p:spPr>
          <a:xfrm>
            <a:off x="421758" y="1907147"/>
            <a:ext cx="5650407" cy="3396256"/>
          </a:xfrm>
          <a:prstGeom prst="rect">
            <a:avLst/>
          </a:prstGeom>
        </p:spPr>
      </p:pic>
      <p:sp>
        <p:nvSpPr>
          <p:cNvPr id="4" name="Rechteck 3">
            <a:hlinkClick r:id="rId5" action="ppaction://hlinksldjump"/>
            <a:extLst>
              <a:ext uri="{FF2B5EF4-FFF2-40B4-BE49-F238E27FC236}">
                <a16:creationId xmlns:a16="http://schemas.microsoft.com/office/drawing/2014/main" id="{021DCEC5-5D27-4511-B0B7-D028BC94B6CE}"/>
              </a:ext>
            </a:extLst>
          </p:cNvPr>
          <p:cNvSpPr/>
          <p:nvPr/>
        </p:nvSpPr>
        <p:spPr>
          <a:xfrm>
            <a:off x="421758" y="6036228"/>
            <a:ext cx="1998920" cy="4566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Inhaltsverzeichnis</a:t>
            </a:r>
          </a:p>
        </p:txBody>
      </p:sp>
      <p:sp>
        <p:nvSpPr>
          <p:cNvPr id="5" name="Pfeil: nach rechts 4">
            <a:hlinkClick r:id="" action="ppaction://hlinkshowjump?jump=nextslide"/>
            <a:extLst>
              <a:ext uri="{FF2B5EF4-FFF2-40B4-BE49-F238E27FC236}">
                <a16:creationId xmlns:a16="http://schemas.microsoft.com/office/drawing/2014/main" id="{9737684B-A696-442E-B077-19A81A633547}"/>
              </a:ext>
            </a:extLst>
          </p:cNvPr>
          <p:cNvSpPr/>
          <p:nvPr/>
        </p:nvSpPr>
        <p:spPr>
          <a:xfrm>
            <a:off x="10770781" y="6176963"/>
            <a:ext cx="999461" cy="31591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a:extLst>
              <a:ext uri="{FF2B5EF4-FFF2-40B4-BE49-F238E27FC236}">
                <a16:creationId xmlns:a16="http://schemas.microsoft.com/office/drawing/2014/main" id="{A4043401-72AA-40B4-8BF6-C34A02AD4624}"/>
              </a:ext>
            </a:extLst>
          </p:cNvPr>
          <p:cNvPicPr>
            <a:picLocks noChangeAspect="1"/>
          </p:cNvPicPr>
          <p:nvPr/>
        </p:nvPicPr>
        <p:blipFill>
          <a:blip r:embed="rId6"/>
          <a:stretch>
            <a:fillRect/>
          </a:stretch>
        </p:blipFill>
        <p:spPr>
          <a:xfrm>
            <a:off x="6966893" y="1295370"/>
            <a:ext cx="3960000" cy="2177015"/>
          </a:xfrm>
          <a:prstGeom prst="rect">
            <a:avLst/>
          </a:prstGeom>
        </p:spPr>
      </p:pic>
      <p:pic>
        <p:nvPicPr>
          <p:cNvPr id="9" name="Grafik 8">
            <a:extLst>
              <a:ext uri="{FF2B5EF4-FFF2-40B4-BE49-F238E27FC236}">
                <a16:creationId xmlns:a16="http://schemas.microsoft.com/office/drawing/2014/main" id="{08EB7FD8-CA67-4384-B50C-A99126B8F11F}"/>
              </a:ext>
            </a:extLst>
          </p:cNvPr>
          <p:cNvPicPr>
            <a:picLocks noChangeAspect="1"/>
          </p:cNvPicPr>
          <p:nvPr/>
        </p:nvPicPr>
        <p:blipFill>
          <a:blip r:embed="rId7"/>
          <a:stretch>
            <a:fillRect/>
          </a:stretch>
        </p:blipFill>
        <p:spPr>
          <a:xfrm>
            <a:off x="6966893" y="3738867"/>
            <a:ext cx="3960000" cy="2171614"/>
          </a:xfrm>
          <a:prstGeom prst="rect">
            <a:avLst/>
          </a:prstGeom>
        </p:spPr>
      </p:pic>
      <p:pic>
        <p:nvPicPr>
          <p:cNvPr id="10" name="Grafik 9">
            <a:extLst>
              <a:ext uri="{FF2B5EF4-FFF2-40B4-BE49-F238E27FC236}">
                <a16:creationId xmlns:a16="http://schemas.microsoft.com/office/drawing/2014/main" id="{058DDD75-2194-4232-A221-59B8FFFE55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59804" y="1038049"/>
            <a:ext cx="713696" cy="514642"/>
          </a:xfrm>
          <a:prstGeom prst="rect">
            <a:avLst/>
          </a:prstGeom>
        </p:spPr>
      </p:pic>
      <p:pic>
        <p:nvPicPr>
          <p:cNvPr id="13" name="Erklärung der Graphiken">
            <a:hlinkClick r:id="" action="ppaction://media"/>
            <a:extLst>
              <a:ext uri="{FF2B5EF4-FFF2-40B4-BE49-F238E27FC236}">
                <a16:creationId xmlns:a16="http://schemas.microsoft.com/office/drawing/2014/main" id="{5129839A-F79C-44F5-B087-4F26E8DB0B3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673500" y="5605681"/>
            <a:ext cx="609600" cy="609600"/>
          </a:xfrm>
          <a:prstGeom prst="rect">
            <a:avLst/>
          </a:prstGeom>
        </p:spPr>
      </p:pic>
      <p:sp>
        <p:nvSpPr>
          <p:cNvPr id="14" name="Textfeld 13">
            <a:extLst>
              <a:ext uri="{FF2B5EF4-FFF2-40B4-BE49-F238E27FC236}">
                <a16:creationId xmlns:a16="http://schemas.microsoft.com/office/drawing/2014/main" id="{412DE6A4-A2E6-43DD-8288-480390BBFA83}"/>
              </a:ext>
            </a:extLst>
          </p:cNvPr>
          <p:cNvSpPr txBox="1"/>
          <p:nvPr/>
        </p:nvSpPr>
        <p:spPr>
          <a:xfrm>
            <a:off x="3746090" y="6215281"/>
            <a:ext cx="2464420" cy="369332"/>
          </a:xfrm>
          <a:prstGeom prst="rect">
            <a:avLst/>
          </a:prstGeom>
          <a:noFill/>
        </p:spPr>
        <p:txBody>
          <a:bodyPr wrap="square" rtlCol="0">
            <a:spAutoFit/>
          </a:bodyPr>
          <a:lstStyle/>
          <a:p>
            <a:r>
              <a:rPr lang="de-DE" dirty="0">
                <a:solidFill>
                  <a:schemeClr val="bg1"/>
                </a:solidFill>
              </a:rPr>
              <a:t>Erklärung der Graphiken</a:t>
            </a:r>
          </a:p>
        </p:txBody>
      </p:sp>
    </p:spTree>
    <p:extLst>
      <p:ext uri="{BB962C8B-B14F-4D97-AF65-F5344CB8AC3E}">
        <p14:creationId xmlns:p14="http://schemas.microsoft.com/office/powerpoint/2010/main" val="2864284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51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8CDA91-700C-4FA5-8F86-B78618EDB9C3}"/>
              </a:ext>
            </a:extLst>
          </p:cNvPr>
          <p:cNvSpPr>
            <a:spLocks noGrp="1"/>
          </p:cNvSpPr>
          <p:nvPr>
            <p:ph type="title"/>
          </p:nvPr>
        </p:nvSpPr>
        <p:spPr/>
        <p:txBody>
          <a:bodyPr/>
          <a:lstStyle/>
          <a:p>
            <a:r>
              <a:rPr lang="de-DE" dirty="0">
                <a:solidFill>
                  <a:schemeClr val="bg1"/>
                </a:solidFill>
              </a:rPr>
              <a:t>Lorenzkurve 2017 DE</a:t>
            </a:r>
          </a:p>
        </p:txBody>
      </p:sp>
      <p:pic>
        <p:nvPicPr>
          <p:cNvPr id="4" name="Inhaltsplatzhalter 3">
            <a:extLst>
              <a:ext uri="{FF2B5EF4-FFF2-40B4-BE49-F238E27FC236}">
                <a16:creationId xmlns:a16="http://schemas.microsoft.com/office/drawing/2014/main" id="{9E25BFA3-3053-479D-A652-D63C3910030D}"/>
              </a:ext>
            </a:extLst>
          </p:cNvPr>
          <p:cNvPicPr>
            <a:picLocks noGrp="1"/>
          </p:cNvPicPr>
          <p:nvPr>
            <p:ph idx="1"/>
          </p:nvPr>
        </p:nvPicPr>
        <p:blipFill>
          <a:blip r:embed="rId4"/>
          <a:stretch>
            <a:fillRect/>
          </a:stretch>
        </p:blipFill>
        <p:spPr>
          <a:xfrm>
            <a:off x="2510883" y="1485053"/>
            <a:ext cx="4438948" cy="4351338"/>
          </a:xfrm>
          <a:prstGeom prst="rect">
            <a:avLst/>
          </a:prstGeom>
        </p:spPr>
      </p:pic>
      <p:pic>
        <p:nvPicPr>
          <p:cNvPr id="5" name="Grafik 4">
            <a:extLst>
              <a:ext uri="{FF2B5EF4-FFF2-40B4-BE49-F238E27FC236}">
                <a16:creationId xmlns:a16="http://schemas.microsoft.com/office/drawing/2014/main" id="{1225B5BC-00CA-4868-B676-991162CEAE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5488" y="667768"/>
            <a:ext cx="713696" cy="514642"/>
          </a:xfrm>
          <a:prstGeom prst="rect">
            <a:avLst/>
          </a:prstGeom>
        </p:spPr>
      </p:pic>
      <p:pic>
        <p:nvPicPr>
          <p:cNvPr id="6" name="Aufgezeichneter Sound">
            <a:hlinkClick r:id="" action="ppaction://media"/>
            <a:extLst>
              <a:ext uri="{FF2B5EF4-FFF2-40B4-BE49-F238E27FC236}">
                <a16:creationId xmlns:a16="http://schemas.microsoft.com/office/drawing/2014/main" id="{28C5C99B-F6E5-48D5-8F15-59851DACFB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78986" y="2559844"/>
            <a:ext cx="609600" cy="609600"/>
          </a:xfrm>
          <a:prstGeom prst="rect">
            <a:avLst/>
          </a:prstGeom>
        </p:spPr>
      </p:pic>
      <p:sp>
        <p:nvSpPr>
          <p:cNvPr id="8" name="Textfeld 7">
            <a:extLst>
              <a:ext uri="{FF2B5EF4-FFF2-40B4-BE49-F238E27FC236}">
                <a16:creationId xmlns:a16="http://schemas.microsoft.com/office/drawing/2014/main" id="{D1AEED2F-5DAD-4E43-959D-22CD9E2A1A6D}"/>
              </a:ext>
            </a:extLst>
          </p:cNvPr>
          <p:cNvSpPr txBox="1"/>
          <p:nvPr/>
        </p:nvSpPr>
        <p:spPr>
          <a:xfrm>
            <a:off x="7845942" y="3169444"/>
            <a:ext cx="3924300" cy="369332"/>
          </a:xfrm>
          <a:prstGeom prst="rect">
            <a:avLst/>
          </a:prstGeom>
          <a:noFill/>
        </p:spPr>
        <p:txBody>
          <a:bodyPr wrap="square" rtlCol="0">
            <a:spAutoFit/>
          </a:bodyPr>
          <a:lstStyle/>
          <a:p>
            <a:r>
              <a:rPr lang="de-DE" dirty="0">
                <a:solidFill>
                  <a:schemeClr val="bg1"/>
                </a:solidFill>
              </a:rPr>
              <a:t>Erklärung Lorenzkurve</a:t>
            </a:r>
          </a:p>
        </p:txBody>
      </p:sp>
      <p:sp>
        <p:nvSpPr>
          <p:cNvPr id="9" name="Pfeil: nach rechts 8">
            <a:hlinkClick r:id="" action="ppaction://hlinkshowjump?jump=nextslide"/>
            <a:extLst>
              <a:ext uri="{FF2B5EF4-FFF2-40B4-BE49-F238E27FC236}">
                <a16:creationId xmlns:a16="http://schemas.microsoft.com/office/drawing/2014/main" id="{E951A6C6-2E82-4753-B75E-01B98E5D07D9}"/>
              </a:ext>
            </a:extLst>
          </p:cNvPr>
          <p:cNvSpPr/>
          <p:nvPr/>
        </p:nvSpPr>
        <p:spPr>
          <a:xfrm>
            <a:off x="10770781" y="6176963"/>
            <a:ext cx="999461" cy="31591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hlinkClick r:id="rId7" action="ppaction://hlinksldjump"/>
            <a:extLst>
              <a:ext uri="{FF2B5EF4-FFF2-40B4-BE49-F238E27FC236}">
                <a16:creationId xmlns:a16="http://schemas.microsoft.com/office/drawing/2014/main" id="{3F6B27A3-E30E-43C3-AE9E-7F09CD20A5B0}"/>
              </a:ext>
            </a:extLst>
          </p:cNvPr>
          <p:cNvSpPr/>
          <p:nvPr/>
        </p:nvSpPr>
        <p:spPr>
          <a:xfrm>
            <a:off x="421758" y="6036228"/>
            <a:ext cx="1998920" cy="4566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Inhaltsverzeichnis</a:t>
            </a:r>
          </a:p>
        </p:txBody>
      </p:sp>
      <p:cxnSp>
        <p:nvCxnSpPr>
          <p:cNvPr id="12" name="Gerader Verbinder 11">
            <a:extLst>
              <a:ext uri="{FF2B5EF4-FFF2-40B4-BE49-F238E27FC236}">
                <a16:creationId xmlns:a16="http://schemas.microsoft.com/office/drawing/2014/main" id="{91B1C49F-4C7E-4DB4-857E-EC61E0383237}"/>
              </a:ext>
            </a:extLst>
          </p:cNvPr>
          <p:cNvCxnSpPr>
            <a:cxnSpLocks/>
          </p:cNvCxnSpPr>
          <p:nvPr/>
        </p:nvCxnSpPr>
        <p:spPr>
          <a:xfrm>
            <a:off x="5174166" y="3209925"/>
            <a:ext cx="424153" cy="3952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EC434B42-73D4-4383-958A-BE1E9896C51E}"/>
              </a:ext>
            </a:extLst>
          </p:cNvPr>
          <p:cNvCxnSpPr>
            <a:cxnSpLocks/>
          </p:cNvCxnSpPr>
          <p:nvPr/>
        </p:nvCxnSpPr>
        <p:spPr>
          <a:xfrm>
            <a:off x="4769644" y="3623522"/>
            <a:ext cx="404522" cy="402068"/>
          </a:xfrm>
          <a:prstGeom prst="line">
            <a:avLst/>
          </a:prstGeom>
          <a:noFill/>
          <a:ln w="6350" cap="flat" cmpd="sng" algn="ctr">
            <a:solidFill>
              <a:srgbClr val="5B9BD5"/>
            </a:solidFill>
            <a:prstDash val="solid"/>
            <a:miter lim="800000"/>
          </a:ln>
          <a:effectLst/>
        </p:spPr>
      </p:cxnSp>
    </p:spTree>
    <p:extLst>
      <p:ext uri="{BB962C8B-B14F-4D97-AF65-F5344CB8AC3E}">
        <p14:creationId xmlns:p14="http://schemas.microsoft.com/office/powerpoint/2010/main" val="718531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10A4B0-6C69-4C2F-BADB-83849BCDD856}"/>
              </a:ext>
            </a:extLst>
          </p:cNvPr>
          <p:cNvSpPr>
            <a:spLocks noGrp="1"/>
          </p:cNvSpPr>
          <p:nvPr>
            <p:ph type="title"/>
          </p:nvPr>
        </p:nvSpPr>
        <p:spPr/>
        <p:txBody>
          <a:bodyPr/>
          <a:lstStyle/>
          <a:p>
            <a:r>
              <a:rPr lang="de-DE" dirty="0">
                <a:solidFill>
                  <a:schemeClr val="bg1"/>
                </a:solidFill>
              </a:rPr>
              <a:t>Einkommensungleichheit vor und nach staatl. Eingriff in PL</a:t>
            </a:r>
          </a:p>
        </p:txBody>
      </p:sp>
      <p:pic>
        <p:nvPicPr>
          <p:cNvPr id="5" name="Inhaltsplatzhalter 4">
            <a:extLst>
              <a:ext uri="{FF2B5EF4-FFF2-40B4-BE49-F238E27FC236}">
                <a16:creationId xmlns:a16="http://schemas.microsoft.com/office/drawing/2014/main" id="{06E736F9-3559-4BA7-B34E-4080DA50E98C}"/>
              </a:ext>
            </a:extLst>
          </p:cNvPr>
          <p:cNvPicPr>
            <a:picLocks noGrp="1" noChangeAspect="1"/>
          </p:cNvPicPr>
          <p:nvPr>
            <p:ph idx="1"/>
          </p:nvPr>
        </p:nvPicPr>
        <p:blipFill>
          <a:blip r:embed="rId4"/>
          <a:stretch>
            <a:fillRect/>
          </a:stretch>
        </p:blipFill>
        <p:spPr>
          <a:xfrm>
            <a:off x="421758" y="1901135"/>
            <a:ext cx="5699336" cy="3626075"/>
          </a:xfrm>
          <a:prstGeom prst="rect">
            <a:avLst/>
          </a:prstGeom>
        </p:spPr>
      </p:pic>
      <p:sp>
        <p:nvSpPr>
          <p:cNvPr id="6" name="Rechteck 5">
            <a:hlinkClick r:id="rId5" action="ppaction://hlinksldjump"/>
            <a:extLst>
              <a:ext uri="{FF2B5EF4-FFF2-40B4-BE49-F238E27FC236}">
                <a16:creationId xmlns:a16="http://schemas.microsoft.com/office/drawing/2014/main" id="{D136EEC7-1517-4182-BB5A-34969B68EF63}"/>
              </a:ext>
            </a:extLst>
          </p:cNvPr>
          <p:cNvSpPr/>
          <p:nvPr/>
        </p:nvSpPr>
        <p:spPr>
          <a:xfrm>
            <a:off x="421758" y="6036228"/>
            <a:ext cx="1998920" cy="4566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Inhaltsverzeichnis</a:t>
            </a:r>
          </a:p>
        </p:txBody>
      </p:sp>
      <p:sp>
        <p:nvSpPr>
          <p:cNvPr id="7" name="Pfeil: nach rechts 6">
            <a:hlinkClick r:id="" action="ppaction://hlinkshowjump?jump=nextslide"/>
            <a:extLst>
              <a:ext uri="{FF2B5EF4-FFF2-40B4-BE49-F238E27FC236}">
                <a16:creationId xmlns:a16="http://schemas.microsoft.com/office/drawing/2014/main" id="{2DF5C8A8-5359-4CA6-B114-9DC19A7BD9BF}"/>
              </a:ext>
            </a:extLst>
          </p:cNvPr>
          <p:cNvSpPr/>
          <p:nvPr/>
        </p:nvSpPr>
        <p:spPr>
          <a:xfrm>
            <a:off x="10770781" y="6176963"/>
            <a:ext cx="999461" cy="31591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Grafik 8">
            <a:extLst>
              <a:ext uri="{FF2B5EF4-FFF2-40B4-BE49-F238E27FC236}">
                <a16:creationId xmlns:a16="http://schemas.microsoft.com/office/drawing/2014/main" id="{2172892E-F671-43AA-B6CD-99F81EF1C6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9804" y="1038049"/>
            <a:ext cx="713696" cy="514642"/>
          </a:xfrm>
          <a:prstGeom prst="rect">
            <a:avLst/>
          </a:prstGeom>
        </p:spPr>
      </p:pic>
      <p:pic>
        <p:nvPicPr>
          <p:cNvPr id="8" name="Aufgezeichneter Sound">
            <a:hlinkClick r:id="" action="ppaction://media"/>
            <a:extLst>
              <a:ext uri="{FF2B5EF4-FFF2-40B4-BE49-F238E27FC236}">
                <a16:creationId xmlns:a16="http://schemas.microsoft.com/office/drawing/2014/main" id="{4A69BB62-731C-47A0-9038-B8D06999D6B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486400" y="5823503"/>
            <a:ext cx="609600" cy="609600"/>
          </a:xfrm>
          <a:prstGeom prst="rect">
            <a:avLst/>
          </a:prstGeom>
        </p:spPr>
      </p:pic>
      <p:sp>
        <p:nvSpPr>
          <p:cNvPr id="11" name="Textfeld 10">
            <a:extLst>
              <a:ext uri="{FF2B5EF4-FFF2-40B4-BE49-F238E27FC236}">
                <a16:creationId xmlns:a16="http://schemas.microsoft.com/office/drawing/2014/main" id="{385F3213-B8C5-4E50-8C31-56B0C6620528}"/>
              </a:ext>
            </a:extLst>
          </p:cNvPr>
          <p:cNvSpPr txBox="1"/>
          <p:nvPr/>
        </p:nvSpPr>
        <p:spPr>
          <a:xfrm>
            <a:off x="4485714" y="6389433"/>
            <a:ext cx="2762250" cy="369332"/>
          </a:xfrm>
          <a:prstGeom prst="rect">
            <a:avLst/>
          </a:prstGeom>
          <a:noFill/>
        </p:spPr>
        <p:txBody>
          <a:bodyPr wrap="square" rtlCol="0">
            <a:spAutoFit/>
          </a:bodyPr>
          <a:lstStyle/>
          <a:p>
            <a:r>
              <a:rPr lang="de-DE" dirty="0">
                <a:solidFill>
                  <a:schemeClr val="bg1"/>
                </a:solidFill>
              </a:rPr>
              <a:t>Erklärung der Graphiken</a:t>
            </a:r>
          </a:p>
        </p:txBody>
      </p:sp>
      <p:pic>
        <p:nvPicPr>
          <p:cNvPr id="10" name="Grafik 9">
            <a:extLst>
              <a:ext uri="{FF2B5EF4-FFF2-40B4-BE49-F238E27FC236}">
                <a16:creationId xmlns:a16="http://schemas.microsoft.com/office/drawing/2014/main" id="{04943578-1CCC-496F-96EB-7B640C19BF43}"/>
              </a:ext>
            </a:extLst>
          </p:cNvPr>
          <p:cNvPicPr>
            <a:picLocks noChangeAspect="1"/>
          </p:cNvPicPr>
          <p:nvPr/>
        </p:nvPicPr>
        <p:blipFill>
          <a:blip r:embed="rId8"/>
          <a:stretch>
            <a:fillRect/>
          </a:stretch>
        </p:blipFill>
        <p:spPr>
          <a:xfrm>
            <a:off x="7247965" y="1175095"/>
            <a:ext cx="3713517" cy="2232061"/>
          </a:xfrm>
          <a:prstGeom prst="rect">
            <a:avLst/>
          </a:prstGeom>
        </p:spPr>
      </p:pic>
      <p:pic>
        <p:nvPicPr>
          <p:cNvPr id="14" name="Grafik 13">
            <a:extLst>
              <a:ext uri="{FF2B5EF4-FFF2-40B4-BE49-F238E27FC236}">
                <a16:creationId xmlns:a16="http://schemas.microsoft.com/office/drawing/2014/main" id="{DA99E94D-B2D1-41CC-BC35-8C2C678B0BD3}"/>
              </a:ext>
            </a:extLst>
          </p:cNvPr>
          <p:cNvPicPr>
            <a:picLocks noChangeAspect="1"/>
          </p:cNvPicPr>
          <p:nvPr/>
        </p:nvPicPr>
        <p:blipFill>
          <a:blip r:embed="rId9"/>
          <a:stretch>
            <a:fillRect/>
          </a:stretch>
        </p:blipFill>
        <p:spPr>
          <a:xfrm>
            <a:off x="7247964" y="3737245"/>
            <a:ext cx="3713518" cy="2232062"/>
          </a:xfrm>
          <a:prstGeom prst="rect">
            <a:avLst/>
          </a:prstGeom>
        </p:spPr>
      </p:pic>
    </p:spTree>
    <p:extLst>
      <p:ext uri="{BB962C8B-B14F-4D97-AF65-F5344CB8AC3E}">
        <p14:creationId xmlns:p14="http://schemas.microsoft.com/office/powerpoint/2010/main" val="170506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17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CFC10B-01AD-4F99-A1DE-CD21C473CDC2}"/>
              </a:ext>
            </a:extLst>
          </p:cNvPr>
          <p:cNvSpPr>
            <a:spLocks noGrp="1"/>
          </p:cNvSpPr>
          <p:nvPr>
            <p:ph type="title"/>
          </p:nvPr>
        </p:nvSpPr>
        <p:spPr/>
        <p:txBody>
          <a:bodyPr/>
          <a:lstStyle/>
          <a:p>
            <a:r>
              <a:rPr lang="de-DE" dirty="0">
                <a:solidFill>
                  <a:schemeClr val="bg1"/>
                </a:solidFill>
              </a:rPr>
              <a:t>Lorenzkurve 2017 PL</a:t>
            </a:r>
          </a:p>
        </p:txBody>
      </p:sp>
      <p:pic>
        <p:nvPicPr>
          <p:cNvPr id="4" name="Inhaltsplatzhalter 3">
            <a:extLst>
              <a:ext uri="{FF2B5EF4-FFF2-40B4-BE49-F238E27FC236}">
                <a16:creationId xmlns:a16="http://schemas.microsoft.com/office/drawing/2014/main" id="{A8D56AB1-C305-46FB-AD50-B9261F9AC7F7}"/>
              </a:ext>
            </a:extLst>
          </p:cNvPr>
          <p:cNvPicPr>
            <a:picLocks noGrp="1"/>
          </p:cNvPicPr>
          <p:nvPr>
            <p:ph idx="1"/>
          </p:nvPr>
        </p:nvPicPr>
        <p:blipFill>
          <a:blip r:embed="rId4"/>
          <a:stretch>
            <a:fillRect/>
          </a:stretch>
        </p:blipFill>
        <p:spPr>
          <a:xfrm>
            <a:off x="2722756" y="1480608"/>
            <a:ext cx="4384302" cy="4351338"/>
          </a:xfrm>
          <a:prstGeom prst="rect">
            <a:avLst/>
          </a:prstGeom>
        </p:spPr>
      </p:pic>
      <p:pic>
        <p:nvPicPr>
          <p:cNvPr id="5" name="Grafik 4">
            <a:extLst>
              <a:ext uri="{FF2B5EF4-FFF2-40B4-BE49-F238E27FC236}">
                <a16:creationId xmlns:a16="http://schemas.microsoft.com/office/drawing/2014/main" id="{CACC4F51-570F-4170-823B-DF5A940379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9152" y="654838"/>
            <a:ext cx="713696" cy="514642"/>
          </a:xfrm>
          <a:prstGeom prst="rect">
            <a:avLst/>
          </a:prstGeom>
        </p:spPr>
      </p:pic>
      <p:pic>
        <p:nvPicPr>
          <p:cNvPr id="6" name="Aufgezeichneter Sound">
            <a:hlinkClick r:id="" action="ppaction://media"/>
            <a:extLst>
              <a:ext uri="{FF2B5EF4-FFF2-40B4-BE49-F238E27FC236}">
                <a16:creationId xmlns:a16="http://schemas.microsoft.com/office/drawing/2014/main" id="{4148A11B-8132-42C4-A500-031CA1EBC8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0452" y="2769220"/>
            <a:ext cx="609600" cy="609600"/>
          </a:xfrm>
          <a:prstGeom prst="rect">
            <a:avLst/>
          </a:prstGeom>
        </p:spPr>
      </p:pic>
      <p:sp>
        <p:nvSpPr>
          <p:cNvPr id="7" name="Textfeld 6">
            <a:extLst>
              <a:ext uri="{FF2B5EF4-FFF2-40B4-BE49-F238E27FC236}">
                <a16:creationId xmlns:a16="http://schemas.microsoft.com/office/drawing/2014/main" id="{36556BA1-5DDE-46DA-BC30-6805E1E18815}"/>
              </a:ext>
            </a:extLst>
          </p:cNvPr>
          <p:cNvSpPr txBox="1"/>
          <p:nvPr/>
        </p:nvSpPr>
        <p:spPr>
          <a:xfrm>
            <a:off x="7632071" y="3471611"/>
            <a:ext cx="3505200" cy="369332"/>
          </a:xfrm>
          <a:prstGeom prst="rect">
            <a:avLst/>
          </a:prstGeom>
          <a:noFill/>
        </p:spPr>
        <p:txBody>
          <a:bodyPr wrap="square" rtlCol="0">
            <a:spAutoFit/>
          </a:bodyPr>
          <a:lstStyle/>
          <a:p>
            <a:r>
              <a:rPr lang="de-DE" dirty="0">
                <a:solidFill>
                  <a:schemeClr val="bg1"/>
                </a:solidFill>
              </a:rPr>
              <a:t>Erklärung Lorenzkurve</a:t>
            </a:r>
          </a:p>
        </p:txBody>
      </p:sp>
      <p:sp>
        <p:nvSpPr>
          <p:cNvPr id="8" name="Pfeil: nach rechts 7">
            <a:hlinkClick r:id="" action="ppaction://hlinkshowjump?jump=nextslide"/>
            <a:extLst>
              <a:ext uri="{FF2B5EF4-FFF2-40B4-BE49-F238E27FC236}">
                <a16:creationId xmlns:a16="http://schemas.microsoft.com/office/drawing/2014/main" id="{E94B7060-A922-4D0A-B1D9-29636992535A}"/>
              </a:ext>
            </a:extLst>
          </p:cNvPr>
          <p:cNvSpPr/>
          <p:nvPr/>
        </p:nvSpPr>
        <p:spPr>
          <a:xfrm>
            <a:off x="10770781" y="6176963"/>
            <a:ext cx="999461" cy="31591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hlinkClick r:id="rId7" action="ppaction://hlinksldjump"/>
            <a:extLst>
              <a:ext uri="{FF2B5EF4-FFF2-40B4-BE49-F238E27FC236}">
                <a16:creationId xmlns:a16="http://schemas.microsoft.com/office/drawing/2014/main" id="{8061C804-1A4E-4A09-A747-6E9B0AB3F87E}"/>
              </a:ext>
            </a:extLst>
          </p:cNvPr>
          <p:cNvSpPr/>
          <p:nvPr/>
        </p:nvSpPr>
        <p:spPr>
          <a:xfrm>
            <a:off x="421758" y="6036228"/>
            <a:ext cx="1998920" cy="4566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Inhaltsverzeichnis</a:t>
            </a:r>
          </a:p>
        </p:txBody>
      </p:sp>
      <p:cxnSp>
        <p:nvCxnSpPr>
          <p:cNvPr id="10" name="Gerader Verbinder 9">
            <a:extLst>
              <a:ext uri="{FF2B5EF4-FFF2-40B4-BE49-F238E27FC236}">
                <a16:creationId xmlns:a16="http://schemas.microsoft.com/office/drawing/2014/main" id="{EFDD6E44-3B4C-43AA-9EC1-00CF69EA2ABF}"/>
              </a:ext>
            </a:extLst>
          </p:cNvPr>
          <p:cNvCxnSpPr>
            <a:cxnSpLocks/>
          </p:cNvCxnSpPr>
          <p:nvPr/>
        </p:nvCxnSpPr>
        <p:spPr>
          <a:xfrm>
            <a:off x="4972057" y="3622040"/>
            <a:ext cx="409568" cy="445135"/>
          </a:xfrm>
          <a:prstGeom prst="line">
            <a:avLst/>
          </a:prstGeom>
          <a:noFill/>
          <a:ln w="6350" cap="flat" cmpd="sng" algn="ctr">
            <a:solidFill>
              <a:srgbClr val="5B9BD5"/>
            </a:solidFill>
            <a:prstDash val="solid"/>
            <a:miter lim="800000"/>
          </a:ln>
          <a:effectLst/>
        </p:spPr>
      </p:cxnSp>
      <p:cxnSp>
        <p:nvCxnSpPr>
          <p:cNvPr id="12" name="Gerader Verbinder 11">
            <a:extLst>
              <a:ext uri="{FF2B5EF4-FFF2-40B4-BE49-F238E27FC236}">
                <a16:creationId xmlns:a16="http://schemas.microsoft.com/office/drawing/2014/main" id="{44C2985A-5CA0-4BF6-BA5C-7CA138EB4362}"/>
              </a:ext>
            </a:extLst>
          </p:cNvPr>
          <p:cNvCxnSpPr>
            <a:cxnSpLocks/>
          </p:cNvCxnSpPr>
          <p:nvPr/>
        </p:nvCxnSpPr>
        <p:spPr>
          <a:xfrm>
            <a:off x="5381625" y="3211142"/>
            <a:ext cx="404813" cy="429748"/>
          </a:xfrm>
          <a:prstGeom prst="line">
            <a:avLst/>
          </a:prstGeom>
          <a:noFill/>
          <a:ln w="6350" cap="flat" cmpd="sng" algn="ctr">
            <a:solidFill>
              <a:srgbClr val="5B9BD5"/>
            </a:solidFill>
            <a:prstDash val="solid"/>
            <a:miter lim="800000"/>
          </a:ln>
          <a:effectLst/>
        </p:spPr>
      </p:cxnSp>
    </p:spTree>
    <p:extLst>
      <p:ext uri="{BB962C8B-B14F-4D97-AF65-F5344CB8AC3E}">
        <p14:creationId xmlns:p14="http://schemas.microsoft.com/office/powerpoint/2010/main" val="288412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FDE9CB-8139-4128-A3BF-2FBC668A86E8}"/>
              </a:ext>
            </a:extLst>
          </p:cNvPr>
          <p:cNvSpPr>
            <a:spLocks noGrp="1"/>
          </p:cNvSpPr>
          <p:nvPr>
            <p:ph type="title"/>
          </p:nvPr>
        </p:nvSpPr>
        <p:spPr/>
        <p:txBody>
          <a:bodyPr/>
          <a:lstStyle/>
          <a:p>
            <a:r>
              <a:rPr lang="de-DE" dirty="0">
                <a:solidFill>
                  <a:schemeClr val="bg1"/>
                </a:solidFill>
              </a:rPr>
              <a:t>Einkommensungleichheit vor und nach staatl. Eingriff in SK</a:t>
            </a:r>
          </a:p>
        </p:txBody>
      </p:sp>
      <p:sp>
        <p:nvSpPr>
          <p:cNvPr id="6" name="Rechteck 5">
            <a:hlinkClick r:id="rId4" action="ppaction://hlinksldjump"/>
            <a:extLst>
              <a:ext uri="{FF2B5EF4-FFF2-40B4-BE49-F238E27FC236}">
                <a16:creationId xmlns:a16="http://schemas.microsoft.com/office/drawing/2014/main" id="{AE25C9EA-33F4-4870-BD4F-E7C199567CDB}"/>
              </a:ext>
            </a:extLst>
          </p:cNvPr>
          <p:cNvSpPr/>
          <p:nvPr/>
        </p:nvSpPr>
        <p:spPr>
          <a:xfrm>
            <a:off x="421758" y="6036228"/>
            <a:ext cx="1998920" cy="4566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Inhaltsverzeichnis</a:t>
            </a:r>
          </a:p>
        </p:txBody>
      </p:sp>
      <p:sp>
        <p:nvSpPr>
          <p:cNvPr id="9" name="Pfeil: nach rechts 8">
            <a:hlinkClick r:id="" action="ppaction://hlinkshowjump?jump=nextslide"/>
            <a:extLst>
              <a:ext uri="{FF2B5EF4-FFF2-40B4-BE49-F238E27FC236}">
                <a16:creationId xmlns:a16="http://schemas.microsoft.com/office/drawing/2014/main" id="{EF5AC8B7-615C-47B3-AC89-D897BF944F51}"/>
              </a:ext>
            </a:extLst>
          </p:cNvPr>
          <p:cNvSpPr/>
          <p:nvPr/>
        </p:nvSpPr>
        <p:spPr>
          <a:xfrm>
            <a:off x="10770781" y="6176963"/>
            <a:ext cx="999461" cy="31591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a:extLst>
              <a:ext uri="{FF2B5EF4-FFF2-40B4-BE49-F238E27FC236}">
                <a16:creationId xmlns:a16="http://schemas.microsoft.com/office/drawing/2014/main" id="{1F49A09A-18A0-4856-B772-70F16815B26F}"/>
              </a:ext>
            </a:extLst>
          </p:cNvPr>
          <p:cNvPicPr>
            <a:picLocks noChangeAspect="1"/>
          </p:cNvPicPr>
          <p:nvPr/>
        </p:nvPicPr>
        <p:blipFill>
          <a:blip r:embed="rId5"/>
          <a:stretch>
            <a:fillRect/>
          </a:stretch>
        </p:blipFill>
        <p:spPr>
          <a:xfrm>
            <a:off x="421758" y="2051184"/>
            <a:ext cx="5677828" cy="3412738"/>
          </a:xfrm>
          <a:prstGeom prst="rect">
            <a:avLst/>
          </a:prstGeom>
        </p:spPr>
      </p:pic>
      <p:pic>
        <p:nvPicPr>
          <p:cNvPr id="4" name="Grafik 3"/>
          <p:cNvPicPr>
            <a:picLocks noChangeAspect="1"/>
          </p:cNvPicPr>
          <p:nvPr/>
        </p:nvPicPr>
        <p:blipFill>
          <a:blip r:embed="rId6"/>
          <a:stretch>
            <a:fillRect/>
          </a:stretch>
        </p:blipFill>
        <p:spPr>
          <a:xfrm>
            <a:off x="7422065" y="1234058"/>
            <a:ext cx="3745472" cy="2251268"/>
          </a:xfrm>
          <a:prstGeom prst="rect">
            <a:avLst/>
          </a:prstGeom>
        </p:spPr>
      </p:pic>
      <p:pic>
        <p:nvPicPr>
          <p:cNvPr id="5" name="Grafik 4"/>
          <p:cNvPicPr>
            <a:picLocks noChangeAspect="1"/>
          </p:cNvPicPr>
          <p:nvPr/>
        </p:nvPicPr>
        <p:blipFill>
          <a:blip r:embed="rId7"/>
          <a:stretch>
            <a:fillRect/>
          </a:stretch>
        </p:blipFill>
        <p:spPr>
          <a:xfrm>
            <a:off x="7422065" y="3715114"/>
            <a:ext cx="3713517" cy="2232061"/>
          </a:xfrm>
          <a:prstGeom prst="rect">
            <a:avLst/>
          </a:prstGeom>
        </p:spPr>
      </p:pic>
      <p:pic>
        <p:nvPicPr>
          <p:cNvPr id="10" name="Grafik 9">
            <a:extLst>
              <a:ext uri="{FF2B5EF4-FFF2-40B4-BE49-F238E27FC236}">
                <a16:creationId xmlns:a16="http://schemas.microsoft.com/office/drawing/2014/main" id="{433BC0E6-42F7-4C2E-B685-5D3DDD7366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59804" y="1038049"/>
            <a:ext cx="713696" cy="514642"/>
          </a:xfrm>
          <a:prstGeom prst="rect">
            <a:avLst/>
          </a:prstGeom>
        </p:spPr>
      </p:pic>
      <p:pic>
        <p:nvPicPr>
          <p:cNvPr id="7" name="Aufgezeichneter Sound">
            <a:hlinkClick r:id="" action="ppaction://media"/>
            <a:extLst>
              <a:ext uri="{FF2B5EF4-FFF2-40B4-BE49-F238E27FC236}">
                <a16:creationId xmlns:a16="http://schemas.microsoft.com/office/drawing/2014/main" id="{48C910F6-DF8D-43BA-882A-1043457FDD7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486400" y="5567363"/>
            <a:ext cx="609600" cy="609600"/>
          </a:xfrm>
          <a:prstGeom prst="rect">
            <a:avLst/>
          </a:prstGeom>
        </p:spPr>
      </p:pic>
      <p:sp>
        <p:nvSpPr>
          <p:cNvPr id="8" name="Textfeld 7">
            <a:extLst>
              <a:ext uri="{FF2B5EF4-FFF2-40B4-BE49-F238E27FC236}">
                <a16:creationId xmlns:a16="http://schemas.microsoft.com/office/drawing/2014/main" id="{A247FAB9-9C6C-4D3A-B3C5-4A4EDEAB176B}"/>
              </a:ext>
            </a:extLst>
          </p:cNvPr>
          <p:cNvSpPr txBox="1"/>
          <p:nvPr/>
        </p:nvSpPr>
        <p:spPr>
          <a:xfrm>
            <a:off x="4673500" y="6176963"/>
            <a:ext cx="3060800" cy="369332"/>
          </a:xfrm>
          <a:prstGeom prst="rect">
            <a:avLst/>
          </a:prstGeom>
          <a:noFill/>
        </p:spPr>
        <p:txBody>
          <a:bodyPr wrap="square" rtlCol="0">
            <a:spAutoFit/>
          </a:bodyPr>
          <a:lstStyle/>
          <a:p>
            <a:r>
              <a:rPr lang="de-DE" dirty="0">
                <a:solidFill>
                  <a:schemeClr val="bg1"/>
                </a:solidFill>
              </a:rPr>
              <a:t>Erklärung der Graphiken</a:t>
            </a:r>
          </a:p>
        </p:txBody>
      </p:sp>
    </p:spTree>
    <p:extLst>
      <p:ext uri="{BB962C8B-B14F-4D97-AF65-F5344CB8AC3E}">
        <p14:creationId xmlns:p14="http://schemas.microsoft.com/office/powerpoint/2010/main" val="339421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62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DDDE62-D115-4B05-94D6-37613C6895BA}"/>
              </a:ext>
            </a:extLst>
          </p:cNvPr>
          <p:cNvSpPr>
            <a:spLocks noGrp="1"/>
          </p:cNvSpPr>
          <p:nvPr>
            <p:ph type="title"/>
          </p:nvPr>
        </p:nvSpPr>
        <p:spPr/>
        <p:txBody>
          <a:bodyPr/>
          <a:lstStyle/>
          <a:p>
            <a:r>
              <a:rPr lang="de-DE" dirty="0">
                <a:solidFill>
                  <a:schemeClr val="bg1"/>
                </a:solidFill>
              </a:rPr>
              <a:t>Lorenzkurve 2017 SK</a:t>
            </a:r>
          </a:p>
        </p:txBody>
      </p:sp>
      <p:pic>
        <p:nvPicPr>
          <p:cNvPr id="4" name="Inhaltsplatzhalter 3">
            <a:extLst>
              <a:ext uri="{FF2B5EF4-FFF2-40B4-BE49-F238E27FC236}">
                <a16:creationId xmlns:a16="http://schemas.microsoft.com/office/drawing/2014/main" id="{0A8BD954-F772-4F5E-9952-D4CECC5FBD5E}"/>
              </a:ext>
            </a:extLst>
          </p:cNvPr>
          <p:cNvPicPr>
            <a:picLocks noGrp="1"/>
          </p:cNvPicPr>
          <p:nvPr>
            <p:ph idx="1"/>
          </p:nvPr>
        </p:nvPicPr>
        <p:blipFill>
          <a:blip r:embed="rId4"/>
          <a:stretch>
            <a:fillRect/>
          </a:stretch>
        </p:blipFill>
        <p:spPr>
          <a:xfrm>
            <a:off x="3038130" y="1525674"/>
            <a:ext cx="4451753" cy="4351338"/>
          </a:xfrm>
          <a:prstGeom prst="rect">
            <a:avLst/>
          </a:prstGeom>
        </p:spPr>
      </p:pic>
      <p:pic>
        <p:nvPicPr>
          <p:cNvPr id="5" name="Grafik 4">
            <a:extLst>
              <a:ext uri="{FF2B5EF4-FFF2-40B4-BE49-F238E27FC236}">
                <a16:creationId xmlns:a16="http://schemas.microsoft.com/office/drawing/2014/main" id="{ED775749-D284-4EA4-82F6-E04F9944CC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9152" y="680189"/>
            <a:ext cx="713696" cy="514642"/>
          </a:xfrm>
          <a:prstGeom prst="rect">
            <a:avLst/>
          </a:prstGeom>
        </p:spPr>
      </p:pic>
      <p:sp>
        <p:nvSpPr>
          <p:cNvPr id="6" name="Pfeil: nach rechts 5">
            <a:hlinkClick r:id="" action="ppaction://hlinkshowjump?jump=nextslide"/>
            <a:extLst>
              <a:ext uri="{FF2B5EF4-FFF2-40B4-BE49-F238E27FC236}">
                <a16:creationId xmlns:a16="http://schemas.microsoft.com/office/drawing/2014/main" id="{AA7FA10E-F8CB-4988-A969-CA6286530F2B}"/>
              </a:ext>
            </a:extLst>
          </p:cNvPr>
          <p:cNvSpPr/>
          <p:nvPr/>
        </p:nvSpPr>
        <p:spPr>
          <a:xfrm>
            <a:off x="10770781" y="6176963"/>
            <a:ext cx="999461" cy="31591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Aufgezeichneter Sound">
            <a:hlinkClick r:id="" action="ppaction://media"/>
            <a:extLst>
              <a:ext uri="{FF2B5EF4-FFF2-40B4-BE49-F238E27FC236}">
                <a16:creationId xmlns:a16="http://schemas.microsoft.com/office/drawing/2014/main" id="{F1A1004F-5D6E-4B97-AB3E-88BBB051D8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27697" y="2731724"/>
            <a:ext cx="609600" cy="609600"/>
          </a:xfrm>
          <a:prstGeom prst="rect">
            <a:avLst/>
          </a:prstGeom>
        </p:spPr>
      </p:pic>
      <p:sp>
        <p:nvSpPr>
          <p:cNvPr id="8" name="Textfeld 7">
            <a:extLst>
              <a:ext uri="{FF2B5EF4-FFF2-40B4-BE49-F238E27FC236}">
                <a16:creationId xmlns:a16="http://schemas.microsoft.com/office/drawing/2014/main" id="{ADCDD05C-7998-49EF-B269-39DDD7EF8DC9}"/>
              </a:ext>
            </a:extLst>
          </p:cNvPr>
          <p:cNvSpPr txBox="1"/>
          <p:nvPr/>
        </p:nvSpPr>
        <p:spPr>
          <a:xfrm>
            <a:off x="7902488" y="3332011"/>
            <a:ext cx="3080998" cy="369332"/>
          </a:xfrm>
          <a:prstGeom prst="rect">
            <a:avLst/>
          </a:prstGeom>
          <a:noFill/>
        </p:spPr>
        <p:txBody>
          <a:bodyPr wrap="square" rtlCol="0">
            <a:spAutoFit/>
          </a:bodyPr>
          <a:lstStyle/>
          <a:p>
            <a:r>
              <a:rPr lang="de-DE" dirty="0">
                <a:solidFill>
                  <a:schemeClr val="bg1"/>
                </a:solidFill>
              </a:rPr>
              <a:t>Erklärung Lorenzkurve</a:t>
            </a:r>
          </a:p>
        </p:txBody>
      </p:sp>
      <p:sp>
        <p:nvSpPr>
          <p:cNvPr id="9" name="Rechteck 8">
            <a:hlinkClick r:id="rId7" action="ppaction://hlinksldjump"/>
            <a:extLst>
              <a:ext uri="{FF2B5EF4-FFF2-40B4-BE49-F238E27FC236}">
                <a16:creationId xmlns:a16="http://schemas.microsoft.com/office/drawing/2014/main" id="{58FCC5B1-BB31-49DE-84B4-255CE9776AD9}"/>
              </a:ext>
            </a:extLst>
          </p:cNvPr>
          <p:cNvSpPr/>
          <p:nvPr/>
        </p:nvSpPr>
        <p:spPr>
          <a:xfrm>
            <a:off x="421758" y="6036228"/>
            <a:ext cx="1998920" cy="4566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Inhaltsverzeichnis</a:t>
            </a:r>
          </a:p>
        </p:txBody>
      </p:sp>
      <p:cxnSp>
        <p:nvCxnSpPr>
          <p:cNvPr id="10" name="Gerader Verbinder 9">
            <a:extLst>
              <a:ext uri="{FF2B5EF4-FFF2-40B4-BE49-F238E27FC236}">
                <a16:creationId xmlns:a16="http://schemas.microsoft.com/office/drawing/2014/main" id="{C9F3096A-9837-419E-B0BA-1AFE3145D8E9}"/>
              </a:ext>
            </a:extLst>
          </p:cNvPr>
          <p:cNvCxnSpPr>
            <a:cxnSpLocks/>
          </p:cNvCxnSpPr>
          <p:nvPr/>
        </p:nvCxnSpPr>
        <p:spPr>
          <a:xfrm>
            <a:off x="5343525" y="3701343"/>
            <a:ext cx="325755" cy="299157"/>
          </a:xfrm>
          <a:prstGeom prst="line">
            <a:avLst/>
          </a:prstGeom>
          <a:noFill/>
          <a:ln w="6350" cap="flat" cmpd="sng" algn="ctr">
            <a:solidFill>
              <a:srgbClr val="5B9BD5"/>
            </a:solidFill>
            <a:prstDash val="solid"/>
            <a:miter lim="800000"/>
          </a:ln>
          <a:effectLst/>
        </p:spPr>
      </p:cxnSp>
      <p:cxnSp>
        <p:nvCxnSpPr>
          <p:cNvPr id="11" name="Gerader Verbinder 10">
            <a:extLst>
              <a:ext uri="{FF2B5EF4-FFF2-40B4-BE49-F238E27FC236}">
                <a16:creationId xmlns:a16="http://schemas.microsoft.com/office/drawing/2014/main" id="{3FC22FFB-4122-4991-A7BA-E8A19774583C}"/>
              </a:ext>
            </a:extLst>
          </p:cNvPr>
          <p:cNvCxnSpPr>
            <a:cxnSpLocks/>
          </p:cNvCxnSpPr>
          <p:nvPr/>
        </p:nvCxnSpPr>
        <p:spPr>
          <a:xfrm>
            <a:off x="5757112" y="3260383"/>
            <a:ext cx="338888" cy="306730"/>
          </a:xfrm>
          <a:prstGeom prst="line">
            <a:avLst/>
          </a:prstGeom>
          <a:noFill/>
          <a:ln w="6350" cap="flat" cmpd="sng" algn="ctr">
            <a:solidFill>
              <a:srgbClr val="5B9BD5"/>
            </a:solidFill>
            <a:prstDash val="solid"/>
            <a:miter lim="800000"/>
          </a:ln>
          <a:effectLst/>
        </p:spPr>
      </p:cxnSp>
    </p:spTree>
    <p:extLst>
      <p:ext uri="{BB962C8B-B14F-4D97-AF65-F5344CB8AC3E}">
        <p14:creationId xmlns:p14="http://schemas.microsoft.com/office/powerpoint/2010/main" val="377166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8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2B9742-1E4D-40DA-AA5B-52219BF1ADD6}"/>
              </a:ext>
            </a:extLst>
          </p:cNvPr>
          <p:cNvSpPr>
            <a:spLocks noGrp="1"/>
          </p:cNvSpPr>
          <p:nvPr>
            <p:ph type="title"/>
          </p:nvPr>
        </p:nvSpPr>
        <p:spPr/>
        <p:txBody>
          <a:bodyPr/>
          <a:lstStyle/>
          <a:p>
            <a:r>
              <a:rPr lang="de-DE" dirty="0">
                <a:solidFill>
                  <a:schemeClr val="bg1"/>
                </a:solidFill>
              </a:rPr>
              <a:t>Vergleich der Einkommensungleichheit</a:t>
            </a:r>
          </a:p>
        </p:txBody>
      </p:sp>
      <p:sp>
        <p:nvSpPr>
          <p:cNvPr id="7" name="Textfeld 6">
            <a:extLst>
              <a:ext uri="{FF2B5EF4-FFF2-40B4-BE49-F238E27FC236}">
                <a16:creationId xmlns:a16="http://schemas.microsoft.com/office/drawing/2014/main" id="{6714944E-7B15-472A-A2E8-5F86C5D3E047}"/>
              </a:ext>
            </a:extLst>
          </p:cNvPr>
          <p:cNvSpPr txBox="1"/>
          <p:nvPr/>
        </p:nvSpPr>
        <p:spPr>
          <a:xfrm>
            <a:off x="74912" y="1630271"/>
            <a:ext cx="3423684" cy="369332"/>
          </a:xfrm>
          <a:prstGeom prst="rect">
            <a:avLst/>
          </a:prstGeom>
          <a:noFill/>
        </p:spPr>
        <p:txBody>
          <a:bodyPr wrap="square" rtlCol="0">
            <a:spAutoFit/>
          </a:bodyPr>
          <a:lstStyle/>
          <a:p>
            <a:pPr algn="ctr"/>
            <a:r>
              <a:rPr lang="de-DE" dirty="0">
                <a:solidFill>
                  <a:schemeClr val="bg1"/>
                </a:solidFill>
              </a:rPr>
              <a:t>Deutschland 2011 bis 2017</a:t>
            </a:r>
          </a:p>
        </p:txBody>
      </p:sp>
      <p:sp>
        <p:nvSpPr>
          <p:cNvPr id="8" name="Textfeld 7">
            <a:extLst>
              <a:ext uri="{FF2B5EF4-FFF2-40B4-BE49-F238E27FC236}">
                <a16:creationId xmlns:a16="http://schemas.microsoft.com/office/drawing/2014/main" id="{45401F32-973C-43FA-81BB-40ABEA0DBC03}"/>
              </a:ext>
            </a:extLst>
          </p:cNvPr>
          <p:cNvSpPr txBox="1"/>
          <p:nvPr/>
        </p:nvSpPr>
        <p:spPr>
          <a:xfrm>
            <a:off x="4261884" y="1630271"/>
            <a:ext cx="3423684" cy="369332"/>
          </a:xfrm>
          <a:prstGeom prst="rect">
            <a:avLst/>
          </a:prstGeom>
          <a:noFill/>
        </p:spPr>
        <p:txBody>
          <a:bodyPr wrap="square" rtlCol="0">
            <a:spAutoFit/>
          </a:bodyPr>
          <a:lstStyle/>
          <a:p>
            <a:pPr algn="ctr"/>
            <a:r>
              <a:rPr lang="de-DE" dirty="0">
                <a:solidFill>
                  <a:schemeClr val="bg1"/>
                </a:solidFill>
              </a:rPr>
              <a:t>Polen 2011 bis 2017</a:t>
            </a:r>
          </a:p>
        </p:txBody>
      </p:sp>
      <p:sp>
        <p:nvSpPr>
          <p:cNvPr id="9" name="Textfeld 8">
            <a:extLst>
              <a:ext uri="{FF2B5EF4-FFF2-40B4-BE49-F238E27FC236}">
                <a16:creationId xmlns:a16="http://schemas.microsoft.com/office/drawing/2014/main" id="{07CE0D19-1AFB-4247-85CE-ACB4B96F0DCB}"/>
              </a:ext>
            </a:extLst>
          </p:cNvPr>
          <p:cNvSpPr txBox="1"/>
          <p:nvPr/>
        </p:nvSpPr>
        <p:spPr>
          <a:xfrm>
            <a:off x="8456306" y="1630271"/>
            <a:ext cx="3423684" cy="369332"/>
          </a:xfrm>
          <a:prstGeom prst="rect">
            <a:avLst/>
          </a:prstGeom>
          <a:noFill/>
        </p:spPr>
        <p:txBody>
          <a:bodyPr wrap="square" rtlCol="0">
            <a:spAutoFit/>
          </a:bodyPr>
          <a:lstStyle/>
          <a:p>
            <a:pPr algn="ctr"/>
            <a:r>
              <a:rPr lang="de-DE" dirty="0">
                <a:solidFill>
                  <a:schemeClr val="bg1"/>
                </a:solidFill>
              </a:rPr>
              <a:t>Slowakei 2011 bis 2017</a:t>
            </a:r>
          </a:p>
        </p:txBody>
      </p:sp>
      <p:sp>
        <p:nvSpPr>
          <p:cNvPr id="10" name="Rechteck 9">
            <a:hlinkClick r:id="rId4" action="ppaction://hlinksldjump"/>
            <a:extLst>
              <a:ext uri="{FF2B5EF4-FFF2-40B4-BE49-F238E27FC236}">
                <a16:creationId xmlns:a16="http://schemas.microsoft.com/office/drawing/2014/main" id="{691FAE54-76DA-4ED8-A148-C63CB89DD357}"/>
              </a:ext>
            </a:extLst>
          </p:cNvPr>
          <p:cNvSpPr/>
          <p:nvPr/>
        </p:nvSpPr>
        <p:spPr>
          <a:xfrm>
            <a:off x="421758" y="6036228"/>
            <a:ext cx="1998920" cy="4566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Inhaltsverzeichnis</a:t>
            </a:r>
          </a:p>
        </p:txBody>
      </p:sp>
      <p:sp>
        <p:nvSpPr>
          <p:cNvPr id="11" name="Pfeil: nach rechts 10">
            <a:hlinkClick r:id="" action="ppaction://hlinkshowjump?jump=nextslide"/>
            <a:extLst>
              <a:ext uri="{FF2B5EF4-FFF2-40B4-BE49-F238E27FC236}">
                <a16:creationId xmlns:a16="http://schemas.microsoft.com/office/drawing/2014/main" id="{B8C96AF4-59F8-44B0-9769-97D9CC974684}"/>
              </a:ext>
            </a:extLst>
          </p:cNvPr>
          <p:cNvSpPr/>
          <p:nvPr/>
        </p:nvSpPr>
        <p:spPr>
          <a:xfrm>
            <a:off x="10770781" y="6176963"/>
            <a:ext cx="999461" cy="31591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Inhaltsplatzhalter 6">
            <a:extLst>
              <a:ext uri="{FF2B5EF4-FFF2-40B4-BE49-F238E27FC236}">
                <a16:creationId xmlns:a16="http://schemas.microsoft.com/office/drawing/2014/main" id="{40676CA5-D4EC-4C37-A1C6-C226438E1298}"/>
              </a:ext>
            </a:extLst>
          </p:cNvPr>
          <p:cNvPicPr>
            <a:picLocks noGrp="1" noChangeAspect="1"/>
          </p:cNvPicPr>
          <p:nvPr>
            <p:ph idx="1"/>
          </p:nvPr>
        </p:nvPicPr>
        <p:blipFill>
          <a:blip r:embed="rId5"/>
          <a:stretch>
            <a:fillRect/>
          </a:stretch>
        </p:blipFill>
        <p:spPr>
          <a:xfrm>
            <a:off x="74913" y="2271703"/>
            <a:ext cx="3882918" cy="2333882"/>
          </a:xfrm>
          <a:prstGeom prst="rect">
            <a:avLst/>
          </a:prstGeom>
        </p:spPr>
      </p:pic>
      <p:pic>
        <p:nvPicPr>
          <p:cNvPr id="14" name="Inhaltsplatzhalter 4">
            <a:extLst>
              <a:ext uri="{FF2B5EF4-FFF2-40B4-BE49-F238E27FC236}">
                <a16:creationId xmlns:a16="http://schemas.microsoft.com/office/drawing/2014/main" id="{5AA232A6-EAA9-49BF-A70D-52B456757F51}"/>
              </a:ext>
            </a:extLst>
          </p:cNvPr>
          <p:cNvPicPr>
            <a:picLocks noChangeAspect="1"/>
          </p:cNvPicPr>
          <p:nvPr/>
        </p:nvPicPr>
        <p:blipFill>
          <a:blip r:embed="rId6"/>
          <a:stretch>
            <a:fillRect/>
          </a:stretch>
        </p:blipFill>
        <p:spPr>
          <a:xfrm>
            <a:off x="4261843" y="2241493"/>
            <a:ext cx="3668313" cy="2333882"/>
          </a:xfrm>
          <a:prstGeom prst="rect">
            <a:avLst/>
          </a:prstGeom>
        </p:spPr>
      </p:pic>
      <p:pic>
        <p:nvPicPr>
          <p:cNvPr id="17" name="Grafik 16">
            <a:extLst>
              <a:ext uri="{FF2B5EF4-FFF2-40B4-BE49-F238E27FC236}">
                <a16:creationId xmlns:a16="http://schemas.microsoft.com/office/drawing/2014/main" id="{8223A8F1-494C-41F5-ABBA-90175CB5B385}"/>
              </a:ext>
            </a:extLst>
          </p:cNvPr>
          <p:cNvPicPr>
            <a:picLocks noChangeAspect="1"/>
          </p:cNvPicPr>
          <p:nvPr/>
        </p:nvPicPr>
        <p:blipFill>
          <a:blip r:embed="rId7"/>
          <a:stretch>
            <a:fillRect/>
          </a:stretch>
        </p:blipFill>
        <p:spPr>
          <a:xfrm>
            <a:off x="8234169" y="2241493"/>
            <a:ext cx="3882918" cy="2333882"/>
          </a:xfrm>
          <a:prstGeom prst="rect">
            <a:avLst/>
          </a:prstGeom>
        </p:spPr>
      </p:pic>
      <p:pic>
        <p:nvPicPr>
          <p:cNvPr id="15" name="Grafik 14">
            <a:extLst>
              <a:ext uri="{FF2B5EF4-FFF2-40B4-BE49-F238E27FC236}">
                <a16:creationId xmlns:a16="http://schemas.microsoft.com/office/drawing/2014/main" id="{08A117CD-1D5C-4E4C-AF71-2197124AB3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11300" y="737363"/>
            <a:ext cx="713696" cy="514642"/>
          </a:xfrm>
          <a:prstGeom prst="rect">
            <a:avLst/>
          </a:prstGeom>
        </p:spPr>
      </p:pic>
      <p:pic>
        <p:nvPicPr>
          <p:cNvPr id="3" name="Aufgezeichneter Sound">
            <a:hlinkClick r:id="" action="ppaction://media"/>
            <a:extLst>
              <a:ext uri="{FF2B5EF4-FFF2-40B4-BE49-F238E27FC236}">
                <a16:creationId xmlns:a16="http://schemas.microsoft.com/office/drawing/2014/main" id="{BA3B9705-4395-46F3-9B96-E5B09671967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668926" y="4922929"/>
            <a:ext cx="609600" cy="609600"/>
          </a:xfrm>
          <a:prstGeom prst="rect">
            <a:avLst/>
          </a:prstGeom>
        </p:spPr>
      </p:pic>
      <p:sp>
        <p:nvSpPr>
          <p:cNvPr id="4" name="Textfeld 3">
            <a:extLst>
              <a:ext uri="{FF2B5EF4-FFF2-40B4-BE49-F238E27FC236}">
                <a16:creationId xmlns:a16="http://schemas.microsoft.com/office/drawing/2014/main" id="{3C7C16F5-A0DA-4AAA-A3E4-226DF4FA63F0}"/>
              </a:ext>
            </a:extLst>
          </p:cNvPr>
          <p:cNvSpPr txBox="1"/>
          <p:nvPr/>
        </p:nvSpPr>
        <p:spPr>
          <a:xfrm>
            <a:off x="4705350" y="5695950"/>
            <a:ext cx="3224806" cy="369332"/>
          </a:xfrm>
          <a:prstGeom prst="rect">
            <a:avLst/>
          </a:prstGeom>
          <a:noFill/>
        </p:spPr>
        <p:txBody>
          <a:bodyPr wrap="square" rtlCol="0">
            <a:spAutoFit/>
          </a:bodyPr>
          <a:lstStyle/>
          <a:p>
            <a:r>
              <a:rPr lang="de-DE" dirty="0">
                <a:solidFill>
                  <a:schemeClr val="bg1"/>
                </a:solidFill>
              </a:rPr>
              <a:t>Erklärung der Graphiken</a:t>
            </a:r>
          </a:p>
        </p:txBody>
      </p:sp>
    </p:spTree>
    <p:extLst>
      <p:ext uri="{BB962C8B-B14F-4D97-AF65-F5344CB8AC3E}">
        <p14:creationId xmlns:p14="http://schemas.microsoft.com/office/powerpoint/2010/main" val="47970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8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C4E4A4-AF67-4343-A821-136522C1A1D1}"/>
              </a:ext>
            </a:extLst>
          </p:cNvPr>
          <p:cNvSpPr>
            <a:spLocks noGrp="1"/>
          </p:cNvSpPr>
          <p:nvPr>
            <p:ph type="title"/>
          </p:nvPr>
        </p:nvSpPr>
        <p:spPr/>
        <p:txBody>
          <a:bodyPr/>
          <a:lstStyle/>
          <a:p>
            <a:r>
              <a:rPr lang="de-DE" dirty="0">
                <a:solidFill>
                  <a:schemeClr val="bg1"/>
                </a:solidFill>
              </a:rPr>
              <a:t>Inhaltsverzeichnis</a:t>
            </a:r>
          </a:p>
        </p:txBody>
      </p:sp>
      <p:sp>
        <p:nvSpPr>
          <p:cNvPr id="4" name="Pfeil: nach rechts 3">
            <a:hlinkClick r:id="" action="ppaction://hlinkshowjump?jump=nextslide"/>
            <a:extLst>
              <a:ext uri="{FF2B5EF4-FFF2-40B4-BE49-F238E27FC236}">
                <a16:creationId xmlns:a16="http://schemas.microsoft.com/office/drawing/2014/main" id="{E5EA93A9-4981-467B-88E9-EAC97E4EF96A}"/>
              </a:ext>
            </a:extLst>
          </p:cNvPr>
          <p:cNvSpPr/>
          <p:nvPr/>
        </p:nvSpPr>
        <p:spPr>
          <a:xfrm>
            <a:off x="10770781" y="6176963"/>
            <a:ext cx="999461" cy="31591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6" name="Picture 2">
            <a:hlinkClick r:id="rId2" action="ppaction://hlinksldjump"/>
            <a:extLst>
              <a:ext uri="{FF2B5EF4-FFF2-40B4-BE49-F238E27FC236}">
                <a16:creationId xmlns:a16="http://schemas.microsoft.com/office/drawing/2014/main" id="{D1BAE9EE-2750-4E81-A966-2F57EDF79B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977927" y="1521069"/>
            <a:ext cx="919448" cy="1101961"/>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87044098-0003-4F34-8A72-FC3FD324D602}"/>
              </a:ext>
            </a:extLst>
          </p:cNvPr>
          <p:cNvSpPr txBox="1"/>
          <p:nvPr/>
        </p:nvSpPr>
        <p:spPr>
          <a:xfrm>
            <a:off x="1131235" y="2550423"/>
            <a:ext cx="2615059" cy="369332"/>
          </a:xfrm>
          <a:prstGeom prst="rect">
            <a:avLst/>
          </a:prstGeom>
          <a:noFill/>
        </p:spPr>
        <p:txBody>
          <a:bodyPr wrap="square">
            <a:spAutoFit/>
          </a:bodyPr>
          <a:lstStyle/>
          <a:p>
            <a:r>
              <a:rPr lang="de-DE" sz="1800" b="1" dirty="0">
                <a:solidFill>
                  <a:schemeClr val="bg1"/>
                </a:solidFill>
              </a:rPr>
              <a:t>1) Einkommensverteilung</a:t>
            </a:r>
          </a:p>
        </p:txBody>
      </p:sp>
      <p:pic>
        <p:nvPicPr>
          <p:cNvPr id="1028" name="Picture 4">
            <a:hlinkClick r:id="rId4" action="ppaction://hlinksldjump"/>
            <a:extLst>
              <a:ext uri="{FF2B5EF4-FFF2-40B4-BE49-F238E27FC236}">
                <a16:creationId xmlns:a16="http://schemas.microsoft.com/office/drawing/2014/main" id="{598950DC-4B88-487B-9694-37CF72BC86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5470079" y="1422505"/>
            <a:ext cx="1089328" cy="1090180"/>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1E722DE1-9C61-4439-B70D-DCAC5273DB3F}"/>
              </a:ext>
            </a:extLst>
          </p:cNvPr>
          <p:cNvSpPr txBox="1"/>
          <p:nvPr/>
        </p:nvSpPr>
        <p:spPr>
          <a:xfrm>
            <a:off x="4577241" y="2508576"/>
            <a:ext cx="2850738" cy="369332"/>
          </a:xfrm>
          <a:prstGeom prst="rect">
            <a:avLst/>
          </a:prstGeom>
          <a:noFill/>
        </p:spPr>
        <p:txBody>
          <a:bodyPr wrap="square">
            <a:spAutoFit/>
          </a:bodyPr>
          <a:lstStyle/>
          <a:p>
            <a:r>
              <a:rPr lang="de-DE" sz="1800" b="1" dirty="0">
                <a:solidFill>
                  <a:schemeClr val="bg1"/>
                </a:solidFill>
              </a:rPr>
              <a:t>2) Einkommensungleichheit</a:t>
            </a:r>
          </a:p>
        </p:txBody>
      </p:sp>
      <p:pic>
        <p:nvPicPr>
          <p:cNvPr id="1030" name="Picture 6">
            <a:hlinkClick r:id="rId6" action="ppaction://hlinksldjump"/>
            <a:extLst>
              <a:ext uri="{FF2B5EF4-FFF2-40B4-BE49-F238E27FC236}">
                <a16:creationId xmlns:a16="http://schemas.microsoft.com/office/drawing/2014/main" id="{DC5AF3EB-63B0-4644-AFB1-C8B138C3E0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9375323" y="1386333"/>
            <a:ext cx="1460062" cy="1052841"/>
          </a:xfrm>
          <a:prstGeom prst="rect">
            <a:avLst/>
          </a:prstGeom>
          <a:noFill/>
          <a:extLst>
            <a:ext uri="{909E8E84-426E-40DD-AFC4-6F175D3DCCD1}">
              <a14:hiddenFill xmlns:a14="http://schemas.microsoft.com/office/drawing/2010/main">
                <a:solidFill>
                  <a:srgbClr val="FFFFFF"/>
                </a:solidFill>
              </a14:hiddenFill>
            </a:ext>
          </a:extLst>
        </p:spPr>
      </p:pic>
      <p:sp>
        <p:nvSpPr>
          <p:cNvPr id="13" name="Textfeld 12">
            <a:extLst>
              <a:ext uri="{FF2B5EF4-FFF2-40B4-BE49-F238E27FC236}">
                <a16:creationId xmlns:a16="http://schemas.microsoft.com/office/drawing/2014/main" id="{3B5FC666-6135-4BAF-B5D7-3C99DE7875DB}"/>
              </a:ext>
            </a:extLst>
          </p:cNvPr>
          <p:cNvSpPr txBox="1"/>
          <p:nvPr/>
        </p:nvSpPr>
        <p:spPr>
          <a:xfrm>
            <a:off x="8064315" y="2516210"/>
            <a:ext cx="4127685" cy="646331"/>
          </a:xfrm>
          <a:prstGeom prst="rect">
            <a:avLst/>
          </a:prstGeom>
          <a:noFill/>
        </p:spPr>
        <p:txBody>
          <a:bodyPr wrap="square">
            <a:spAutoFit/>
          </a:bodyPr>
          <a:lstStyle/>
          <a:p>
            <a:pPr algn="ctr"/>
            <a:r>
              <a:rPr lang="de-DE" sz="1800" b="1" dirty="0">
                <a:solidFill>
                  <a:schemeClr val="bg1"/>
                </a:solidFill>
              </a:rPr>
              <a:t>3) Entwicklung Einkommensungleichheit DE vor und nach staatl. Eingriff</a:t>
            </a:r>
          </a:p>
        </p:txBody>
      </p:sp>
      <p:pic>
        <p:nvPicPr>
          <p:cNvPr id="14" name="Picture 6">
            <a:hlinkClick r:id="rId8" action="ppaction://hlinksldjump"/>
            <a:extLst>
              <a:ext uri="{FF2B5EF4-FFF2-40B4-BE49-F238E27FC236}">
                <a16:creationId xmlns:a16="http://schemas.microsoft.com/office/drawing/2014/main" id="{869F0A59-CB9C-4B5A-9031-6656CE8C72B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1588008" y="3126604"/>
            <a:ext cx="1505665" cy="1085725"/>
          </a:xfrm>
          <a:prstGeom prst="rect">
            <a:avLst/>
          </a:prstGeom>
          <a:noFill/>
          <a:extLst>
            <a:ext uri="{909E8E84-426E-40DD-AFC4-6F175D3DCCD1}">
              <a14:hiddenFill xmlns:a14="http://schemas.microsoft.com/office/drawing/2010/main">
                <a:solidFill>
                  <a:srgbClr val="FFFFFF"/>
                </a:solidFill>
              </a14:hiddenFill>
            </a:ext>
          </a:extLst>
        </p:spPr>
      </p:pic>
      <p:sp>
        <p:nvSpPr>
          <p:cNvPr id="16" name="Textfeld 15">
            <a:extLst>
              <a:ext uri="{FF2B5EF4-FFF2-40B4-BE49-F238E27FC236}">
                <a16:creationId xmlns:a16="http://schemas.microsoft.com/office/drawing/2014/main" id="{724AC5CA-9C65-4FE5-9287-C233A7B73945}"/>
              </a:ext>
            </a:extLst>
          </p:cNvPr>
          <p:cNvSpPr txBox="1"/>
          <p:nvPr/>
        </p:nvSpPr>
        <p:spPr>
          <a:xfrm>
            <a:off x="2" y="4328618"/>
            <a:ext cx="4059042" cy="646331"/>
          </a:xfrm>
          <a:prstGeom prst="rect">
            <a:avLst/>
          </a:prstGeom>
          <a:noFill/>
        </p:spPr>
        <p:txBody>
          <a:bodyPr wrap="square">
            <a:spAutoFit/>
          </a:bodyPr>
          <a:lstStyle/>
          <a:p>
            <a:pPr algn="ctr"/>
            <a:r>
              <a:rPr lang="de-DE" sz="1800" b="1" dirty="0">
                <a:solidFill>
                  <a:schemeClr val="bg1"/>
                </a:solidFill>
              </a:rPr>
              <a:t>4) Entwicklung Einkommensungleichheit PL vor und nach staatl. Eingriff</a:t>
            </a:r>
          </a:p>
        </p:txBody>
      </p:sp>
      <p:sp>
        <p:nvSpPr>
          <p:cNvPr id="18" name="Textfeld 17">
            <a:extLst>
              <a:ext uri="{FF2B5EF4-FFF2-40B4-BE49-F238E27FC236}">
                <a16:creationId xmlns:a16="http://schemas.microsoft.com/office/drawing/2014/main" id="{CF0F6BB8-951C-4EDA-8CCD-BEA1515A7074}"/>
              </a:ext>
            </a:extLst>
          </p:cNvPr>
          <p:cNvSpPr txBox="1"/>
          <p:nvPr/>
        </p:nvSpPr>
        <p:spPr>
          <a:xfrm>
            <a:off x="4164717" y="4366264"/>
            <a:ext cx="4059042" cy="646331"/>
          </a:xfrm>
          <a:prstGeom prst="rect">
            <a:avLst/>
          </a:prstGeom>
          <a:noFill/>
        </p:spPr>
        <p:txBody>
          <a:bodyPr wrap="square">
            <a:spAutoFit/>
          </a:bodyPr>
          <a:lstStyle/>
          <a:p>
            <a:pPr algn="ctr"/>
            <a:r>
              <a:rPr lang="de-DE" b="1" dirty="0">
                <a:solidFill>
                  <a:schemeClr val="bg1"/>
                </a:solidFill>
              </a:rPr>
              <a:t>5) Entwicklung Einkommensungleichheit SK vor und nach staatl. Eingriff</a:t>
            </a:r>
          </a:p>
        </p:txBody>
      </p:sp>
      <p:pic>
        <p:nvPicPr>
          <p:cNvPr id="19" name="Picture 6">
            <a:hlinkClick r:id="rId9" action="ppaction://hlinksldjump"/>
            <a:extLst>
              <a:ext uri="{FF2B5EF4-FFF2-40B4-BE49-F238E27FC236}">
                <a16:creationId xmlns:a16="http://schemas.microsoft.com/office/drawing/2014/main" id="{E9A2B0B5-1D9B-4A66-B3C8-DBE9801873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5261912" y="3243131"/>
            <a:ext cx="1505665" cy="10857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a:hlinkClick r:id="rId10" action="ppaction://hlinksldjump"/>
            <a:extLst>
              <a:ext uri="{FF2B5EF4-FFF2-40B4-BE49-F238E27FC236}">
                <a16:creationId xmlns:a16="http://schemas.microsoft.com/office/drawing/2014/main" id="{F726E4D1-999C-40A1-84C0-29A738D68B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9375323" y="3229380"/>
            <a:ext cx="1505665" cy="1085725"/>
          </a:xfrm>
          <a:prstGeom prst="rect">
            <a:avLst/>
          </a:prstGeom>
          <a:noFill/>
          <a:extLst>
            <a:ext uri="{909E8E84-426E-40DD-AFC4-6F175D3DCCD1}">
              <a14:hiddenFill xmlns:a14="http://schemas.microsoft.com/office/drawing/2010/main">
                <a:solidFill>
                  <a:srgbClr val="FFFFFF"/>
                </a:solidFill>
              </a14:hiddenFill>
            </a:ext>
          </a:extLst>
        </p:spPr>
      </p:pic>
      <p:sp>
        <p:nvSpPr>
          <p:cNvPr id="22" name="Textfeld 21">
            <a:extLst>
              <a:ext uri="{FF2B5EF4-FFF2-40B4-BE49-F238E27FC236}">
                <a16:creationId xmlns:a16="http://schemas.microsoft.com/office/drawing/2014/main" id="{A2DB4C3A-66BC-4F20-B62F-9E584597BF98}"/>
              </a:ext>
            </a:extLst>
          </p:cNvPr>
          <p:cNvSpPr txBox="1"/>
          <p:nvPr/>
        </p:nvSpPr>
        <p:spPr>
          <a:xfrm>
            <a:off x="8280979" y="4366264"/>
            <a:ext cx="3680438" cy="646331"/>
          </a:xfrm>
          <a:prstGeom prst="rect">
            <a:avLst/>
          </a:prstGeom>
          <a:noFill/>
        </p:spPr>
        <p:txBody>
          <a:bodyPr wrap="square">
            <a:spAutoFit/>
          </a:bodyPr>
          <a:lstStyle/>
          <a:p>
            <a:pPr algn="ctr"/>
            <a:r>
              <a:rPr lang="de-DE" sz="1800" b="1" dirty="0">
                <a:solidFill>
                  <a:schemeClr val="bg1"/>
                </a:solidFill>
              </a:rPr>
              <a:t>6) Vergleich der Entwicklung DE, PL, SK vor und nach staatl. Eingriff</a:t>
            </a:r>
          </a:p>
        </p:txBody>
      </p:sp>
      <p:pic>
        <p:nvPicPr>
          <p:cNvPr id="1032" name="Picture 8">
            <a:hlinkClick r:id="rId11" action="ppaction://hlinksldjump"/>
            <a:extLst>
              <a:ext uri="{FF2B5EF4-FFF2-40B4-BE49-F238E27FC236}">
                <a16:creationId xmlns:a16="http://schemas.microsoft.com/office/drawing/2014/main" id="{CD9CF9F7-A807-4517-A076-D46947FB37D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p:blipFill>
        <p:spPr bwMode="auto">
          <a:xfrm>
            <a:off x="1795750" y="5012595"/>
            <a:ext cx="1090180" cy="1090180"/>
          </a:xfrm>
          <a:prstGeom prst="rect">
            <a:avLst/>
          </a:prstGeom>
          <a:noFill/>
          <a:extLst>
            <a:ext uri="{909E8E84-426E-40DD-AFC4-6F175D3DCCD1}">
              <a14:hiddenFill xmlns:a14="http://schemas.microsoft.com/office/drawing/2010/main">
                <a:solidFill>
                  <a:srgbClr val="FFFFFF"/>
                </a:solidFill>
              </a14:hiddenFill>
            </a:ext>
          </a:extLst>
        </p:spPr>
      </p:pic>
      <p:sp>
        <p:nvSpPr>
          <p:cNvPr id="25" name="Textfeld 24">
            <a:extLst>
              <a:ext uri="{FF2B5EF4-FFF2-40B4-BE49-F238E27FC236}">
                <a16:creationId xmlns:a16="http://schemas.microsoft.com/office/drawing/2014/main" id="{BF167C97-63EC-4ECF-8A0C-BCCB9BB4DC5B}"/>
              </a:ext>
            </a:extLst>
          </p:cNvPr>
          <p:cNvSpPr txBox="1"/>
          <p:nvPr/>
        </p:nvSpPr>
        <p:spPr>
          <a:xfrm>
            <a:off x="222110" y="6171204"/>
            <a:ext cx="4237460" cy="369332"/>
          </a:xfrm>
          <a:prstGeom prst="rect">
            <a:avLst/>
          </a:prstGeom>
          <a:noFill/>
        </p:spPr>
        <p:txBody>
          <a:bodyPr wrap="square">
            <a:spAutoFit/>
          </a:bodyPr>
          <a:lstStyle/>
          <a:p>
            <a:pPr algn="ctr"/>
            <a:r>
              <a:rPr lang="de-DE" b="1" dirty="0">
                <a:solidFill>
                  <a:schemeClr val="bg1"/>
                </a:solidFill>
              </a:rPr>
              <a:t>7</a:t>
            </a:r>
            <a:r>
              <a:rPr lang="de-DE" sz="1800" b="1" dirty="0">
                <a:solidFill>
                  <a:schemeClr val="bg1"/>
                </a:solidFill>
              </a:rPr>
              <a:t>) Empfundene Einkommensungleichheit</a:t>
            </a:r>
          </a:p>
        </p:txBody>
      </p:sp>
      <p:pic>
        <p:nvPicPr>
          <p:cNvPr id="12" name="Grafik 11">
            <a:hlinkClick r:id="rId13" action="ppaction://hlinksldjump"/>
            <a:extLst>
              <a:ext uri="{FF2B5EF4-FFF2-40B4-BE49-F238E27FC236}">
                <a16:creationId xmlns:a16="http://schemas.microsoft.com/office/drawing/2014/main" id="{5B134E59-B346-4156-AF6E-008AAF09E2C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48640" y="5171687"/>
            <a:ext cx="894717" cy="931088"/>
          </a:xfrm>
          <a:prstGeom prst="rect">
            <a:avLst/>
          </a:prstGeom>
        </p:spPr>
      </p:pic>
      <p:sp>
        <p:nvSpPr>
          <p:cNvPr id="15" name="Textfeld 14">
            <a:extLst>
              <a:ext uri="{FF2B5EF4-FFF2-40B4-BE49-F238E27FC236}">
                <a16:creationId xmlns:a16="http://schemas.microsoft.com/office/drawing/2014/main" id="{AC600B7E-C861-40AE-9713-8DBF64F53149}"/>
              </a:ext>
            </a:extLst>
          </p:cNvPr>
          <p:cNvSpPr txBox="1"/>
          <p:nvPr/>
        </p:nvSpPr>
        <p:spPr>
          <a:xfrm>
            <a:off x="4545980" y="6150253"/>
            <a:ext cx="3100039" cy="369332"/>
          </a:xfrm>
          <a:prstGeom prst="rect">
            <a:avLst/>
          </a:prstGeom>
          <a:noFill/>
        </p:spPr>
        <p:txBody>
          <a:bodyPr wrap="square" rtlCol="0">
            <a:spAutoFit/>
          </a:bodyPr>
          <a:lstStyle/>
          <a:p>
            <a:r>
              <a:rPr lang="de-DE" b="1" dirty="0">
                <a:solidFill>
                  <a:schemeClr val="bg1"/>
                </a:solidFill>
              </a:rPr>
              <a:t>8) Kritik am Gini-Koeffizienten</a:t>
            </a:r>
          </a:p>
        </p:txBody>
      </p:sp>
      <p:pic>
        <p:nvPicPr>
          <p:cNvPr id="3" name="Picture 2" descr="Fazit, Grund, Letzte, Ende, Logische, Letzte Amtszeit">
            <a:hlinkClick r:id="rId15" action="ppaction://hlinksldjump"/>
            <a:extLst>
              <a:ext uri="{FF2B5EF4-FFF2-40B4-BE49-F238E27FC236}">
                <a16:creationId xmlns:a16="http://schemas.microsoft.com/office/drawing/2014/main" id="{9651DFAB-DDA9-4D18-9DCC-52246B747CA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462800" y="5369857"/>
            <a:ext cx="1330713" cy="748526"/>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C253D618-F32D-4310-9306-338EB7777D2B}"/>
              </a:ext>
            </a:extLst>
          </p:cNvPr>
          <p:cNvSpPr txBox="1"/>
          <p:nvPr/>
        </p:nvSpPr>
        <p:spPr>
          <a:xfrm>
            <a:off x="9542072" y="6174841"/>
            <a:ext cx="1728439" cy="369332"/>
          </a:xfrm>
          <a:prstGeom prst="rect">
            <a:avLst/>
          </a:prstGeom>
          <a:noFill/>
        </p:spPr>
        <p:txBody>
          <a:bodyPr wrap="square" rtlCol="0">
            <a:spAutoFit/>
          </a:bodyPr>
          <a:lstStyle/>
          <a:p>
            <a:r>
              <a:rPr lang="de-DE" b="1" dirty="0">
                <a:solidFill>
                  <a:schemeClr val="bg1"/>
                </a:solidFill>
              </a:rPr>
              <a:t>9) Fazit</a:t>
            </a:r>
          </a:p>
        </p:txBody>
      </p:sp>
    </p:spTree>
    <p:extLst>
      <p:ext uri="{BB962C8B-B14F-4D97-AF65-F5344CB8AC3E}">
        <p14:creationId xmlns:p14="http://schemas.microsoft.com/office/powerpoint/2010/main" val="776622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CC61DF-36A2-4A9D-BE60-A6C863579332}"/>
              </a:ext>
            </a:extLst>
          </p:cNvPr>
          <p:cNvSpPr>
            <a:spLocks noGrp="1"/>
          </p:cNvSpPr>
          <p:nvPr>
            <p:ph type="title"/>
          </p:nvPr>
        </p:nvSpPr>
        <p:spPr/>
        <p:txBody>
          <a:bodyPr/>
          <a:lstStyle/>
          <a:p>
            <a:r>
              <a:rPr lang="de-DE" dirty="0">
                <a:solidFill>
                  <a:schemeClr val="bg1"/>
                </a:solidFill>
              </a:rPr>
              <a:t>Lorenzkurven 2017</a:t>
            </a:r>
          </a:p>
        </p:txBody>
      </p:sp>
      <p:pic>
        <p:nvPicPr>
          <p:cNvPr id="4" name="Inhaltsplatzhalter 3">
            <a:extLst>
              <a:ext uri="{FF2B5EF4-FFF2-40B4-BE49-F238E27FC236}">
                <a16:creationId xmlns:a16="http://schemas.microsoft.com/office/drawing/2014/main" id="{F1C10CC5-4B5F-4937-80C7-A04946A0978E}"/>
              </a:ext>
            </a:extLst>
          </p:cNvPr>
          <p:cNvPicPr>
            <a:picLocks noGrp="1"/>
          </p:cNvPicPr>
          <p:nvPr>
            <p:ph idx="1"/>
          </p:nvPr>
        </p:nvPicPr>
        <p:blipFill>
          <a:blip r:embed="rId4"/>
          <a:stretch>
            <a:fillRect/>
          </a:stretch>
        </p:blipFill>
        <p:spPr>
          <a:xfrm>
            <a:off x="2781300" y="1578499"/>
            <a:ext cx="4628954" cy="4351338"/>
          </a:xfrm>
          <a:prstGeom prst="rect">
            <a:avLst/>
          </a:prstGeom>
        </p:spPr>
      </p:pic>
      <p:pic>
        <p:nvPicPr>
          <p:cNvPr id="5" name="Grafik 4">
            <a:extLst>
              <a:ext uri="{FF2B5EF4-FFF2-40B4-BE49-F238E27FC236}">
                <a16:creationId xmlns:a16="http://schemas.microsoft.com/office/drawing/2014/main" id="{D22824E5-1DE8-4EB7-8D2A-4603EAE210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5045" y="714491"/>
            <a:ext cx="713696" cy="514642"/>
          </a:xfrm>
          <a:prstGeom prst="rect">
            <a:avLst/>
          </a:prstGeom>
        </p:spPr>
      </p:pic>
      <p:sp>
        <p:nvSpPr>
          <p:cNvPr id="6" name="Textfeld 5">
            <a:extLst>
              <a:ext uri="{FF2B5EF4-FFF2-40B4-BE49-F238E27FC236}">
                <a16:creationId xmlns:a16="http://schemas.microsoft.com/office/drawing/2014/main" id="{A385CA68-CE41-45DF-A14A-972EDA826A0E}"/>
              </a:ext>
            </a:extLst>
          </p:cNvPr>
          <p:cNvSpPr txBox="1"/>
          <p:nvPr/>
        </p:nvSpPr>
        <p:spPr>
          <a:xfrm>
            <a:off x="7531988" y="4743615"/>
            <a:ext cx="1821366" cy="1200329"/>
          </a:xfrm>
          <a:prstGeom prst="rect">
            <a:avLst/>
          </a:prstGeom>
          <a:noFill/>
        </p:spPr>
        <p:txBody>
          <a:bodyPr wrap="square" rtlCol="0">
            <a:spAutoFit/>
          </a:bodyPr>
          <a:lstStyle/>
          <a:p>
            <a:r>
              <a:rPr lang="de-DE" dirty="0">
                <a:solidFill>
                  <a:schemeClr val="bg1"/>
                </a:solidFill>
              </a:rPr>
              <a:t>Rot: Deutschland</a:t>
            </a:r>
          </a:p>
          <a:p>
            <a:r>
              <a:rPr lang="de-DE" dirty="0">
                <a:solidFill>
                  <a:schemeClr val="bg1"/>
                </a:solidFill>
              </a:rPr>
              <a:t>Grün: Polen</a:t>
            </a:r>
          </a:p>
          <a:p>
            <a:r>
              <a:rPr lang="de-DE" dirty="0">
                <a:solidFill>
                  <a:schemeClr val="bg1"/>
                </a:solidFill>
              </a:rPr>
              <a:t>Blau: Slowakei</a:t>
            </a:r>
          </a:p>
          <a:p>
            <a:r>
              <a:rPr lang="de-DE" dirty="0">
                <a:solidFill>
                  <a:schemeClr val="bg1"/>
                </a:solidFill>
              </a:rPr>
              <a:t>Orange: EU</a:t>
            </a:r>
          </a:p>
        </p:txBody>
      </p:sp>
      <p:sp>
        <p:nvSpPr>
          <p:cNvPr id="7" name="Pfeil: nach rechts 6">
            <a:hlinkClick r:id="" action="ppaction://hlinkshowjump?jump=nextslide"/>
            <a:extLst>
              <a:ext uri="{FF2B5EF4-FFF2-40B4-BE49-F238E27FC236}">
                <a16:creationId xmlns:a16="http://schemas.microsoft.com/office/drawing/2014/main" id="{68000A0D-E980-423D-BBB1-F717F1125972}"/>
              </a:ext>
            </a:extLst>
          </p:cNvPr>
          <p:cNvSpPr/>
          <p:nvPr/>
        </p:nvSpPr>
        <p:spPr>
          <a:xfrm>
            <a:off x="10770781" y="6176963"/>
            <a:ext cx="999461" cy="31591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Aufgezeichneter Sound">
            <a:hlinkClick r:id="" action="ppaction://media"/>
            <a:extLst>
              <a:ext uri="{FF2B5EF4-FFF2-40B4-BE49-F238E27FC236}">
                <a16:creationId xmlns:a16="http://schemas.microsoft.com/office/drawing/2014/main" id="{DE446A13-037B-4CD3-876F-8500A2688D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01100" y="2510156"/>
            <a:ext cx="609600" cy="609600"/>
          </a:xfrm>
          <a:prstGeom prst="rect">
            <a:avLst/>
          </a:prstGeom>
        </p:spPr>
      </p:pic>
      <p:sp>
        <p:nvSpPr>
          <p:cNvPr id="8" name="Textfeld 7">
            <a:extLst>
              <a:ext uri="{FF2B5EF4-FFF2-40B4-BE49-F238E27FC236}">
                <a16:creationId xmlns:a16="http://schemas.microsoft.com/office/drawing/2014/main" id="{8793E194-D495-4339-8B77-53B53F20D4E4}"/>
              </a:ext>
            </a:extLst>
          </p:cNvPr>
          <p:cNvSpPr txBox="1"/>
          <p:nvPr/>
        </p:nvSpPr>
        <p:spPr>
          <a:xfrm>
            <a:off x="7905295" y="3087546"/>
            <a:ext cx="3285883" cy="369332"/>
          </a:xfrm>
          <a:prstGeom prst="rect">
            <a:avLst/>
          </a:prstGeom>
          <a:noFill/>
        </p:spPr>
        <p:txBody>
          <a:bodyPr wrap="square" rtlCol="0">
            <a:spAutoFit/>
          </a:bodyPr>
          <a:lstStyle/>
          <a:p>
            <a:r>
              <a:rPr lang="de-DE" dirty="0">
                <a:solidFill>
                  <a:schemeClr val="bg1"/>
                </a:solidFill>
              </a:rPr>
              <a:t>Erklärung Lorenzkurven</a:t>
            </a:r>
          </a:p>
        </p:txBody>
      </p:sp>
      <p:sp>
        <p:nvSpPr>
          <p:cNvPr id="9" name="Rechteck 8">
            <a:hlinkClick r:id="rId7" action="ppaction://hlinksldjump"/>
            <a:extLst>
              <a:ext uri="{FF2B5EF4-FFF2-40B4-BE49-F238E27FC236}">
                <a16:creationId xmlns:a16="http://schemas.microsoft.com/office/drawing/2014/main" id="{D88CAF45-6815-40A6-9DEB-8FFC1CAB432C}"/>
              </a:ext>
            </a:extLst>
          </p:cNvPr>
          <p:cNvSpPr/>
          <p:nvPr/>
        </p:nvSpPr>
        <p:spPr>
          <a:xfrm>
            <a:off x="421758" y="6036228"/>
            <a:ext cx="1998920" cy="4566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Inhaltsverzeichnis</a:t>
            </a:r>
          </a:p>
        </p:txBody>
      </p:sp>
    </p:spTree>
    <p:extLst>
      <p:ext uri="{BB962C8B-B14F-4D97-AF65-F5344CB8AC3E}">
        <p14:creationId xmlns:p14="http://schemas.microsoft.com/office/powerpoint/2010/main" val="2695976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5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F97FFD-F2C2-42C7-BD99-949A8024C1CE}"/>
              </a:ext>
            </a:extLst>
          </p:cNvPr>
          <p:cNvSpPr>
            <a:spLocks noGrp="1"/>
          </p:cNvSpPr>
          <p:nvPr>
            <p:ph type="title"/>
          </p:nvPr>
        </p:nvSpPr>
        <p:spPr/>
        <p:txBody>
          <a:bodyPr/>
          <a:lstStyle/>
          <a:p>
            <a:r>
              <a:rPr lang="de-DE" dirty="0">
                <a:solidFill>
                  <a:schemeClr val="bg1"/>
                </a:solidFill>
              </a:rPr>
              <a:t>Empfundene Einkommensungleichheit</a:t>
            </a:r>
          </a:p>
        </p:txBody>
      </p:sp>
      <p:pic>
        <p:nvPicPr>
          <p:cNvPr id="6" name="Inhaltsplatzhalter 5">
            <a:extLst>
              <a:ext uri="{FF2B5EF4-FFF2-40B4-BE49-F238E27FC236}">
                <a16:creationId xmlns:a16="http://schemas.microsoft.com/office/drawing/2014/main" id="{65C6D1E8-36A2-45B2-82B4-1BCE25F52BC5}"/>
              </a:ext>
            </a:extLst>
          </p:cNvPr>
          <p:cNvPicPr>
            <a:picLocks noGrp="1" noChangeAspect="1"/>
          </p:cNvPicPr>
          <p:nvPr>
            <p:ph idx="1"/>
          </p:nvPr>
        </p:nvPicPr>
        <p:blipFill>
          <a:blip r:embed="rId8"/>
          <a:stretch>
            <a:fillRect/>
          </a:stretch>
        </p:blipFill>
        <p:spPr>
          <a:xfrm>
            <a:off x="421758" y="1356656"/>
            <a:ext cx="4016440" cy="2072344"/>
          </a:xfrm>
          <a:prstGeom prst="rect">
            <a:avLst/>
          </a:prstGeom>
        </p:spPr>
      </p:pic>
      <p:pic>
        <p:nvPicPr>
          <p:cNvPr id="4" name="Inhaltsplatzhalter 4" descr="Ein Bild, das Spielzeug enthält.&#10;&#10;Automatisch generierte Beschreibung">
            <a:extLst>
              <a:ext uri="{FF2B5EF4-FFF2-40B4-BE49-F238E27FC236}">
                <a16:creationId xmlns:a16="http://schemas.microsoft.com/office/drawing/2014/main" id="{5D1863D3-DC04-42A0-A448-D78DA1CD185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79983" y="460044"/>
            <a:ext cx="755021" cy="755021"/>
          </a:xfrm>
          <a:prstGeom prst="rect">
            <a:avLst/>
          </a:prstGeom>
        </p:spPr>
      </p:pic>
      <p:pic>
        <p:nvPicPr>
          <p:cNvPr id="8" name="Grafik 7">
            <a:extLst>
              <a:ext uri="{FF2B5EF4-FFF2-40B4-BE49-F238E27FC236}">
                <a16:creationId xmlns:a16="http://schemas.microsoft.com/office/drawing/2014/main" id="{D3DE34E2-59DF-43B6-9F38-6E91FB5D604B}"/>
              </a:ext>
            </a:extLst>
          </p:cNvPr>
          <p:cNvPicPr>
            <a:picLocks noChangeAspect="1"/>
          </p:cNvPicPr>
          <p:nvPr/>
        </p:nvPicPr>
        <p:blipFill>
          <a:blip r:embed="rId10"/>
          <a:stretch>
            <a:fillRect/>
          </a:stretch>
        </p:blipFill>
        <p:spPr>
          <a:xfrm>
            <a:off x="4087779" y="3635687"/>
            <a:ext cx="4016442" cy="2072345"/>
          </a:xfrm>
          <a:prstGeom prst="rect">
            <a:avLst/>
          </a:prstGeom>
        </p:spPr>
      </p:pic>
      <p:pic>
        <p:nvPicPr>
          <p:cNvPr id="10" name="Grafik 9">
            <a:extLst>
              <a:ext uri="{FF2B5EF4-FFF2-40B4-BE49-F238E27FC236}">
                <a16:creationId xmlns:a16="http://schemas.microsoft.com/office/drawing/2014/main" id="{C2B2503C-A4F5-4AEB-A11B-CA68DA7E821E}"/>
              </a:ext>
            </a:extLst>
          </p:cNvPr>
          <p:cNvPicPr>
            <a:picLocks noChangeAspect="1"/>
          </p:cNvPicPr>
          <p:nvPr/>
        </p:nvPicPr>
        <p:blipFill>
          <a:blip r:embed="rId11"/>
          <a:stretch>
            <a:fillRect/>
          </a:stretch>
        </p:blipFill>
        <p:spPr>
          <a:xfrm>
            <a:off x="7753804" y="1389204"/>
            <a:ext cx="4016442" cy="2072344"/>
          </a:xfrm>
          <a:prstGeom prst="rect">
            <a:avLst/>
          </a:prstGeom>
        </p:spPr>
      </p:pic>
      <p:sp>
        <p:nvSpPr>
          <p:cNvPr id="12" name="Rechteck 11">
            <a:hlinkClick r:id="rId12" action="ppaction://hlinksldjump"/>
            <a:extLst>
              <a:ext uri="{FF2B5EF4-FFF2-40B4-BE49-F238E27FC236}">
                <a16:creationId xmlns:a16="http://schemas.microsoft.com/office/drawing/2014/main" id="{6EA7A655-5F3E-42DB-81DB-7FF6A31D6334}"/>
              </a:ext>
            </a:extLst>
          </p:cNvPr>
          <p:cNvSpPr/>
          <p:nvPr/>
        </p:nvSpPr>
        <p:spPr>
          <a:xfrm>
            <a:off x="421758" y="6036228"/>
            <a:ext cx="1998920" cy="4566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Inhaltsverzeichnis</a:t>
            </a:r>
          </a:p>
        </p:txBody>
      </p:sp>
      <p:sp>
        <p:nvSpPr>
          <p:cNvPr id="13" name="Pfeil: nach rechts 12">
            <a:hlinkClick r:id="" action="ppaction://hlinkshowjump?jump=nextslide"/>
            <a:extLst>
              <a:ext uri="{FF2B5EF4-FFF2-40B4-BE49-F238E27FC236}">
                <a16:creationId xmlns:a16="http://schemas.microsoft.com/office/drawing/2014/main" id="{99BCDB21-515A-4E6D-A10B-94D3A3615A12}"/>
              </a:ext>
            </a:extLst>
          </p:cNvPr>
          <p:cNvSpPr/>
          <p:nvPr/>
        </p:nvSpPr>
        <p:spPr>
          <a:xfrm>
            <a:off x="10770781" y="6176963"/>
            <a:ext cx="999461" cy="31591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Aufgezeichneter Sound">
            <a:hlinkClick r:id="" action="ppaction://media"/>
            <a:extLst>
              <a:ext uri="{FF2B5EF4-FFF2-40B4-BE49-F238E27FC236}">
                <a16:creationId xmlns:a16="http://schemas.microsoft.com/office/drawing/2014/main" id="{A6E1DBCC-3054-4B74-9982-35E23FBB80C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115878" y="3588925"/>
            <a:ext cx="609600" cy="609600"/>
          </a:xfrm>
          <a:prstGeom prst="rect">
            <a:avLst/>
          </a:prstGeom>
        </p:spPr>
      </p:pic>
      <p:sp>
        <p:nvSpPr>
          <p:cNvPr id="5" name="Textfeld 4">
            <a:extLst>
              <a:ext uri="{FF2B5EF4-FFF2-40B4-BE49-F238E27FC236}">
                <a16:creationId xmlns:a16="http://schemas.microsoft.com/office/drawing/2014/main" id="{71EDCFAF-7027-478F-ACEF-272C6AF3E266}"/>
              </a:ext>
            </a:extLst>
          </p:cNvPr>
          <p:cNvSpPr txBox="1"/>
          <p:nvPr/>
        </p:nvSpPr>
        <p:spPr>
          <a:xfrm>
            <a:off x="1272982" y="4229262"/>
            <a:ext cx="2313992" cy="369332"/>
          </a:xfrm>
          <a:prstGeom prst="rect">
            <a:avLst/>
          </a:prstGeom>
          <a:noFill/>
        </p:spPr>
        <p:txBody>
          <a:bodyPr wrap="square" rtlCol="0">
            <a:spAutoFit/>
          </a:bodyPr>
          <a:lstStyle/>
          <a:p>
            <a:r>
              <a:rPr lang="de-DE" dirty="0">
                <a:solidFill>
                  <a:schemeClr val="bg1"/>
                </a:solidFill>
              </a:rPr>
              <a:t>Erklärung Deutschland</a:t>
            </a:r>
          </a:p>
        </p:txBody>
      </p:sp>
      <p:pic>
        <p:nvPicPr>
          <p:cNvPr id="9" name="Aufgezeichneter Sound">
            <a:hlinkClick r:id="" action="ppaction://media"/>
            <a:extLst>
              <a:ext uri="{FF2B5EF4-FFF2-40B4-BE49-F238E27FC236}">
                <a16:creationId xmlns:a16="http://schemas.microsoft.com/office/drawing/2014/main" id="{2254FCCB-1298-43C8-8141-759DADA842FB}"/>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5791200" y="5757976"/>
            <a:ext cx="609600" cy="609600"/>
          </a:xfrm>
          <a:prstGeom prst="rect">
            <a:avLst/>
          </a:prstGeom>
        </p:spPr>
      </p:pic>
      <p:sp>
        <p:nvSpPr>
          <p:cNvPr id="11" name="Textfeld 10">
            <a:extLst>
              <a:ext uri="{FF2B5EF4-FFF2-40B4-BE49-F238E27FC236}">
                <a16:creationId xmlns:a16="http://schemas.microsoft.com/office/drawing/2014/main" id="{6C6F9220-AB1F-4B5E-90FF-C4188B5BA858}"/>
              </a:ext>
            </a:extLst>
          </p:cNvPr>
          <p:cNvSpPr txBox="1"/>
          <p:nvPr/>
        </p:nvSpPr>
        <p:spPr>
          <a:xfrm>
            <a:off x="5411755" y="6314480"/>
            <a:ext cx="2873829" cy="369332"/>
          </a:xfrm>
          <a:prstGeom prst="rect">
            <a:avLst/>
          </a:prstGeom>
          <a:noFill/>
        </p:spPr>
        <p:txBody>
          <a:bodyPr wrap="square" rtlCol="0">
            <a:spAutoFit/>
          </a:bodyPr>
          <a:lstStyle/>
          <a:p>
            <a:r>
              <a:rPr lang="de-DE" dirty="0">
                <a:solidFill>
                  <a:schemeClr val="bg1"/>
                </a:solidFill>
              </a:rPr>
              <a:t>Erklärung Polen</a:t>
            </a:r>
          </a:p>
        </p:txBody>
      </p:sp>
      <p:pic>
        <p:nvPicPr>
          <p:cNvPr id="14" name="Aufgezeichneter Sound">
            <a:hlinkClick r:id="" action="ppaction://media"/>
            <a:extLst>
              <a:ext uri="{FF2B5EF4-FFF2-40B4-BE49-F238E27FC236}">
                <a16:creationId xmlns:a16="http://schemas.microsoft.com/office/drawing/2014/main" id="{03F90D26-5744-4CC4-90DD-05351B59650B}"/>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516285" y="3626247"/>
            <a:ext cx="609600" cy="609600"/>
          </a:xfrm>
          <a:prstGeom prst="rect">
            <a:avLst/>
          </a:prstGeom>
        </p:spPr>
      </p:pic>
      <p:sp>
        <p:nvSpPr>
          <p:cNvPr id="15" name="Textfeld 14">
            <a:extLst>
              <a:ext uri="{FF2B5EF4-FFF2-40B4-BE49-F238E27FC236}">
                <a16:creationId xmlns:a16="http://schemas.microsoft.com/office/drawing/2014/main" id="{A919FB57-DC8D-4D4B-AB25-3455BC2BE3EE}"/>
              </a:ext>
            </a:extLst>
          </p:cNvPr>
          <p:cNvSpPr txBox="1"/>
          <p:nvPr/>
        </p:nvSpPr>
        <p:spPr>
          <a:xfrm>
            <a:off x="8751498" y="4198525"/>
            <a:ext cx="2748774" cy="369332"/>
          </a:xfrm>
          <a:prstGeom prst="rect">
            <a:avLst/>
          </a:prstGeom>
          <a:noFill/>
        </p:spPr>
        <p:txBody>
          <a:bodyPr wrap="square" rtlCol="0">
            <a:spAutoFit/>
          </a:bodyPr>
          <a:lstStyle/>
          <a:p>
            <a:r>
              <a:rPr lang="de-DE" dirty="0">
                <a:solidFill>
                  <a:schemeClr val="bg1"/>
                </a:solidFill>
              </a:rPr>
              <a:t>Erklärung Slowakei</a:t>
            </a:r>
          </a:p>
        </p:txBody>
      </p:sp>
    </p:spTree>
    <p:extLst>
      <p:ext uri="{BB962C8B-B14F-4D97-AF65-F5344CB8AC3E}">
        <p14:creationId xmlns:p14="http://schemas.microsoft.com/office/powerpoint/2010/main" val="154808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79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4082" fill="hold"/>
                                        <p:tgtEl>
                                          <p:spTgt spid="9"/>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900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audio>
              <p:cMediaNode vol="80000">
                <p:cTn id="16" fill="hold" display="0">
                  <p:stCondLst>
                    <p:cond delay="indefinite"/>
                  </p:stCondLst>
                  <p:endCondLst>
                    <p:cond evt="onStopAudio" delay="0">
                      <p:tgtEl>
                        <p:sldTgt/>
                      </p:tgtEl>
                    </p:cond>
                  </p:endCondLst>
                </p:cTn>
                <p:tgtEl>
                  <p:spTgt spid="9"/>
                </p:tgtEl>
              </p:cMediaNode>
            </p:audio>
            <p:audio>
              <p:cMediaNode vol="80000">
                <p:cTn id="17" fill="hold" display="0">
                  <p:stCondLst>
                    <p:cond delay="indefinite"/>
                  </p:stCondLst>
                  <p:endCondLst>
                    <p:cond evt="onStopAudio" delay="0">
                      <p:tgtEl>
                        <p:sldTgt/>
                      </p:tgtEl>
                    </p:cond>
                  </p:endCondLst>
                </p:cTn>
                <p:tgtEl>
                  <p:spTgt spid="1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D6EB50-F4B7-4D9A-88E6-D093030FE2F3}"/>
              </a:ext>
            </a:extLst>
          </p:cNvPr>
          <p:cNvSpPr>
            <a:spLocks noGrp="1"/>
          </p:cNvSpPr>
          <p:nvPr>
            <p:ph type="title"/>
          </p:nvPr>
        </p:nvSpPr>
        <p:spPr/>
        <p:txBody>
          <a:bodyPr/>
          <a:lstStyle/>
          <a:p>
            <a:r>
              <a:rPr lang="de-DE" dirty="0">
                <a:solidFill>
                  <a:schemeClr val="bg1"/>
                </a:solidFill>
              </a:rPr>
              <a:t>Empfundene Einkommensungleichheit</a:t>
            </a:r>
          </a:p>
        </p:txBody>
      </p:sp>
      <p:pic>
        <p:nvPicPr>
          <p:cNvPr id="5" name="Inhaltsplatzhalter 4" descr="Ein Bild, das Spielzeug enthält.&#10;&#10;Automatisch generierte Beschreibung">
            <a:extLst>
              <a:ext uri="{FF2B5EF4-FFF2-40B4-BE49-F238E27FC236}">
                <a16:creationId xmlns:a16="http://schemas.microsoft.com/office/drawing/2014/main" id="{656FA1DD-99F3-4742-8D14-338A908B3B83}"/>
              </a:ext>
            </a:extLst>
          </p:cNvPr>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9679983" y="460044"/>
            <a:ext cx="755021" cy="755021"/>
          </a:xfrm>
        </p:spPr>
      </p:pic>
      <p:sp>
        <p:nvSpPr>
          <p:cNvPr id="4" name="Pfeil: nach rechts 3">
            <a:hlinkClick r:id="" action="ppaction://hlinkshowjump?jump=nextslide"/>
            <a:extLst>
              <a:ext uri="{FF2B5EF4-FFF2-40B4-BE49-F238E27FC236}">
                <a16:creationId xmlns:a16="http://schemas.microsoft.com/office/drawing/2014/main" id="{316C47D4-2B10-415C-B18C-DBAE4CC197A1}"/>
              </a:ext>
            </a:extLst>
          </p:cNvPr>
          <p:cNvSpPr/>
          <p:nvPr/>
        </p:nvSpPr>
        <p:spPr>
          <a:xfrm>
            <a:off x="10770781" y="6176963"/>
            <a:ext cx="999461" cy="31591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hlinkClick r:id="rId9" action="ppaction://hlinksldjump"/>
            <a:extLst>
              <a:ext uri="{FF2B5EF4-FFF2-40B4-BE49-F238E27FC236}">
                <a16:creationId xmlns:a16="http://schemas.microsoft.com/office/drawing/2014/main" id="{6C445CB6-178F-4AE0-93A5-306E041BA5D8}"/>
              </a:ext>
            </a:extLst>
          </p:cNvPr>
          <p:cNvSpPr/>
          <p:nvPr/>
        </p:nvSpPr>
        <p:spPr>
          <a:xfrm>
            <a:off x="421758" y="6036228"/>
            <a:ext cx="1998920" cy="4566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Inhaltsverzeichnis</a:t>
            </a:r>
          </a:p>
        </p:txBody>
      </p:sp>
      <p:pic>
        <p:nvPicPr>
          <p:cNvPr id="3" name="Grafik 2">
            <a:extLst>
              <a:ext uri="{FF2B5EF4-FFF2-40B4-BE49-F238E27FC236}">
                <a16:creationId xmlns:a16="http://schemas.microsoft.com/office/drawing/2014/main" id="{8E9555D8-73D2-43AD-A683-B234BB9B31CC}"/>
              </a:ext>
            </a:extLst>
          </p:cNvPr>
          <p:cNvPicPr>
            <a:picLocks noChangeAspect="1"/>
          </p:cNvPicPr>
          <p:nvPr/>
        </p:nvPicPr>
        <p:blipFill>
          <a:blip r:embed="rId10"/>
          <a:stretch>
            <a:fillRect/>
          </a:stretch>
        </p:blipFill>
        <p:spPr>
          <a:xfrm>
            <a:off x="0" y="1405581"/>
            <a:ext cx="3949520" cy="2037816"/>
          </a:xfrm>
          <a:prstGeom prst="rect">
            <a:avLst/>
          </a:prstGeom>
        </p:spPr>
      </p:pic>
      <p:pic>
        <p:nvPicPr>
          <p:cNvPr id="14" name="Grafik 13">
            <a:extLst>
              <a:ext uri="{FF2B5EF4-FFF2-40B4-BE49-F238E27FC236}">
                <a16:creationId xmlns:a16="http://schemas.microsoft.com/office/drawing/2014/main" id="{B72D4112-60A6-4DF3-97D1-F0D82BDC2E49}"/>
              </a:ext>
            </a:extLst>
          </p:cNvPr>
          <p:cNvPicPr>
            <a:picLocks noChangeAspect="1"/>
          </p:cNvPicPr>
          <p:nvPr/>
        </p:nvPicPr>
        <p:blipFill>
          <a:blip r:embed="rId11"/>
          <a:stretch>
            <a:fillRect/>
          </a:stretch>
        </p:blipFill>
        <p:spPr>
          <a:xfrm>
            <a:off x="4121239" y="1388416"/>
            <a:ext cx="3949520" cy="2040584"/>
          </a:xfrm>
          <a:prstGeom prst="rect">
            <a:avLst/>
          </a:prstGeom>
        </p:spPr>
      </p:pic>
      <p:pic>
        <p:nvPicPr>
          <p:cNvPr id="7" name="Grafik 6">
            <a:extLst>
              <a:ext uri="{FF2B5EF4-FFF2-40B4-BE49-F238E27FC236}">
                <a16:creationId xmlns:a16="http://schemas.microsoft.com/office/drawing/2014/main" id="{5A195F3E-61A1-4AED-BF5B-BBEBE0ADD1E1}"/>
              </a:ext>
            </a:extLst>
          </p:cNvPr>
          <p:cNvPicPr>
            <a:picLocks noChangeAspect="1"/>
          </p:cNvPicPr>
          <p:nvPr/>
        </p:nvPicPr>
        <p:blipFill>
          <a:blip r:embed="rId12"/>
          <a:stretch>
            <a:fillRect/>
          </a:stretch>
        </p:blipFill>
        <p:spPr>
          <a:xfrm>
            <a:off x="8285727" y="1383310"/>
            <a:ext cx="3949520" cy="2037815"/>
          </a:xfrm>
          <a:prstGeom prst="rect">
            <a:avLst/>
          </a:prstGeom>
        </p:spPr>
      </p:pic>
      <p:sp>
        <p:nvSpPr>
          <p:cNvPr id="8" name="Textfeld 7">
            <a:extLst>
              <a:ext uri="{FF2B5EF4-FFF2-40B4-BE49-F238E27FC236}">
                <a16:creationId xmlns:a16="http://schemas.microsoft.com/office/drawing/2014/main" id="{50DD0D6D-22F3-4AB9-90FB-AABF8FE291AF}"/>
              </a:ext>
            </a:extLst>
          </p:cNvPr>
          <p:cNvSpPr txBox="1"/>
          <p:nvPr/>
        </p:nvSpPr>
        <p:spPr>
          <a:xfrm>
            <a:off x="3466205" y="5469584"/>
            <a:ext cx="5839451" cy="1634807"/>
          </a:xfrm>
          <a:prstGeom prst="rect">
            <a:avLst/>
          </a:prstGeom>
          <a:noFill/>
        </p:spPr>
        <p:txBody>
          <a:bodyPr wrap="square" rtlCol="0">
            <a:spAutoFit/>
          </a:bodyPr>
          <a:lstStyle/>
          <a:p>
            <a:pPr>
              <a:lnSpc>
                <a:spcPct val="107000"/>
              </a:lnSpc>
              <a:spcAft>
                <a:spcPts val="800"/>
              </a:spcAft>
            </a:pPr>
            <a:r>
              <a:rPr lang="de-DE"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Typ A: deutlich größter Anteil der Bevölkerung in der unteren Schicht </a:t>
            </a:r>
            <a:r>
              <a:rPr lang="de-DE"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größte Ungleichheit</a:t>
            </a:r>
          </a:p>
          <a:p>
            <a:pPr>
              <a:lnSpc>
                <a:spcPct val="107000"/>
              </a:lnSpc>
              <a:spcAft>
                <a:spcPts val="800"/>
              </a:spcAft>
            </a:pPr>
            <a:r>
              <a:rPr lang="de-DE"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Typ B: kleinster Bevölkerungsanteil in der obersten Schicht und größter Anteil in der untersten Schicht</a:t>
            </a:r>
          </a:p>
          <a:p>
            <a:pPr>
              <a:lnSpc>
                <a:spcPct val="107000"/>
              </a:lnSpc>
              <a:spcAft>
                <a:spcPts val="800"/>
              </a:spcAft>
            </a:pPr>
            <a:r>
              <a:rPr lang="de-DE"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Typ C: große Mittelschicht, wird bei der untersten Schicht geringer</a:t>
            </a:r>
          </a:p>
          <a:p>
            <a:pPr>
              <a:lnSpc>
                <a:spcPct val="107000"/>
              </a:lnSpc>
              <a:spcAft>
                <a:spcPts val="800"/>
              </a:spcAft>
            </a:pPr>
            <a:r>
              <a:rPr lang="de-DE"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Typ D: größere Mittelschicht, Gesellschaftsform mit der geringsten Ungleichheit</a:t>
            </a:r>
          </a:p>
          <a:p>
            <a:pPr>
              <a:lnSpc>
                <a:spcPct val="107000"/>
              </a:lnSpc>
              <a:spcAft>
                <a:spcPts val="800"/>
              </a:spcAft>
            </a:pPr>
            <a:r>
              <a:rPr lang="de-DE"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Typ E: größere Bevölkerungsanteile in den oberen Schichten</a:t>
            </a:r>
          </a:p>
          <a:p>
            <a:pPr>
              <a:lnSpc>
                <a:spcPct val="107000"/>
              </a:lnSpc>
              <a:spcAft>
                <a:spcPts val="800"/>
              </a:spcAft>
            </a:pPr>
            <a:r>
              <a:rPr lang="de-DE"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12" name="Grafik 11">
            <a:extLst>
              <a:ext uri="{FF2B5EF4-FFF2-40B4-BE49-F238E27FC236}">
                <a16:creationId xmlns:a16="http://schemas.microsoft.com/office/drawing/2014/main" id="{20A26715-7712-4BC0-B0DB-A57B1F17BD37}"/>
              </a:ext>
            </a:extLst>
          </p:cNvPr>
          <p:cNvPicPr/>
          <p:nvPr/>
        </p:nvPicPr>
        <p:blipFill rotWithShape="1">
          <a:blip r:embed="rId13"/>
          <a:srcRect t="43179"/>
          <a:stretch/>
        </p:blipFill>
        <p:spPr bwMode="auto">
          <a:xfrm>
            <a:off x="3835081" y="4449522"/>
            <a:ext cx="4521835" cy="1056640"/>
          </a:xfrm>
          <a:prstGeom prst="rect">
            <a:avLst/>
          </a:prstGeom>
          <a:ln>
            <a:noFill/>
          </a:ln>
          <a:extLst>
            <a:ext uri="{53640926-AAD7-44D8-BBD7-CCE9431645EC}">
              <a14:shadowObscured xmlns:a14="http://schemas.microsoft.com/office/drawing/2010/main"/>
            </a:ext>
          </a:extLst>
        </p:spPr>
      </p:pic>
      <p:sp>
        <p:nvSpPr>
          <p:cNvPr id="10" name="Textfeld 9">
            <a:extLst>
              <a:ext uri="{FF2B5EF4-FFF2-40B4-BE49-F238E27FC236}">
                <a16:creationId xmlns:a16="http://schemas.microsoft.com/office/drawing/2014/main" id="{DA96E193-09ED-494B-9804-9CD93441F8AC}"/>
              </a:ext>
            </a:extLst>
          </p:cNvPr>
          <p:cNvSpPr txBox="1"/>
          <p:nvPr/>
        </p:nvSpPr>
        <p:spPr>
          <a:xfrm>
            <a:off x="751672" y="3926001"/>
            <a:ext cx="2446176" cy="369332"/>
          </a:xfrm>
          <a:prstGeom prst="rect">
            <a:avLst/>
          </a:prstGeom>
          <a:noFill/>
        </p:spPr>
        <p:txBody>
          <a:bodyPr wrap="square" rtlCol="0">
            <a:spAutoFit/>
          </a:bodyPr>
          <a:lstStyle/>
          <a:p>
            <a:r>
              <a:rPr lang="de-DE" dirty="0">
                <a:solidFill>
                  <a:schemeClr val="bg1"/>
                </a:solidFill>
              </a:rPr>
              <a:t>Erklärung Deutschland</a:t>
            </a:r>
          </a:p>
        </p:txBody>
      </p:sp>
      <p:pic>
        <p:nvPicPr>
          <p:cNvPr id="11" name="Aufgezeichneter Sound">
            <a:hlinkClick r:id="" action="ppaction://media"/>
            <a:extLst>
              <a:ext uri="{FF2B5EF4-FFF2-40B4-BE49-F238E27FC236}">
                <a16:creationId xmlns:a16="http://schemas.microsoft.com/office/drawing/2014/main" id="{37EA6FA8-F3BD-4231-A4DB-171146213604}"/>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5826093" y="3451702"/>
            <a:ext cx="609600" cy="609600"/>
          </a:xfrm>
          <a:prstGeom prst="rect">
            <a:avLst/>
          </a:prstGeom>
        </p:spPr>
      </p:pic>
      <p:sp>
        <p:nvSpPr>
          <p:cNvPr id="13" name="Textfeld 12">
            <a:extLst>
              <a:ext uri="{FF2B5EF4-FFF2-40B4-BE49-F238E27FC236}">
                <a16:creationId xmlns:a16="http://schemas.microsoft.com/office/drawing/2014/main" id="{C7803798-E0BB-4CE3-B038-31262ADAD10F}"/>
              </a:ext>
            </a:extLst>
          </p:cNvPr>
          <p:cNvSpPr txBox="1"/>
          <p:nvPr/>
        </p:nvSpPr>
        <p:spPr>
          <a:xfrm>
            <a:off x="5259816" y="3918346"/>
            <a:ext cx="1742153" cy="369332"/>
          </a:xfrm>
          <a:prstGeom prst="rect">
            <a:avLst/>
          </a:prstGeom>
          <a:noFill/>
        </p:spPr>
        <p:txBody>
          <a:bodyPr wrap="square" rtlCol="0">
            <a:spAutoFit/>
          </a:bodyPr>
          <a:lstStyle/>
          <a:p>
            <a:r>
              <a:rPr lang="de-DE" dirty="0">
                <a:solidFill>
                  <a:schemeClr val="bg1"/>
                </a:solidFill>
              </a:rPr>
              <a:t>Erklärung Polen</a:t>
            </a:r>
          </a:p>
        </p:txBody>
      </p:sp>
      <p:pic>
        <p:nvPicPr>
          <p:cNvPr id="15" name="Aufgezeichneter Sound">
            <a:hlinkClick r:id="" action="ppaction://media"/>
            <a:extLst>
              <a:ext uri="{FF2B5EF4-FFF2-40B4-BE49-F238E27FC236}">
                <a16:creationId xmlns:a16="http://schemas.microsoft.com/office/drawing/2014/main" id="{1FA46480-E866-4856-9F90-C45BB25361A4}"/>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0057493" y="3422319"/>
            <a:ext cx="609600" cy="609600"/>
          </a:xfrm>
          <a:prstGeom prst="rect">
            <a:avLst/>
          </a:prstGeom>
        </p:spPr>
      </p:pic>
      <p:sp>
        <p:nvSpPr>
          <p:cNvPr id="16" name="Textfeld 15">
            <a:extLst>
              <a:ext uri="{FF2B5EF4-FFF2-40B4-BE49-F238E27FC236}">
                <a16:creationId xmlns:a16="http://schemas.microsoft.com/office/drawing/2014/main" id="{EFE3D8FC-C0CB-43AD-AD0E-EBCF8193A937}"/>
              </a:ext>
            </a:extLst>
          </p:cNvPr>
          <p:cNvSpPr txBox="1"/>
          <p:nvPr/>
        </p:nvSpPr>
        <p:spPr>
          <a:xfrm>
            <a:off x="9305656" y="3926001"/>
            <a:ext cx="2048144" cy="369332"/>
          </a:xfrm>
          <a:prstGeom prst="rect">
            <a:avLst/>
          </a:prstGeom>
          <a:noFill/>
        </p:spPr>
        <p:txBody>
          <a:bodyPr wrap="square" rtlCol="0">
            <a:spAutoFit/>
          </a:bodyPr>
          <a:lstStyle/>
          <a:p>
            <a:r>
              <a:rPr lang="de-DE" dirty="0">
                <a:solidFill>
                  <a:schemeClr val="bg1"/>
                </a:solidFill>
              </a:rPr>
              <a:t>Erklärung Slowakei</a:t>
            </a:r>
          </a:p>
        </p:txBody>
      </p:sp>
      <p:pic>
        <p:nvPicPr>
          <p:cNvPr id="18" name="Aufgezeichneter Sound">
            <a:hlinkClick r:id="" action="ppaction://media"/>
            <a:extLst>
              <a:ext uri="{FF2B5EF4-FFF2-40B4-BE49-F238E27FC236}">
                <a16:creationId xmlns:a16="http://schemas.microsoft.com/office/drawing/2014/main" id="{67013860-47EB-470C-A72E-B9C969C33DFB}"/>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1524907" y="3443397"/>
            <a:ext cx="609600" cy="609600"/>
          </a:xfrm>
          <a:prstGeom prst="rect">
            <a:avLst/>
          </a:prstGeom>
        </p:spPr>
      </p:pic>
    </p:spTree>
    <p:extLst>
      <p:ext uri="{BB962C8B-B14F-4D97-AF65-F5344CB8AC3E}">
        <p14:creationId xmlns:p14="http://schemas.microsoft.com/office/powerpoint/2010/main" val="58405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19"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2842" fill="hold"/>
                                        <p:tgtEl>
                                          <p:spTgt spid="1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4625"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1"/>
                </p:tgtEl>
              </p:cMediaNode>
            </p:audio>
            <p:audio>
              <p:cMediaNode vol="80000">
                <p:cTn id="16" fill="hold" display="0">
                  <p:stCondLst>
                    <p:cond delay="indefinite"/>
                  </p:stCondLst>
                  <p:endCondLst>
                    <p:cond evt="onStopAudio" delay="0">
                      <p:tgtEl>
                        <p:sldTgt/>
                      </p:tgtEl>
                    </p:cond>
                  </p:endCondLst>
                </p:cTn>
                <p:tgtEl>
                  <p:spTgt spid="15"/>
                </p:tgtEl>
              </p:cMediaNode>
            </p:audio>
            <p:audio>
              <p:cMediaNode vol="80000">
                <p:cTn id="17" fill="hold" display="0">
                  <p:stCondLst>
                    <p:cond delay="indefinite"/>
                  </p:stCondLst>
                  <p:endCondLst>
                    <p:cond evt="onStopAudio" delay="0">
                      <p:tgtEl>
                        <p:sldTgt/>
                      </p:tgtEl>
                    </p:cond>
                  </p:endCondLst>
                </p:cTn>
                <p:tgtEl>
                  <p:spTgt spid="1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114FC3-6B31-4989-AB04-2D0386C84E40}"/>
              </a:ext>
            </a:extLst>
          </p:cNvPr>
          <p:cNvSpPr>
            <a:spLocks noGrp="1"/>
          </p:cNvSpPr>
          <p:nvPr>
            <p:ph type="title"/>
          </p:nvPr>
        </p:nvSpPr>
        <p:spPr/>
        <p:txBody>
          <a:bodyPr/>
          <a:lstStyle/>
          <a:p>
            <a:r>
              <a:rPr lang="de-DE" dirty="0">
                <a:solidFill>
                  <a:schemeClr val="bg1"/>
                </a:solidFill>
              </a:rPr>
              <a:t>Empfundene Einkommensungleichheit</a:t>
            </a:r>
          </a:p>
        </p:txBody>
      </p:sp>
      <p:pic>
        <p:nvPicPr>
          <p:cNvPr id="4" name="Inhaltsplatzhalter 4" descr="Ein Bild, das Spielzeug enthält.&#10;&#10;Automatisch generierte Beschreibung">
            <a:extLst>
              <a:ext uri="{FF2B5EF4-FFF2-40B4-BE49-F238E27FC236}">
                <a16:creationId xmlns:a16="http://schemas.microsoft.com/office/drawing/2014/main" id="{B6EBC5D2-720C-4FF4-BBA6-8F62368146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9983" y="460044"/>
            <a:ext cx="755021" cy="755021"/>
          </a:xfrm>
          <a:prstGeom prst="rect">
            <a:avLst/>
          </a:prstGeom>
        </p:spPr>
      </p:pic>
      <p:pic>
        <p:nvPicPr>
          <p:cNvPr id="6" name="Grafik 5">
            <a:extLst>
              <a:ext uri="{FF2B5EF4-FFF2-40B4-BE49-F238E27FC236}">
                <a16:creationId xmlns:a16="http://schemas.microsoft.com/office/drawing/2014/main" id="{881363AF-B503-470D-BCC4-2207A8F237A4}"/>
              </a:ext>
            </a:extLst>
          </p:cNvPr>
          <p:cNvPicPr/>
          <p:nvPr/>
        </p:nvPicPr>
        <p:blipFill>
          <a:blip r:embed="rId3"/>
          <a:stretch>
            <a:fillRect/>
          </a:stretch>
        </p:blipFill>
        <p:spPr>
          <a:xfrm>
            <a:off x="4363099" y="2428134"/>
            <a:ext cx="2528354" cy="2289551"/>
          </a:xfrm>
          <a:prstGeom prst="rect">
            <a:avLst/>
          </a:prstGeom>
        </p:spPr>
      </p:pic>
      <p:sp>
        <p:nvSpPr>
          <p:cNvPr id="7" name="Textfeld 6">
            <a:extLst>
              <a:ext uri="{FF2B5EF4-FFF2-40B4-BE49-F238E27FC236}">
                <a16:creationId xmlns:a16="http://schemas.microsoft.com/office/drawing/2014/main" id="{D2D32407-B79E-46C6-811F-DE2847C1AC6A}"/>
              </a:ext>
            </a:extLst>
          </p:cNvPr>
          <p:cNvSpPr txBox="1"/>
          <p:nvPr/>
        </p:nvSpPr>
        <p:spPr>
          <a:xfrm>
            <a:off x="4091753" y="1553175"/>
            <a:ext cx="3450187" cy="707886"/>
          </a:xfrm>
          <a:prstGeom prst="rect">
            <a:avLst/>
          </a:prstGeom>
          <a:noFill/>
        </p:spPr>
        <p:txBody>
          <a:bodyPr wrap="square" rtlCol="0">
            <a:spAutoFit/>
          </a:bodyPr>
          <a:lstStyle/>
          <a:p>
            <a:r>
              <a:rPr lang="de-DE" sz="2000" dirty="0">
                <a:solidFill>
                  <a:schemeClr val="bg1"/>
                </a:solidFill>
              </a:rPr>
              <a:t>Tatsächliche Gesellschaftsform</a:t>
            </a:r>
          </a:p>
          <a:p>
            <a:r>
              <a:rPr lang="de-DE" sz="2000" dirty="0">
                <a:solidFill>
                  <a:schemeClr val="bg1"/>
                </a:solidFill>
              </a:rPr>
              <a:t> in Polen</a:t>
            </a:r>
          </a:p>
        </p:txBody>
      </p:sp>
      <p:pic>
        <p:nvPicPr>
          <p:cNvPr id="11" name="Grafik 10">
            <a:extLst>
              <a:ext uri="{FF2B5EF4-FFF2-40B4-BE49-F238E27FC236}">
                <a16:creationId xmlns:a16="http://schemas.microsoft.com/office/drawing/2014/main" id="{2F372E4D-E360-49BE-AAA5-1A026F5C13DB}"/>
              </a:ext>
            </a:extLst>
          </p:cNvPr>
          <p:cNvPicPr>
            <a:picLocks noChangeAspect="1"/>
          </p:cNvPicPr>
          <p:nvPr/>
        </p:nvPicPr>
        <p:blipFill>
          <a:blip r:embed="rId4"/>
          <a:stretch>
            <a:fillRect/>
          </a:stretch>
        </p:blipFill>
        <p:spPr>
          <a:xfrm>
            <a:off x="570553" y="2428133"/>
            <a:ext cx="2359355" cy="2289552"/>
          </a:xfrm>
          <a:prstGeom prst="rect">
            <a:avLst/>
          </a:prstGeom>
        </p:spPr>
      </p:pic>
      <p:sp>
        <p:nvSpPr>
          <p:cNvPr id="13" name="Textfeld 12">
            <a:extLst>
              <a:ext uri="{FF2B5EF4-FFF2-40B4-BE49-F238E27FC236}">
                <a16:creationId xmlns:a16="http://schemas.microsoft.com/office/drawing/2014/main" id="{A22E9000-0F53-4FE9-A76A-D2D95CE3E6E4}"/>
              </a:ext>
            </a:extLst>
          </p:cNvPr>
          <p:cNvSpPr txBox="1"/>
          <p:nvPr/>
        </p:nvSpPr>
        <p:spPr>
          <a:xfrm>
            <a:off x="337325" y="1555488"/>
            <a:ext cx="3450187" cy="707886"/>
          </a:xfrm>
          <a:prstGeom prst="rect">
            <a:avLst/>
          </a:prstGeom>
          <a:noFill/>
        </p:spPr>
        <p:txBody>
          <a:bodyPr wrap="square">
            <a:spAutoFit/>
          </a:bodyPr>
          <a:lstStyle/>
          <a:p>
            <a:pPr marL="0" indent="0">
              <a:buNone/>
            </a:pPr>
            <a:r>
              <a:rPr lang="de-DE" sz="2000" dirty="0">
                <a:solidFill>
                  <a:schemeClr val="bg1"/>
                </a:solidFill>
              </a:rPr>
              <a:t>Tatsächliche Gesellschaftsform</a:t>
            </a:r>
          </a:p>
          <a:p>
            <a:pPr marL="0" indent="0">
              <a:buNone/>
            </a:pPr>
            <a:r>
              <a:rPr lang="de-DE" sz="2000" dirty="0">
                <a:solidFill>
                  <a:schemeClr val="bg1"/>
                </a:solidFill>
              </a:rPr>
              <a:t> in Deutschland</a:t>
            </a:r>
          </a:p>
        </p:txBody>
      </p:sp>
      <p:sp>
        <p:nvSpPr>
          <p:cNvPr id="17" name="Textfeld 16">
            <a:extLst>
              <a:ext uri="{FF2B5EF4-FFF2-40B4-BE49-F238E27FC236}">
                <a16:creationId xmlns:a16="http://schemas.microsoft.com/office/drawing/2014/main" id="{F73F5B46-F496-4516-9FDE-80842CFA4CCB}"/>
              </a:ext>
            </a:extLst>
          </p:cNvPr>
          <p:cNvSpPr txBox="1"/>
          <p:nvPr/>
        </p:nvSpPr>
        <p:spPr>
          <a:xfrm>
            <a:off x="8170206" y="1574557"/>
            <a:ext cx="3479181" cy="707886"/>
          </a:xfrm>
          <a:prstGeom prst="rect">
            <a:avLst/>
          </a:prstGeom>
          <a:noFill/>
        </p:spPr>
        <p:txBody>
          <a:bodyPr wrap="square" rtlCol="0">
            <a:spAutoFit/>
          </a:bodyPr>
          <a:lstStyle/>
          <a:p>
            <a:r>
              <a:rPr lang="de-DE" sz="2000" dirty="0">
                <a:solidFill>
                  <a:schemeClr val="bg1"/>
                </a:solidFill>
              </a:rPr>
              <a:t>Tatsächliche Gesellschaftsform </a:t>
            </a:r>
          </a:p>
          <a:p>
            <a:r>
              <a:rPr lang="de-DE" sz="2000" dirty="0">
                <a:solidFill>
                  <a:schemeClr val="bg1"/>
                </a:solidFill>
              </a:rPr>
              <a:t>in Slowakei</a:t>
            </a:r>
          </a:p>
        </p:txBody>
      </p:sp>
      <p:sp>
        <p:nvSpPr>
          <p:cNvPr id="18" name="Textfeld 17">
            <a:extLst>
              <a:ext uri="{FF2B5EF4-FFF2-40B4-BE49-F238E27FC236}">
                <a16:creationId xmlns:a16="http://schemas.microsoft.com/office/drawing/2014/main" id="{2350A325-C735-45D7-9B62-FA83644FEED5}"/>
              </a:ext>
            </a:extLst>
          </p:cNvPr>
          <p:cNvSpPr txBox="1"/>
          <p:nvPr/>
        </p:nvSpPr>
        <p:spPr>
          <a:xfrm>
            <a:off x="8738607" y="2298277"/>
            <a:ext cx="2029522" cy="1754326"/>
          </a:xfrm>
          <a:prstGeom prst="rect">
            <a:avLst/>
          </a:prstGeom>
          <a:noFill/>
        </p:spPr>
        <p:txBody>
          <a:bodyPr wrap="square" rtlCol="0">
            <a:spAutoFit/>
          </a:bodyPr>
          <a:lstStyle/>
          <a:p>
            <a:r>
              <a:rPr lang="de-DE" dirty="0">
                <a:solidFill>
                  <a:schemeClr val="bg1"/>
                </a:solidFill>
              </a:rPr>
              <a:t>Studie von Niehues (Institut der deutschen Wirtschaft) enthält die Werte der Slowakei nicht</a:t>
            </a:r>
          </a:p>
        </p:txBody>
      </p:sp>
      <p:sp>
        <p:nvSpPr>
          <p:cNvPr id="19" name="Rechteck 18">
            <a:hlinkClick r:id="rId5" action="ppaction://hlinksldjump"/>
            <a:extLst>
              <a:ext uri="{FF2B5EF4-FFF2-40B4-BE49-F238E27FC236}">
                <a16:creationId xmlns:a16="http://schemas.microsoft.com/office/drawing/2014/main" id="{AA521F01-13AA-45BF-8B8A-051F5CEF5AA9}"/>
              </a:ext>
            </a:extLst>
          </p:cNvPr>
          <p:cNvSpPr/>
          <p:nvPr/>
        </p:nvSpPr>
        <p:spPr>
          <a:xfrm>
            <a:off x="421758" y="6036228"/>
            <a:ext cx="1998920" cy="4566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Inhaltsverzeichnis</a:t>
            </a:r>
          </a:p>
        </p:txBody>
      </p:sp>
      <p:sp>
        <p:nvSpPr>
          <p:cNvPr id="20" name="Pfeil: nach rechts 19">
            <a:hlinkClick r:id="" action="ppaction://hlinkshowjump?jump=nextslide"/>
            <a:extLst>
              <a:ext uri="{FF2B5EF4-FFF2-40B4-BE49-F238E27FC236}">
                <a16:creationId xmlns:a16="http://schemas.microsoft.com/office/drawing/2014/main" id="{B1BB790D-D621-4D3A-994B-5FA95709F140}"/>
              </a:ext>
            </a:extLst>
          </p:cNvPr>
          <p:cNvSpPr/>
          <p:nvPr/>
        </p:nvSpPr>
        <p:spPr>
          <a:xfrm>
            <a:off x="10770781" y="6176963"/>
            <a:ext cx="999461" cy="31591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5498978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0B3B96-C2E9-421E-86ED-B5136CB8EA97}"/>
              </a:ext>
            </a:extLst>
          </p:cNvPr>
          <p:cNvSpPr>
            <a:spLocks noGrp="1"/>
          </p:cNvSpPr>
          <p:nvPr>
            <p:ph type="title"/>
          </p:nvPr>
        </p:nvSpPr>
        <p:spPr/>
        <p:txBody>
          <a:bodyPr/>
          <a:lstStyle/>
          <a:p>
            <a:r>
              <a:rPr lang="de-DE" dirty="0">
                <a:solidFill>
                  <a:schemeClr val="bg1"/>
                </a:solidFill>
              </a:rPr>
              <a:t>Kritik am Gini-Koeffizienten </a:t>
            </a:r>
          </a:p>
        </p:txBody>
      </p:sp>
      <p:sp>
        <p:nvSpPr>
          <p:cNvPr id="3" name="Inhaltsplatzhalter 2">
            <a:extLst>
              <a:ext uri="{FF2B5EF4-FFF2-40B4-BE49-F238E27FC236}">
                <a16:creationId xmlns:a16="http://schemas.microsoft.com/office/drawing/2014/main" id="{0A0D02E4-BEF0-4BB4-9905-22A44C427A59}"/>
              </a:ext>
            </a:extLst>
          </p:cNvPr>
          <p:cNvSpPr>
            <a:spLocks noGrp="1"/>
          </p:cNvSpPr>
          <p:nvPr>
            <p:ph idx="1"/>
          </p:nvPr>
        </p:nvSpPr>
        <p:spPr>
          <a:xfrm>
            <a:off x="838200" y="1540205"/>
            <a:ext cx="10515600" cy="4351338"/>
          </a:xfrm>
        </p:spPr>
        <p:txBody>
          <a:bodyPr>
            <a:normAutofit fontScale="85000" lnSpcReduction="20000"/>
          </a:bodyPr>
          <a:lstStyle/>
          <a:p>
            <a:r>
              <a:rPr lang="de-DE" sz="2300" dirty="0">
                <a:solidFill>
                  <a:schemeClr val="bg1"/>
                </a:solidFill>
              </a:rPr>
              <a:t>… gibt reale Verteilung des Einkommens nicht an</a:t>
            </a:r>
          </a:p>
          <a:p>
            <a:r>
              <a:rPr lang="de-DE" sz="2300" dirty="0">
                <a:solidFill>
                  <a:schemeClr val="bg1"/>
                </a:solidFill>
              </a:rPr>
              <a:t>Bei Veränderung des Gini-Koeffizienten über mehrere Jahre hinweg, lässt sich daraus nicht mehr bestimmen, welcher Einkommensbereich dafür verantwortlich ist</a:t>
            </a:r>
          </a:p>
          <a:p>
            <a:r>
              <a:rPr lang="de-DE" sz="2300" dirty="0">
                <a:solidFill>
                  <a:schemeClr val="bg1"/>
                </a:solidFill>
              </a:rPr>
              <a:t>… es zeigt sich nicht, ob Maßnahmen für Menschen, die ein niedriges Einkommen haben, erfolgreich sind oder nicht</a:t>
            </a:r>
          </a:p>
          <a:p>
            <a:r>
              <a:rPr lang="de-DE" sz="2300" dirty="0">
                <a:solidFill>
                  <a:schemeClr val="bg1"/>
                </a:solidFill>
              </a:rPr>
              <a:t>… zeigt nur den Durchschnittswert der Ungleichheit und nicht den jeweiligen Anteil der jeweiligen Schichten</a:t>
            </a:r>
          </a:p>
          <a:p>
            <a:r>
              <a:rPr lang="de-DE" sz="2300" dirty="0">
                <a:solidFill>
                  <a:schemeClr val="bg1"/>
                </a:solidFill>
              </a:rPr>
              <a:t>Reichtum der Wohlhabenden steigert sich immer mehr - Ärmeren werden immer ärmer</a:t>
            </a:r>
          </a:p>
          <a:p>
            <a:r>
              <a:rPr lang="de-DE" sz="2300" dirty="0">
                <a:solidFill>
                  <a:schemeClr val="bg1"/>
                </a:solidFill>
              </a:rPr>
              <a:t>… es ist egal, an welcher Stelle sich die Einkommensverteilung tatsächlich verändert</a:t>
            </a:r>
          </a:p>
          <a:p>
            <a:r>
              <a:rPr lang="de-DE" sz="2300" dirty="0">
                <a:solidFill>
                  <a:schemeClr val="bg1"/>
                </a:solidFill>
              </a:rPr>
              <a:t>… ist bei der obersten und untersten Schicht eher unsensibel und in der Mitte sensibel</a:t>
            </a:r>
          </a:p>
          <a:p>
            <a:r>
              <a:rPr lang="de-DE" sz="2300" dirty="0">
                <a:solidFill>
                  <a:schemeClr val="bg1"/>
                </a:solidFill>
              </a:rPr>
              <a:t>Höhe des absoluten Einkommens einer Bevölkerung lässt sich nicht ablesen </a:t>
            </a:r>
          </a:p>
          <a:p>
            <a:endParaRPr lang="de-DE" sz="2100" dirty="0">
              <a:solidFill>
                <a:schemeClr val="bg1"/>
              </a:solidFill>
            </a:endParaRPr>
          </a:p>
          <a:p>
            <a:pPr marL="0" indent="0">
              <a:buNone/>
            </a:pPr>
            <a:r>
              <a:rPr lang="de-DE" sz="2100" dirty="0">
                <a:solidFill>
                  <a:schemeClr val="bg1"/>
                </a:solidFill>
              </a:rPr>
              <a:t>ABER</a:t>
            </a:r>
          </a:p>
          <a:p>
            <a:pPr marL="0" indent="0">
              <a:buNone/>
            </a:pPr>
            <a:r>
              <a:rPr lang="de-DE" sz="2100" dirty="0">
                <a:solidFill>
                  <a:schemeClr val="bg1"/>
                </a:solidFill>
              </a:rPr>
              <a:t>Ungleichheit auf einen Blick</a:t>
            </a:r>
            <a:endParaRPr lang="de-DE" sz="2400" dirty="0">
              <a:solidFill>
                <a:schemeClr val="bg1"/>
              </a:solidFill>
            </a:endParaRPr>
          </a:p>
        </p:txBody>
      </p:sp>
      <p:pic>
        <p:nvPicPr>
          <p:cNvPr id="4" name="Grafik 3">
            <a:hlinkClick r:id="rId2" action="ppaction://hlinksldjump"/>
            <a:extLst>
              <a:ext uri="{FF2B5EF4-FFF2-40B4-BE49-F238E27FC236}">
                <a16:creationId xmlns:a16="http://schemas.microsoft.com/office/drawing/2014/main" id="{CC3BFFDC-FC9E-4383-8374-BB799941E1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5629" y="681037"/>
            <a:ext cx="695940" cy="724231"/>
          </a:xfrm>
          <a:prstGeom prst="rect">
            <a:avLst/>
          </a:prstGeom>
        </p:spPr>
      </p:pic>
      <p:sp>
        <p:nvSpPr>
          <p:cNvPr id="5" name="Pfeil: nach rechts 4">
            <a:hlinkClick r:id="" action="ppaction://hlinkshowjump?jump=nextslide"/>
            <a:extLst>
              <a:ext uri="{FF2B5EF4-FFF2-40B4-BE49-F238E27FC236}">
                <a16:creationId xmlns:a16="http://schemas.microsoft.com/office/drawing/2014/main" id="{B6523E9D-197E-410C-952F-8D847077CEE5}"/>
              </a:ext>
            </a:extLst>
          </p:cNvPr>
          <p:cNvSpPr/>
          <p:nvPr/>
        </p:nvSpPr>
        <p:spPr>
          <a:xfrm>
            <a:off x="10770781" y="6176963"/>
            <a:ext cx="999461" cy="31591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hlinkClick r:id="rId4" action="ppaction://hlinksldjump"/>
            <a:extLst>
              <a:ext uri="{FF2B5EF4-FFF2-40B4-BE49-F238E27FC236}">
                <a16:creationId xmlns:a16="http://schemas.microsoft.com/office/drawing/2014/main" id="{316D034A-D98D-4E36-A024-52ABF7A7CCB7}"/>
              </a:ext>
            </a:extLst>
          </p:cNvPr>
          <p:cNvSpPr/>
          <p:nvPr/>
        </p:nvSpPr>
        <p:spPr>
          <a:xfrm>
            <a:off x="421758" y="6036228"/>
            <a:ext cx="1998920" cy="4566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Inhaltsverzeichnis</a:t>
            </a:r>
          </a:p>
        </p:txBody>
      </p:sp>
    </p:spTree>
    <p:extLst>
      <p:ext uri="{BB962C8B-B14F-4D97-AF65-F5344CB8AC3E}">
        <p14:creationId xmlns:p14="http://schemas.microsoft.com/office/powerpoint/2010/main" val="13882926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21CF48-15F6-4F7A-A22C-10BC0E83E6D2}"/>
              </a:ext>
            </a:extLst>
          </p:cNvPr>
          <p:cNvSpPr>
            <a:spLocks noGrp="1"/>
          </p:cNvSpPr>
          <p:nvPr>
            <p:ph type="title"/>
          </p:nvPr>
        </p:nvSpPr>
        <p:spPr/>
        <p:txBody>
          <a:bodyPr/>
          <a:lstStyle/>
          <a:p>
            <a:r>
              <a:rPr lang="de-DE" dirty="0">
                <a:solidFill>
                  <a:schemeClr val="bg1"/>
                </a:solidFill>
              </a:rPr>
              <a:t>Fazit</a:t>
            </a:r>
          </a:p>
        </p:txBody>
      </p:sp>
      <p:sp>
        <p:nvSpPr>
          <p:cNvPr id="3" name="Inhaltsplatzhalter 2">
            <a:extLst>
              <a:ext uri="{FF2B5EF4-FFF2-40B4-BE49-F238E27FC236}">
                <a16:creationId xmlns:a16="http://schemas.microsoft.com/office/drawing/2014/main" id="{A961CDD8-6F96-4B62-8FAC-64E163897225}"/>
              </a:ext>
            </a:extLst>
          </p:cNvPr>
          <p:cNvSpPr>
            <a:spLocks noGrp="1"/>
          </p:cNvSpPr>
          <p:nvPr>
            <p:ph idx="1"/>
          </p:nvPr>
        </p:nvSpPr>
        <p:spPr/>
        <p:txBody>
          <a:bodyPr>
            <a:normAutofit/>
          </a:bodyPr>
          <a:lstStyle/>
          <a:p>
            <a:pPr>
              <a:lnSpc>
                <a:spcPct val="107000"/>
              </a:lnSpc>
              <a:spcAft>
                <a:spcPts val="800"/>
              </a:spcAft>
            </a:pPr>
            <a:r>
              <a:rPr lang="de-DE" dirty="0">
                <a:solidFill>
                  <a:schemeClr val="bg1"/>
                </a:solidFill>
                <a:effectLst/>
                <a:ea typeface="Calibri" panose="020F0502020204030204" pitchFamily="34" charset="0"/>
                <a:cs typeface="Times New Roman" panose="02020603050405020304" pitchFamily="18" charset="0"/>
              </a:rPr>
              <a:t>DE größte Einkommensungleichheit</a:t>
            </a:r>
          </a:p>
          <a:p>
            <a:pPr>
              <a:lnSpc>
                <a:spcPct val="107000"/>
              </a:lnSpc>
              <a:spcAft>
                <a:spcPts val="800"/>
              </a:spcAft>
            </a:pPr>
            <a:r>
              <a:rPr lang="de-DE" dirty="0">
                <a:solidFill>
                  <a:schemeClr val="bg1"/>
                </a:solidFill>
                <a:effectLst/>
                <a:ea typeface="Calibri" panose="020F0502020204030204" pitchFamily="34" charset="0"/>
                <a:cs typeface="Times New Roman" panose="02020603050405020304" pitchFamily="18" charset="0"/>
              </a:rPr>
              <a:t>PL mittlere Einkommensungleichheit</a:t>
            </a:r>
          </a:p>
          <a:p>
            <a:pPr>
              <a:lnSpc>
                <a:spcPct val="107000"/>
              </a:lnSpc>
              <a:spcAft>
                <a:spcPts val="800"/>
              </a:spcAft>
            </a:pPr>
            <a:r>
              <a:rPr lang="de-DE" dirty="0">
                <a:solidFill>
                  <a:schemeClr val="bg1"/>
                </a:solidFill>
                <a:effectLst/>
                <a:ea typeface="Calibri" panose="020F0502020204030204" pitchFamily="34" charset="0"/>
                <a:cs typeface="Times New Roman" panose="02020603050405020304" pitchFamily="18" charset="0"/>
              </a:rPr>
              <a:t>SK geringste Einkommensungleichheit</a:t>
            </a:r>
          </a:p>
          <a:p>
            <a:pPr>
              <a:lnSpc>
                <a:spcPct val="107000"/>
              </a:lnSpc>
              <a:spcAft>
                <a:spcPts val="800"/>
              </a:spcAft>
            </a:pPr>
            <a:r>
              <a:rPr lang="de-DE" dirty="0">
                <a:solidFill>
                  <a:schemeClr val="bg1"/>
                </a:solidFill>
                <a:effectLst/>
                <a:ea typeface="Calibri" panose="020F0502020204030204" pitchFamily="34" charset="0"/>
                <a:cs typeface="Times New Roman" panose="02020603050405020304" pitchFamily="18" charset="0"/>
              </a:rPr>
              <a:t>Laut Fragebögen: slowakische Bürger am zufriedensten, stimmt mit Realität überein</a:t>
            </a:r>
          </a:p>
          <a:p>
            <a:pPr>
              <a:lnSpc>
                <a:spcPct val="107000"/>
              </a:lnSpc>
              <a:spcAft>
                <a:spcPts val="800"/>
              </a:spcAft>
            </a:pPr>
            <a:r>
              <a:rPr lang="de-DE" dirty="0">
                <a:solidFill>
                  <a:schemeClr val="bg1"/>
                </a:solidFill>
                <a:effectLst/>
                <a:ea typeface="Calibri" panose="020F0502020204030204" pitchFamily="34" charset="0"/>
                <a:cs typeface="Times New Roman" panose="02020603050405020304" pitchFamily="18" charset="0"/>
              </a:rPr>
              <a:t>Betrachtung von Gründe der Einkommensungleichheit und Maßnahmen gegen Einkommensungleichheit ebenfalls wichtig</a:t>
            </a:r>
          </a:p>
          <a:p>
            <a:endParaRPr lang="de-DE" dirty="0">
              <a:solidFill>
                <a:schemeClr val="bg1"/>
              </a:solidFill>
            </a:endParaRPr>
          </a:p>
        </p:txBody>
      </p:sp>
      <p:pic>
        <p:nvPicPr>
          <p:cNvPr id="4" name="Picture 2" descr="Fazit, Grund, Letzte, Ende, Logische, Letzte Amtszeit">
            <a:hlinkClick r:id="rId2" action="ppaction://hlinksldjump"/>
            <a:extLst>
              <a:ext uri="{FF2B5EF4-FFF2-40B4-BE49-F238E27FC236}">
                <a16:creationId xmlns:a16="http://schemas.microsoft.com/office/drawing/2014/main" id="{74621C42-E646-4F63-A4BF-7CED94C3B5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4133" y="635368"/>
            <a:ext cx="1330713" cy="748526"/>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a:hlinkClick r:id="rId4" action="ppaction://hlinksldjump"/>
            <a:extLst>
              <a:ext uri="{FF2B5EF4-FFF2-40B4-BE49-F238E27FC236}">
                <a16:creationId xmlns:a16="http://schemas.microsoft.com/office/drawing/2014/main" id="{43CF2237-0079-4619-8F25-7A014F19136C}"/>
              </a:ext>
            </a:extLst>
          </p:cNvPr>
          <p:cNvSpPr/>
          <p:nvPr/>
        </p:nvSpPr>
        <p:spPr>
          <a:xfrm>
            <a:off x="421758" y="6036228"/>
            <a:ext cx="1998920" cy="4566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Inhaltsverzeichnis</a:t>
            </a:r>
          </a:p>
        </p:txBody>
      </p:sp>
      <p:sp>
        <p:nvSpPr>
          <p:cNvPr id="6" name="Pfeil: nach rechts 5">
            <a:hlinkClick r:id="" action="ppaction://hlinkshowjump?jump=nextslide"/>
            <a:extLst>
              <a:ext uri="{FF2B5EF4-FFF2-40B4-BE49-F238E27FC236}">
                <a16:creationId xmlns:a16="http://schemas.microsoft.com/office/drawing/2014/main" id="{36FF2D93-A3CF-4CA7-B352-3AA6E5F3C18E}"/>
              </a:ext>
            </a:extLst>
          </p:cNvPr>
          <p:cNvSpPr/>
          <p:nvPr/>
        </p:nvSpPr>
        <p:spPr>
          <a:xfrm>
            <a:off x="10770781" y="6176963"/>
            <a:ext cx="999461" cy="31591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0231809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E8117C-77BC-44C2-BC82-9370151ED2D7}"/>
              </a:ext>
            </a:extLst>
          </p:cNvPr>
          <p:cNvSpPr>
            <a:spLocks noGrp="1"/>
          </p:cNvSpPr>
          <p:nvPr>
            <p:ph type="title"/>
          </p:nvPr>
        </p:nvSpPr>
        <p:spPr/>
        <p:txBody>
          <a:bodyPr/>
          <a:lstStyle/>
          <a:p>
            <a:r>
              <a:rPr lang="de-DE" dirty="0">
                <a:solidFill>
                  <a:schemeClr val="bg1"/>
                </a:solidFill>
              </a:rPr>
              <a:t>Teste dein Wissen</a:t>
            </a:r>
          </a:p>
        </p:txBody>
      </p:sp>
      <p:sp>
        <p:nvSpPr>
          <p:cNvPr id="4" name="Textfeld 3">
            <a:extLst>
              <a:ext uri="{FF2B5EF4-FFF2-40B4-BE49-F238E27FC236}">
                <a16:creationId xmlns:a16="http://schemas.microsoft.com/office/drawing/2014/main" id="{6A4D6042-46C6-4E73-A077-D625EF6ABEEE}"/>
              </a:ext>
            </a:extLst>
          </p:cNvPr>
          <p:cNvSpPr txBox="1"/>
          <p:nvPr/>
        </p:nvSpPr>
        <p:spPr>
          <a:xfrm>
            <a:off x="4204009" y="5167312"/>
            <a:ext cx="3222703" cy="369332"/>
          </a:xfrm>
          <a:prstGeom prst="rect">
            <a:avLst/>
          </a:prstGeom>
          <a:noFill/>
        </p:spPr>
        <p:txBody>
          <a:bodyPr wrap="square" rtlCol="0">
            <a:spAutoFit/>
          </a:bodyPr>
          <a:lstStyle/>
          <a:p>
            <a:r>
              <a:rPr lang="de-DE" dirty="0">
                <a:hlinkClick r:id="rId3"/>
              </a:rPr>
              <a:t>Quiz zur Einkommensverteilung</a:t>
            </a:r>
            <a:endParaRPr lang="de-DE" dirty="0"/>
          </a:p>
        </p:txBody>
      </p:sp>
      <p:pic>
        <p:nvPicPr>
          <p:cNvPr id="1026" name="Picture 2" descr="Quiz, Frage, Spiel, Test, Antwort, Symbol, Fragebogen">
            <a:hlinkClick r:id="rId4"/>
            <a:extLst>
              <a:ext uri="{FF2B5EF4-FFF2-40B4-BE49-F238E27FC236}">
                <a16:creationId xmlns:a16="http://schemas.microsoft.com/office/drawing/2014/main" id="{E5ECEB7D-ABF1-4283-9E50-D7B17F5C07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5005" y="1764398"/>
            <a:ext cx="4947424" cy="3329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70929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0AC3C9-30DB-45AA-8A03-A97D18326E22}"/>
              </a:ext>
            </a:extLst>
          </p:cNvPr>
          <p:cNvSpPr>
            <a:spLocks noGrp="1"/>
          </p:cNvSpPr>
          <p:nvPr>
            <p:ph type="title"/>
          </p:nvPr>
        </p:nvSpPr>
        <p:spPr/>
        <p:txBody>
          <a:bodyPr/>
          <a:lstStyle/>
          <a:p>
            <a:r>
              <a:rPr lang="de-DE" dirty="0">
                <a:solidFill>
                  <a:schemeClr val="bg1"/>
                </a:solidFill>
              </a:rPr>
              <a:t>Abbildungsverzeichnis</a:t>
            </a:r>
          </a:p>
        </p:txBody>
      </p:sp>
      <p:sp>
        <p:nvSpPr>
          <p:cNvPr id="3" name="Inhaltsplatzhalter 2">
            <a:extLst>
              <a:ext uri="{FF2B5EF4-FFF2-40B4-BE49-F238E27FC236}">
                <a16:creationId xmlns:a16="http://schemas.microsoft.com/office/drawing/2014/main" id="{78D2376A-03C4-4ACF-9B0E-17141C3C4260}"/>
              </a:ext>
            </a:extLst>
          </p:cNvPr>
          <p:cNvSpPr>
            <a:spLocks noGrp="1"/>
          </p:cNvSpPr>
          <p:nvPr>
            <p:ph idx="1"/>
          </p:nvPr>
        </p:nvSpPr>
        <p:spPr>
          <a:xfrm>
            <a:off x="838200" y="1460500"/>
            <a:ext cx="10515600" cy="5032375"/>
          </a:xfrm>
        </p:spPr>
        <p:txBody>
          <a:bodyPr>
            <a:normAutofit/>
          </a:bodyPr>
          <a:lstStyle/>
          <a:p>
            <a:r>
              <a:rPr lang="de-DE" sz="1800" b="1" dirty="0">
                <a:solidFill>
                  <a:schemeClr val="bg1"/>
                </a:solidFill>
              </a:rPr>
              <a:t>Abbildung Deutschland Flagge: </a:t>
            </a:r>
            <a:r>
              <a:rPr lang="de-DE" sz="1800" dirty="0">
                <a:solidFill>
                  <a:schemeClr val="bg1"/>
                </a:solidFill>
              </a:rPr>
              <a:t>https://pixabay.com/de/vectors/deutschland-flagge-nationalit%C3%A4t-31017/</a:t>
            </a:r>
          </a:p>
          <a:p>
            <a:r>
              <a:rPr lang="de-DE" sz="1800" b="1" dirty="0">
                <a:solidFill>
                  <a:schemeClr val="bg1"/>
                </a:solidFill>
              </a:rPr>
              <a:t>Abbildung Polen Flagge: </a:t>
            </a:r>
            <a:r>
              <a:rPr lang="de-DE" sz="1800" dirty="0">
                <a:solidFill>
                  <a:schemeClr val="bg1"/>
                </a:solidFill>
              </a:rPr>
              <a:t>https://pixabay.com/de/vectors/polen-flagge-nationalflagge-nation-162393/</a:t>
            </a:r>
            <a:endParaRPr lang="de-DE" sz="2000" dirty="0">
              <a:solidFill>
                <a:schemeClr val="bg1"/>
              </a:solidFill>
            </a:endParaRPr>
          </a:p>
          <a:p>
            <a:r>
              <a:rPr lang="de-DE" sz="1800" b="1" dirty="0">
                <a:solidFill>
                  <a:schemeClr val="bg1"/>
                </a:solidFill>
              </a:rPr>
              <a:t>Abbildung Slowakei Flagge: </a:t>
            </a:r>
            <a:r>
              <a:rPr lang="de-DE" sz="1800" dirty="0">
                <a:solidFill>
                  <a:schemeClr val="bg1"/>
                </a:solidFill>
              </a:rPr>
              <a:t>https://pixabay.com/de/vectors/slowakei-flagge-nationalflagge-162421/</a:t>
            </a:r>
          </a:p>
          <a:p>
            <a:r>
              <a:rPr lang="de-DE" sz="1800" b="1" dirty="0">
                <a:solidFill>
                  <a:schemeClr val="bg1"/>
                </a:solidFill>
              </a:rPr>
              <a:t>Abbildung Einkommensverteilung: </a:t>
            </a:r>
            <a:r>
              <a:rPr lang="de-DE" sz="1800" dirty="0">
                <a:solidFill>
                  <a:schemeClr val="bg1"/>
                </a:solidFill>
              </a:rPr>
              <a:t>https://pixabay.com/de/vectors/geld-beutel-bargeld-w%C3%A4hrung-576443/</a:t>
            </a:r>
          </a:p>
          <a:p>
            <a:r>
              <a:rPr lang="de-DE" sz="1800" b="1" dirty="0">
                <a:solidFill>
                  <a:schemeClr val="bg1"/>
                </a:solidFill>
              </a:rPr>
              <a:t>Abbildung Einkommensungleichheit: </a:t>
            </a:r>
            <a:r>
              <a:rPr lang="de-DE" sz="1800" dirty="0">
                <a:solidFill>
                  <a:schemeClr val="bg1"/>
                </a:solidFill>
              </a:rPr>
              <a:t>https://pixabay.com/de/vectors/waage-gleichgewicht-symbol-36417/</a:t>
            </a:r>
          </a:p>
          <a:p>
            <a:r>
              <a:rPr lang="de-DE" sz="1800" b="1" dirty="0">
                <a:solidFill>
                  <a:schemeClr val="bg1"/>
                </a:solidFill>
              </a:rPr>
              <a:t>Abbildung Entwicklung:</a:t>
            </a:r>
            <a:r>
              <a:rPr lang="de-DE" sz="1800" dirty="0">
                <a:solidFill>
                  <a:schemeClr val="bg1"/>
                </a:solidFill>
              </a:rPr>
              <a:t> https://pixabay.com/de/vectors/graph-statistiken-daten-histogramm-3331238/</a:t>
            </a:r>
          </a:p>
          <a:p>
            <a:r>
              <a:rPr lang="de-DE" sz="1800" b="1" dirty="0">
                <a:solidFill>
                  <a:schemeClr val="bg1"/>
                </a:solidFill>
              </a:rPr>
              <a:t>Abbildung Empfundene Einkommensungleichheit: </a:t>
            </a:r>
            <a:r>
              <a:rPr lang="de-DE" sz="1800" dirty="0">
                <a:solidFill>
                  <a:schemeClr val="bg1"/>
                </a:solidFill>
              </a:rPr>
              <a:t>https://pixabay.com/de/vectors/verein-gemeinschaft-gruppe-treffen-152746/ </a:t>
            </a:r>
          </a:p>
          <a:p>
            <a:r>
              <a:rPr lang="de-DE" sz="1800" b="1" dirty="0">
                <a:solidFill>
                  <a:schemeClr val="bg1"/>
                </a:solidFill>
              </a:rPr>
              <a:t>Abbildung Kritik am Gini-Koeffizienten: </a:t>
            </a:r>
            <a:r>
              <a:rPr lang="de-DE" sz="1800" dirty="0">
                <a:solidFill>
                  <a:schemeClr val="bg1"/>
                </a:solidFill>
              </a:rPr>
              <a:t>https://pixabay.com/de/vectors/blitz-bolzen-gelb-zorn-305229/</a:t>
            </a:r>
          </a:p>
          <a:p>
            <a:r>
              <a:rPr lang="de-DE" sz="1800" b="1" dirty="0">
                <a:solidFill>
                  <a:schemeClr val="bg1"/>
                </a:solidFill>
              </a:rPr>
              <a:t>Abbildung Fazit: </a:t>
            </a:r>
            <a:r>
              <a:rPr lang="de-DE" sz="1800" dirty="0">
                <a:solidFill>
                  <a:schemeClr val="bg1"/>
                </a:solidFill>
              </a:rPr>
              <a:t>https://pixabay.com/de/photos/fazit-grund-letzte-ende-logische-5859031/</a:t>
            </a:r>
          </a:p>
          <a:p>
            <a:r>
              <a:rPr lang="de-DE" sz="1800" b="1" dirty="0">
                <a:solidFill>
                  <a:schemeClr val="bg1"/>
                </a:solidFill>
              </a:rPr>
              <a:t>Abbildung Quiz: </a:t>
            </a:r>
            <a:r>
              <a:rPr lang="de-DE" sz="1800" dirty="0">
                <a:solidFill>
                  <a:schemeClr val="bg1"/>
                </a:solidFill>
              </a:rPr>
              <a:t>https://pixabay.com/de/illustrations/quiz-frage-spiel-test-antwort-2004350/</a:t>
            </a:r>
          </a:p>
          <a:p>
            <a:endParaRPr lang="de-DE" sz="1800" dirty="0">
              <a:solidFill>
                <a:schemeClr val="bg1"/>
              </a:solidFill>
            </a:endParaRPr>
          </a:p>
          <a:p>
            <a:endParaRPr lang="de-DE" sz="1800" dirty="0">
              <a:solidFill>
                <a:schemeClr val="bg1"/>
              </a:solidFill>
            </a:endParaRPr>
          </a:p>
        </p:txBody>
      </p:sp>
    </p:spTree>
    <p:extLst>
      <p:ext uri="{BB962C8B-B14F-4D97-AF65-F5344CB8AC3E}">
        <p14:creationId xmlns:p14="http://schemas.microsoft.com/office/powerpoint/2010/main" val="3110393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A05559-0371-42FE-B6B3-C6D408E65A8C}"/>
              </a:ext>
            </a:extLst>
          </p:cNvPr>
          <p:cNvSpPr>
            <a:spLocks noGrp="1"/>
          </p:cNvSpPr>
          <p:nvPr>
            <p:ph type="title"/>
          </p:nvPr>
        </p:nvSpPr>
        <p:spPr/>
        <p:txBody>
          <a:bodyPr/>
          <a:lstStyle/>
          <a:p>
            <a:r>
              <a:rPr lang="de-DE" dirty="0">
                <a:solidFill>
                  <a:schemeClr val="bg1"/>
                </a:solidFill>
              </a:rPr>
              <a:t>Einkommensverteilung</a:t>
            </a:r>
          </a:p>
        </p:txBody>
      </p:sp>
      <p:sp>
        <p:nvSpPr>
          <p:cNvPr id="3" name="Inhaltsplatzhalter 2">
            <a:extLst>
              <a:ext uri="{FF2B5EF4-FFF2-40B4-BE49-F238E27FC236}">
                <a16:creationId xmlns:a16="http://schemas.microsoft.com/office/drawing/2014/main" id="{77DCDAA0-69FF-4D5C-B5DD-6A00005B57BB}"/>
              </a:ext>
            </a:extLst>
          </p:cNvPr>
          <p:cNvSpPr>
            <a:spLocks noGrp="1"/>
          </p:cNvSpPr>
          <p:nvPr>
            <p:ph idx="1"/>
          </p:nvPr>
        </p:nvSpPr>
        <p:spPr/>
        <p:txBody>
          <a:bodyPr>
            <a:normAutofit/>
          </a:bodyPr>
          <a:lstStyle/>
          <a:p>
            <a:r>
              <a:rPr lang="de-DE" b="1" dirty="0">
                <a:solidFill>
                  <a:schemeClr val="bg1"/>
                </a:solidFill>
              </a:rPr>
              <a:t>Definition</a:t>
            </a:r>
            <a:r>
              <a:rPr lang="de-DE" dirty="0">
                <a:solidFill>
                  <a:schemeClr val="bg1"/>
                </a:solidFill>
              </a:rPr>
              <a:t>: Einkommensverteilung beschreibt die „Verteilung des Einkommens auf die volkswirtschaftlichen Produktionsfaktoren Arbeit, Kapital, Boden (funktionale Einkommensverteilung) bzw. auf Personen oder Haushalte (personelle Einkommensverteilung)</a:t>
            </a:r>
          </a:p>
          <a:p>
            <a:pPr marL="0" indent="0">
              <a:buNone/>
            </a:pPr>
            <a:endParaRPr lang="de-DE" dirty="0">
              <a:solidFill>
                <a:schemeClr val="bg1"/>
              </a:solidFill>
            </a:endParaRPr>
          </a:p>
        </p:txBody>
      </p:sp>
      <p:sp>
        <p:nvSpPr>
          <p:cNvPr id="4" name="Pfeil: nach rechts 3">
            <a:hlinkClick r:id="" action="ppaction://hlinkshowjump?jump=nextslide"/>
            <a:extLst>
              <a:ext uri="{FF2B5EF4-FFF2-40B4-BE49-F238E27FC236}">
                <a16:creationId xmlns:a16="http://schemas.microsoft.com/office/drawing/2014/main" id="{D3294B3D-3176-46C3-AE8D-814E84106934}"/>
              </a:ext>
            </a:extLst>
          </p:cNvPr>
          <p:cNvSpPr/>
          <p:nvPr/>
        </p:nvSpPr>
        <p:spPr>
          <a:xfrm>
            <a:off x="10770781" y="6176963"/>
            <a:ext cx="999461" cy="31591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hlinkClick r:id="rId2" action="ppaction://hlinksldjump"/>
            <a:extLst>
              <a:ext uri="{FF2B5EF4-FFF2-40B4-BE49-F238E27FC236}">
                <a16:creationId xmlns:a16="http://schemas.microsoft.com/office/drawing/2014/main" id="{7F7F6803-7D4A-4045-98BD-0423A7F34CF0}"/>
              </a:ext>
            </a:extLst>
          </p:cNvPr>
          <p:cNvSpPr/>
          <p:nvPr/>
        </p:nvSpPr>
        <p:spPr>
          <a:xfrm>
            <a:off x="421758" y="6036228"/>
            <a:ext cx="1998920" cy="4566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Inhaltsverzeichnis</a:t>
            </a:r>
          </a:p>
        </p:txBody>
      </p:sp>
      <p:pic>
        <p:nvPicPr>
          <p:cNvPr id="7" name="Grafik 6">
            <a:extLst>
              <a:ext uri="{FF2B5EF4-FFF2-40B4-BE49-F238E27FC236}">
                <a16:creationId xmlns:a16="http://schemas.microsoft.com/office/drawing/2014/main" id="{EFDC9639-1976-4FF8-828E-DFCF96A60F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4860" y="681037"/>
            <a:ext cx="491967" cy="589623"/>
          </a:xfrm>
          <a:prstGeom prst="rect">
            <a:avLst/>
          </a:prstGeom>
        </p:spPr>
      </p:pic>
    </p:spTree>
    <p:extLst>
      <p:ext uri="{BB962C8B-B14F-4D97-AF65-F5344CB8AC3E}">
        <p14:creationId xmlns:p14="http://schemas.microsoft.com/office/powerpoint/2010/main" val="3364590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95232C-A071-48AC-BA28-7BBE82FFACA3}"/>
              </a:ext>
            </a:extLst>
          </p:cNvPr>
          <p:cNvSpPr>
            <a:spLocks noGrp="1"/>
          </p:cNvSpPr>
          <p:nvPr>
            <p:ph type="title"/>
          </p:nvPr>
        </p:nvSpPr>
        <p:spPr/>
        <p:txBody>
          <a:bodyPr/>
          <a:lstStyle/>
          <a:p>
            <a:r>
              <a:rPr lang="de-DE" dirty="0">
                <a:solidFill>
                  <a:schemeClr val="bg1"/>
                </a:solidFill>
              </a:rPr>
              <a:t>Arten der Einkommensverteilung</a:t>
            </a:r>
            <a:endParaRPr lang="de-DE" dirty="0"/>
          </a:p>
        </p:txBody>
      </p:sp>
      <p:pic>
        <p:nvPicPr>
          <p:cNvPr id="4" name="Grafik 3">
            <a:extLst>
              <a:ext uri="{FF2B5EF4-FFF2-40B4-BE49-F238E27FC236}">
                <a16:creationId xmlns:a16="http://schemas.microsoft.com/office/drawing/2014/main" id="{CA41E1F7-75A9-4750-9D4F-8827C417B9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7045" y="733094"/>
            <a:ext cx="491967" cy="589623"/>
          </a:xfrm>
          <a:prstGeom prst="rect">
            <a:avLst/>
          </a:prstGeom>
        </p:spPr>
      </p:pic>
      <p:sp>
        <p:nvSpPr>
          <p:cNvPr id="5" name="Ellipse 4">
            <a:extLst>
              <a:ext uri="{FF2B5EF4-FFF2-40B4-BE49-F238E27FC236}">
                <a16:creationId xmlns:a16="http://schemas.microsoft.com/office/drawing/2014/main" id="{DD1631A6-7325-4CF7-B377-8677D403E779}"/>
              </a:ext>
            </a:extLst>
          </p:cNvPr>
          <p:cNvSpPr/>
          <p:nvPr/>
        </p:nvSpPr>
        <p:spPr>
          <a:xfrm>
            <a:off x="4451194" y="3256156"/>
            <a:ext cx="3340255" cy="747132"/>
          </a:xfrm>
          <a:prstGeom prst="ellipse">
            <a:avLst/>
          </a:prstGeom>
          <a:solidFill>
            <a:schemeClr val="accent1"/>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de-DE" b="1" dirty="0">
                <a:solidFill>
                  <a:schemeClr val="bg1"/>
                </a:solidFill>
              </a:rPr>
              <a:t>Einkommensverteilung</a:t>
            </a:r>
          </a:p>
        </p:txBody>
      </p:sp>
      <p:sp>
        <p:nvSpPr>
          <p:cNvPr id="6" name="Ellipse 5">
            <a:hlinkClick r:id="rId3" action="ppaction://hlinksldjump"/>
            <a:extLst>
              <a:ext uri="{FF2B5EF4-FFF2-40B4-BE49-F238E27FC236}">
                <a16:creationId xmlns:a16="http://schemas.microsoft.com/office/drawing/2014/main" id="{F653836B-F68A-4CCE-96CD-C036A1B4940D}"/>
              </a:ext>
            </a:extLst>
          </p:cNvPr>
          <p:cNvSpPr/>
          <p:nvPr/>
        </p:nvSpPr>
        <p:spPr>
          <a:xfrm>
            <a:off x="1122557" y="1880257"/>
            <a:ext cx="3494048" cy="747132"/>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Funktionale Einkommensverteilung</a:t>
            </a:r>
          </a:p>
        </p:txBody>
      </p:sp>
      <p:sp>
        <p:nvSpPr>
          <p:cNvPr id="7" name="Ellipse 6">
            <a:hlinkClick r:id="rId4" action="ppaction://hlinksldjump"/>
            <a:extLst>
              <a:ext uri="{FF2B5EF4-FFF2-40B4-BE49-F238E27FC236}">
                <a16:creationId xmlns:a16="http://schemas.microsoft.com/office/drawing/2014/main" id="{6FCFB5B5-4F57-4B5B-A7C1-663B00824174}"/>
              </a:ext>
            </a:extLst>
          </p:cNvPr>
          <p:cNvSpPr/>
          <p:nvPr/>
        </p:nvSpPr>
        <p:spPr>
          <a:xfrm>
            <a:off x="1104016" y="4180801"/>
            <a:ext cx="3340254" cy="747132"/>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Personelle Einkommensverteilung</a:t>
            </a:r>
          </a:p>
        </p:txBody>
      </p:sp>
      <p:sp>
        <p:nvSpPr>
          <p:cNvPr id="8" name="Ellipse 7">
            <a:hlinkClick r:id="rId5" action="ppaction://hlinksldjump"/>
            <a:extLst>
              <a:ext uri="{FF2B5EF4-FFF2-40B4-BE49-F238E27FC236}">
                <a16:creationId xmlns:a16="http://schemas.microsoft.com/office/drawing/2014/main" id="{564AEB41-1C93-4387-A53D-D42670329B65}"/>
              </a:ext>
            </a:extLst>
          </p:cNvPr>
          <p:cNvSpPr/>
          <p:nvPr/>
        </p:nvSpPr>
        <p:spPr>
          <a:xfrm>
            <a:off x="8353594" y="4244087"/>
            <a:ext cx="3340254" cy="747132"/>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bg1"/>
                </a:solidFill>
              </a:rPr>
              <a:t>Sekundäre Einkommensverteilung</a:t>
            </a:r>
          </a:p>
        </p:txBody>
      </p:sp>
      <p:sp>
        <p:nvSpPr>
          <p:cNvPr id="9" name="Ellipse 8">
            <a:hlinkClick r:id="rId6" action="ppaction://hlinksldjump"/>
            <a:extLst>
              <a:ext uri="{FF2B5EF4-FFF2-40B4-BE49-F238E27FC236}">
                <a16:creationId xmlns:a16="http://schemas.microsoft.com/office/drawing/2014/main" id="{20C6A8ED-BD39-497E-BD19-1AC3C6D8E3FF}"/>
              </a:ext>
            </a:extLst>
          </p:cNvPr>
          <p:cNvSpPr/>
          <p:nvPr/>
        </p:nvSpPr>
        <p:spPr>
          <a:xfrm>
            <a:off x="8251904" y="1880256"/>
            <a:ext cx="3356516" cy="747132"/>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bg1"/>
                </a:solidFill>
              </a:rPr>
              <a:t>Primäre Einkommensverteilung</a:t>
            </a:r>
          </a:p>
        </p:txBody>
      </p:sp>
      <p:sp>
        <p:nvSpPr>
          <p:cNvPr id="11" name="Ellipse 10">
            <a:hlinkClick r:id="rId7" action="ppaction://hlinksldjump"/>
            <a:extLst>
              <a:ext uri="{FF2B5EF4-FFF2-40B4-BE49-F238E27FC236}">
                <a16:creationId xmlns:a16="http://schemas.microsoft.com/office/drawing/2014/main" id="{66A1D0C5-FEB3-4D18-BFDD-DA32649C5AFE}"/>
              </a:ext>
            </a:extLst>
          </p:cNvPr>
          <p:cNvSpPr/>
          <p:nvPr/>
        </p:nvSpPr>
        <p:spPr>
          <a:xfrm>
            <a:off x="1556126" y="4960601"/>
            <a:ext cx="2282282" cy="438615"/>
          </a:xfrm>
          <a:prstGeom prst="ellipse">
            <a:avLst/>
          </a:prstGeom>
          <a:no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de-DE" dirty="0">
                <a:solidFill>
                  <a:schemeClr val="bg1"/>
                </a:solidFill>
              </a:rPr>
              <a:t>Lorenzkurve</a:t>
            </a:r>
          </a:p>
        </p:txBody>
      </p:sp>
      <p:sp>
        <p:nvSpPr>
          <p:cNvPr id="13" name="Ellipse 12">
            <a:hlinkClick r:id="rId8" action="ppaction://hlinksldjump"/>
            <a:extLst>
              <a:ext uri="{FF2B5EF4-FFF2-40B4-BE49-F238E27FC236}">
                <a16:creationId xmlns:a16="http://schemas.microsoft.com/office/drawing/2014/main" id="{AC23E520-65C5-4026-95B1-D655A594C0F9}"/>
              </a:ext>
            </a:extLst>
          </p:cNvPr>
          <p:cNvSpPr/>
          <p:nvPr/>
        </p:nvSpPr>
        <p:spPr>
          <a:xfrm>
            <a:off x="1572321" y="5431885"/>
            <a:ext cx="2282283" cy="438615"/>
          </a:xfrm>
          <a:prstGeom prst="ellipse">
            <a:avLst/>
          </a:prstGeom>
          <a:no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de-DE" dirty="0">
                <a:solidFill>
                  <a:schemeClr val="bg1"/>
                </a:solidFill>
              </a:rPr>
              <a:t>Gini-Koeffizient</a:t>
            </a:r>
          </a:p>
        </p:txBody>
      </p:sp>
      <p:sp>
        <p:nvSpPr>
          <p:cNvPr id="14" name="Ellipse 13">
            <a:hlinkClick r:id="rId9" action="ppaction://hlinksldjump"/>
            <a:extLst>
              <a:ext uri="{FF2B5EF4-FFF2-40B4-BE49-F238E27FC236}">
                <a16:creationId xmlns:a16="http://schemas.microsoft.com/office/drawing/2014/main" id="{CF0B66A1-E988-4360-A103-F1F00C27F323}"/>
              </a:ext>
            </a:extLst>
          </p:cNvPr>
          <p:cNvSpPr/>
          <p:nvPr/>
        </p:nvSpPr>
        <p:spPr>
          <a:xfrm>
            <a:off x="1619713" y="2677199"/>
            <a:ext cx="2187498" cy="43861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Lohnquote</a:t>
            </a:r>
          </a:p>
        </p:txBody>
      </p:sp>
      <p:cxnSp>
        <p:nvCxnSpPr>
          <p:cNvPr id="16" name="Gerader Verbinder 15">
            <a:extLst>
              <a:ext uri="{FF2B5EF4-FFF2-40B4-BE49-F238E27FC236}">
                <a16:creationId xmlns:a16="http://schemas.microsoft.com/office/drawing/2014/main" id="{665CAA2A-7D42-4AF2-BA9C-77E137162CA0}"/>
              </a:ext>
            </a:extLst>
          </p:cNvPr>
          <p:cNvCxnSpPr>
            <a:cxnSpLocks/>
          </p:cNvCxnSpPr>
          <p:nvPr/>
        </p:nvCxnSpPr>
        <p:spPr>
          <a:xfrm>
            <a:off x="4538546" y="2375210"/>
            <a:ext cx="825191" cy="921252"/>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537BF47C-0CCB-4DDE-93E0-0119AAFBB00D}"/>
              </a:ext>
            </a:extLst>
          </p:cNvPr>
          <p:cNvCxnSpPr>
            <a:cxnSpLocks/>
          </p:cNvCxnSpPr>
          <p:nvPr/>
        </p:nvCxnSpPr>
        <p:spPr>
          <a:xfrm flipV="1">
            <a:off x="4200525" y="3980984"/>
            <a:ext cx="1163212" cy="49576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F1278C8A-5C80-4842-B78E-078F575A8DCA}"/>
              </a:ext>
            </a:extLst>
          </p:cNvPr>
          <p:cNvCxnSpPr/>
          <p:nvPr/>
        </p:nvCxnSpPr>
        <p:spPr>
          <a:xfrm flipV="1">
            <a:off x="7048500" y="2375210"/>
            <a:ext cx="1338545" cy="9490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0B157C8D-97D6-4AE8-9D5F-B238E7710CC2}"/>
              </a:ext>
            </a:extLst>
          </p:cNvPr>
          <p:cNvCxnSpPr>
            <a:cxnSpLocks/>
            <a:stCxn id="5" idx="5"/>
          </p:cNvCxnSpPr>
          <p:nvPr/>
        </p:nvCxnSpPr>
        <p:spPr>
          <a:xfrm>
            <a:off x="7302280" y="3893873"/>
            <a:ext cx="1127997" cy="582877"/>
          </a:xfrm>
          <a:prstGeom prst="line">
            <a:avLst/>
          </a:prstGeom>
        </p:spPr>
        <p:style>
          <a:lnRef idx="1">
            <a:schemeClr val="accent1"/>
          </a:lnRef>
          <a:fillRef idx="0">
            <a:schemeClr val="accent1"/>
          </a:fillRef>
          <a:effectRef idx="0">
            <a:schemeClr val="accent1"/>
          </a:effectRef>
          <a:fontRef idx="minor">
            <a:schemeClr val="tx1"/>
          </a:fontRef>
        </p:style>
      </p:cxnSp>
      <p:sp>
        <p:nvSpPr>
          <p:cNvPr id="28" name="Rechteck 27">
            <a:hlinkClick r:id="rId10" action="ppaction://hlinksldjump"/>
            <a:extLst>
              <a:ext uri="{FF2B5EF4-FFF2-40B4-BE49-F238E27FC236}">
                <a16:creationId xmlns:a16="http://schemas.microsoft.com/office/drawing/2014/main" id="{B5232955-1C1C-48AF-A9A7-D81240839B37}"/>
              </a:ext>
            </a:extLst>
          </p:cNvPr>
          <p:cNvSpPr/>
          <p:nvPr/>
        </p:nvSpPr>
        <p:spPr>
          <a:xfrm>
            <a:off x="421758" y="6036228"/>
            <a:ext cx="1998920" cy="4566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Inhaltsverzeichnis</a:t>
            </a:r>
          </a:p>
        </p:txBody>
      </p:sp>
      <p:sp>
        <p:nvSpPr>
          <p:cNvPr id="32" name="Pfeil: nach rechts 31">
            <a:hlinkClick r:id="" action="ppaction://hlinkshowjump?jump=nextslide"/>
            <a:extLst>
              <a:ext uri="{FF2B5EF4-FFF2-40B4-BE49-F238E27FC236}">
                <a16:creationId xmlns:a16="http://schemas.microsoft.com/office/drawing/2014/main" id="{CCA61102-8415-41ED-9E62-91FEB7842C7C}"/>
              </a:ext>
            </a:extLst>
          </p:cNvPr>
          <p:cNvSpPr/>
          <p:nvPr/>
        </p:nvSpPr>
        <p:spPr>
          <a:xfrm>
            <a:off x="10770781" y="6176963"/>
            <a:ext cx="999461" cy="31591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847007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1E5FED-2EB5-4737-A591-F9C51BA7DC2E}"/>
              </a:ext>
            </a:extLst>
          </p:cNvPr>
          <p:cNvSpPr>
            <a:spLocks noGrp="1"/>
          </p:cNvSpPr>
          <p:nvPr>
            <p:ph type="title"/>
          </p:nvPr>
        </p:nvSpPr>
        <p:spPr/>
        <p:txBody>
          <a:bodyPr/>
          <a:lstStyle/>
          <a:p>
            <a:r>
              <a:rPr lang="de-DE" dirty="0">
                <a:solidFill>
                  <a:schemeClr val="bg1"/>
                </a:solidFill>
              </a:rPr>
              <a:t>Funktionale Einkommensverteilung</a:t>
            </a:r>
          </a:p>
        </p:txBody>
      </p:sp>
      <p:sp>
        <p:nvSpPr>
          <p:cNvPr id="3" name="Inhaltsplatzhalter 2">
            <a:extLst>
              <a:ext uri="{FF2B5EF4-FFF2-40B4-BE49-F238E27FC236}">
                <a16:creationId xmlns:a16="http://schemas.microsoft.com/office/drawing/2014/main" id="{8CE964E4-37A1-49CF-9647-57F459F6E87E}"/>
              </a:ext>
            </a:extLst>
          </p:cNvPr>
          <p:cNvSpPr>
            <a:spLocks noGrp="1"/>
          </p:cNvSpPr>
          <p:nvPr>
            <p:ph idx="1"/>
          </p:nvPr>
        </p:nvSpPr>
        <p:spPr/>
        <p:txBody>
          <a:bodyPr>
            <a:normAutofit/>
          </a:bodyPr>
          <a:lstStyle/>
          <a:p>
            <a:r>
              <a:rPr lang="de-DE" b="1" dirty="0">
                <a:solidFill>
                  <a:schemeClr val="bg1"/>
                </a:solidFill>
                <a:effectLst/>
                <a:ea typeface="Calibri" panose="020F0502020204030204" pitchFamily="34" charset="0"/>
              </a:rPr>
              <a:t>Definition</a:t>
            </a:r>
            <a:r>
              <a:rPr lang="de-DE" dirty="0">
                <a:solidFill>
                  <a:schemeClr val="bg1"/>
                </a:solidFill>
                <a:effectLst/>
                <a:ea typeface="Calibri" panose="020F0502020204030204" pitchFamily="34" charset="0"/>
              </a:rPr>
              <a:t>: Einkommen nach Leistungsarten, für die sie eine Gegenleistung darstellen</a:t>
            </a:r>
          </a:p>
          <a:p>
            <a:r>
              <a:rPr lang="de-DE" dirty="0">
                <a:solidFill>
                  <a:schemeClr val="bg1"/>
                </a:solidFill>
                <a:ea typeface="Calibri" panose="020F0502020204030204" pitchFamily="34" charset="0"/>
              </a:rPr>
              <a:t>Unterscheidung zwischen </a:t>
            </a:r>
            <a:r>
              <a:rPr lang="de-DE" b="1" dirty="0">
                <a:solidFill>
                  <a:schemeClr val="bg1"/>
                </a:solidFill>
                <a:ea typeface="Calibri" panose="020F0502020204030204" pitchFamily="34" charset="0"/>
              </a:rPr>
              <a:t>Arbeitnehmerentgelte</a:t>
            </a:r>
            <a:r>
              <a:rPr lang="de-DE" dirty="0">
                <a:solidFill>
                  <a:schemeClr val="bg1"/>
                </a:solidFill>
                <a:ea typeface="Calibri" panose="020F0502020204030204" pitchFamily="34" charset="0"/>
              </a:rPr>
              <a:t> (z. B. Bruttolöhne und Bruttogehälter + Sozialbeiträge der Arbeitgeber) und </a:t>
            </a:r>
            <a:r>
              <a:rPr lang="de-DE" b="1" dirty="0">
                <a:solidFill>
                  <a:schemeClr val="bg1"/>
                </a:solidFill>
                <a:ea typeface="Calibri" panose="020F0502020204030204" pitchFamily="34" charset="0"/>
              </a:rPr>
              <a:t>Einkommen aus Unternehmertätigkeit </a:t>
            </a:r>
            <a:r>
              <a:rPr lang="de-DE" dirty="0">
                <a:solidFill>
                  <a:schemeClr val="bg1"/>
                </a:solidFill>
                <a:ea typeface="Calibri" panose="020F0502020204030204" pitchFamily="34" charset="0"/>
              </a:rPr>
              <a:t>(Einkommen der Selbstständigen) und </a:t>
            </a:r>
            <a:r>
              <a:rPr lang="de-DE" b="1" dirty="0">
                <a:solidFill>
                  <a:schemeClr val="bg1"/>
                </a:solidFill>
                <a:ea typeface="Calibri" panose="020F0502020204030204" pitchFamily="34" charset="0"/>
              </a:rPr>
              <a:t>Vermögen </a:t>
            </a:r>
            <a:r>
              <a:rPr lang="de-DE" dirty="0">
                <a:solidFill>
                  <a:schemeClr val="bg1"/>
                </a:solidFill>
                <a:ea typeface="Calibri" panose="020F0502020204030204" pitchFamily="34" charset="0"/>
              </a:rPr>
              <a:t>(Kapitaleinkommen)</a:t>
            </a:r>
            <a:endParaRPr lang="de-DE" dirty="0">
              <a:solidFill>
                <a:schemeClr val="bg1"/>
              </a:solidFill>
              <a:effectLst/>
              <a:ea typeface="Calibri" panose="020F0502020204030204" pitchFamily="34" charset="0"/>
            </a:endParaRPr>
          </a:p>
        </p:txBody>
      </p:sp>
      <p:sp>
        <p:nvSpPr>
          <p:cNvPr id="4" name="Pfeil: nach rechts 3">
            <a:hlinkClick r:id="" action="ppaction://hlinkshowjump?jump=nextslide"/>
            <a:extLst>
              <a:ext uri="{FF2B5EF4-FFF2-40B4-BE49-F238E27FC236}">
                <a16:creationId xmlns:a16="http://schemas.microsoft.com/office/drawing/2014/main" id="{B5D7FDFF-783F-42B8-882A-076144D3AE91}"/>
              </a:ext>
            </a:extLst>
          </p:cNvPr>
          <p:cNvSpPr/>
          <p:nvPr/>
        </p:nvSpPr>
        <p:spPr>
          <a:xfrm>
            <a:off x="10770781" y="6176963"/>
            <a:ext cx="999461" cy="31591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hlinkClick r:id="rId2" action="ppaction://hlinksldjump"/>
            <a:extLst>
              <a:ext uri="{FF2B5EF4-FFF2-40B4-BE49-F238E27FC236}">
                <a16:creationId xmlns:a16="http://schemas.microsoft.com/office/drawing/2014/main" id="{DAC3B739-1AB6-4D18-A4F3-54CB21ACB217}"/>
              </a:ext>
            </a:extLst>
          </p:cNvPr>
          <p:cNvSpPr/>
          <p:nvPr/>
        </p:nvSpPr>
        <p:spPr>
          <a:xfrm>
            <a:off x="421758" y="6036228"/>
            <a:ext cx="1998920" cy="4566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Inhaltsverzeichnis</a:t>
            </a:r>
          </a:p>
        </p:txBody>
      </p:sp>
      <p:sp>
        <p:nvSpPr>
          <p:cNvPr id="6" name="Rechteck 5">
            <a:hlinkClick r:id="rId3" action="ppaction://hlinksldjump"/>
            <a:extLst>
              <a:ext uri="{FF2B5EF4-FFF2-40B4-BE49-F238E27FC236}">
                <a16:creationId xmlns:a16="http://schemas.microsoft.com/office/drawing/2014/main" id="{086CB025-1113-471F-8EB5-C94F535F8119}"/>
              </a:ext>
            </a:extLst>
          </p:cNvPr>
          <p:cNvSpPr/>
          <p:nvPr/>
        </p:nvSpPr>
        <p:spPr>
          <a:xfrm>
            <a:off x="5018566" y="6036228"/>
            <a:ext cx="2339163" cy="4566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Arten der Einkommensverteilung</a:t>
            </a:r>
          </a:p>
        </p:txBody>
      </p:sp>
      <p:pic>
        <p:nvPicPr>
          <p:cNvPr id="8" name="Grafik 7">
            <a:extLst>
              <a:ext uri="{FF2B5EF4-FFF2-40B4-BE49-F238E27FC236}">
                <a16:creationId xmlns:a16="http://schemas.microsoft.com/office/drawing/2014/main" id="{E3B81CD2-B889-4CBD-9869-015A79C895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8850" y="681037"/>
            <a:ext cx="491967" cy="589623"/>
          </a:xfrm>
          <a:prstGeom prst="rect">
            <a:avLst/>
          </a:prstGeom>
        </p:spPr>
      </p:pic>
    </p:spTree>
    <p:extLst>
      <p:ext uri="{BB962C8B-B14F-4D97-AF65-F5344CB8AC3E}">
        <p14:creationId xmlns:p14="http://schemas.microsoft.com/office/powerpoint/2010/main" val="109184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722740-F667-4FE2-8AE5-8ECB8F25E00B}"/>
              </a:ext>
            </a:extLst>
          </p:cNvPr>
          <p:cNvSpPr>
            <a:spLocks noGrp="1"/>
          </p:cNvSpPr>
          <p:nvPr>
            <p:ph type="title"/>
          </p:nvPr>
        </p:nvSpPr>
        <p:spPr/>
        <p:txBody>
          <a:bodyPr/>
          <a:lstStyle/>
          <a:p>
            <a:r>
              <a:rPr lang="de-DE" dirty="0">
                <a:solidFill>
                  <a:schemeClr val="bg1"/>
                </a:solidFill>
              </a:rPr>
              <a:t>Lohnquote</a:t>
            </a:r>
          </a:p>
        </p:txBody>
      </p:sp>
      <p:sp>
        <p:nvSpPr>
          <p:cNvPr id="3" name="Inhaltsplatzhalter 2">
            <a:extLst>
              <a:ext uri="{FF2B5EF4-FFF2-40B4-BE49-F238E27FC236}">
                <a16:creationId xmlns:a16="http://schemas.microsoft.com/office/drawing/2014/main" id="{B1D97C22-BABB-4620-8B97-0833CCCDC7A9}"/>
              </a:ext>
            </a:extLst>
          </p:cNvPr>
          <p:cNvSpPr>
            <a:spLocks noGrp="1"/>
          </p:cNvSpPr>
          <p:nvPr>
            <p:ph idx="1"/>
          </p:nvPr>
        </p:nvSpPr>
        <p:spPr/>
        <p:txBody>
          <a:bodyPr>
            <a:normAutofit/>
          </a:bodyPr>
          <a:lstStyle/>
          <a:p>
            <a:r>
              <a:rPr lang="de-DE" b="1" dirty="0">
                <a:solidFill>
                  <a:schemeClr val="bg1"/>
                </a:solidFill>
              </a:rPr>
              <a:t>Definition</a:t>
            </a:r>
            <a:r>
              <a:rPr lang="de-DE" dirty="0">
                <a:solidFill>
                  <a:schemeClr val="bg1"/>
                </a:solidFill>
              </a:rPr>
              <a:t>: </a:t>
            </a:r>
            <a:r>
              <a:rPr lang="de-DE" b="1" dirty="0">
                <a:solidFill>
                  <a:schemeClr val="bg1"/>
                </a:solidFill>
              </a:rPr>
              <a:t>prozentualer Anteil des Arbeitnehmerentgelts am Volkseinkommen</a:t>
            </a:r>
          </a:p>
          <a:p>
            <a:r>
              <a:rPr lang="de-DE" dirty="0">
                <a:solidFill>
                  <a:schemeClr val="bg1"/>
                </a:solidFill>
              </a:rPr>
              <a:t>Veranschaulichung der Aufteilung des Volkseinkommen auf Arbeitnehmer und Bezieher von Unternehmens- und Vermögenseinkommen</a:t>
            </a:r>
          </a:p>
          <a:p>
            <a:r>
              <a:rPr lang="de-DE" dirty="0">
                <a:solidFill>
                  <a:schemeClr val="bg1"/>
                </a:solidFill>
              </a:rPr>
              <a:t>Bereinigung der Lohnquote zur besseren Vergleichbarkeit</a:t>
            </a:r>
          </a:p>
          <a:p>
            <a:r>
              <a:rPr lang="de-DE" dirty="0">
                <a:solidFill>
                  <a:schemeClr val="bg1"/>
                </a:solidFill>
              </a:rPr>
              <a:t> </a:t>
            </a:r>
            <a:r>
              <a:rPr lang="de-DE" b="1" dirty="0">
                <a:solidFill>
                  <a:schemeClr val="bg1"/>
                </a:solidFill>
              </a:rPr>
              <a:t>Berechnung</a:t>
            </a:r>
            <a:r>
              <a:rPr lang="de-DE" dirty="0">
                <a:solidFill>
                  <a:schemeClr val="bg1"/>
                </a:solidFill>
              </a:rPr>
              <a:t>: Arbeitnehmerentgelt ÷ Volkseinkommen </a:t>
            </a:r>
          </a:p>
        </p:txBody>
      </p:sp>
      <p:sp>
        <p:nvSpPr>
          <p:cNvPr id="4" name="Pfeil: nach rechts 3">
            <a:hlinkClick r:id="" action="ppaction://hlinkshowjump?jump=nextslide"/>
            <a:extLst>
              <a:ext uri="{FF2B5EF4-FFF2-40B4-BE49-F238E27FC236}">
                <a16:creationId xmlns:a16="http://schemas.microsoft.com/office/drawing/2014/main" id="{4F70D1AB-5F67-4076-ADCB-2B70477DAD3B}"/>
              </a:ext>
            </a:extLst>
          </p:cNvPr>
          <p:cNvSpPr/>
          <p:nvPr/>
        </p:nvSpPr>
        <p:spPr>
          <a:xfrm>
            <a:off x="10770781" y="6176963"/>
            <a:ext cx="999461" cy="31591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hlinkClick r:id="rId2" action="ppaction://hlinksldjump"/>
            <a:extLst>
              <a:ext uri="{FF2B5EF4-FFF2-40B4-BE49-F238E27FC236}">
                <a16:creationId xmlns:a16="http://schemas.microsoft.com/office/drawing/2014/main" id="{978D6341-7EC9-447F-B5C2-99A0EB1EF197}"/>
              </a:ext>
            </a:extLst>
          </p:cNvPr>
          <p:cNvSpPr/>
          <p:nvPr/>
        </p:nvSpPr>
        <p:spPr>
          <a:xfrm>
            <a:off x="421758" y="6036228"/>
            <a:ext cx="1998920" cy="4566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Inhaltsverzeichnis</a:t>
            </a:r>
          </a:p>
        </p:txBody>
      </p:sp>
      <p:sp>
        <p:nvSpPr>
          <p:cNvPr id="6" name="Rechteck 5">
            <a:hlinkClick r:id="rId3" action="ppaction://hlinksldjump"/>
            <a:extLst>
              <a:ext uri="{FF2B5EF4-FFF2-40B4-BE49-F238E27FC236}">
                <a16:creationId xmlns:a16="http://schemas.microsoft.com/office/drawing/2014/main" id="{9E989947-026A-4198-84B3-CE9DD0A56AAC}"/>
              </a:ext>
            </a:extLst>
          </p:cNvPr>
          <p:cNvSpPr/>
          <p:nvPr/>
        </p:nvSpPr>
        <p:spPr>
          <a:xfrm>
            <a:off x="5018566" y="6036228"/>
            <a:ext cx="2339163" cy="4566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Arten der Einkommensverteilung</a:t>
            </a:r>
          </a:p>
        </p:txBody>
      </p:sp>
      <p:pic>
        <p:nvPicPr>
          <p:cNvPr id="8" name="Grafik 7">
            <a:extLst>
              <a:ext uri="{FF2B5EF4-FFF2-40B4-BE49-F238E27FC236}">
                <a16:creationId xmlns:a16="http://schemas.microsoft.com/office/drawing/2014/main" id="{625E8673-0325-4E4B-BD29-1689695B4E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0509" y="681037"/>
            <a:ext cx="491967" cy="589623"/>
          </a:xfrm>
          <a:prstGeom prst="rect">
            <a:avLst/>
          </a:prstGeom>
        </p:spPr>
      </p:pic>
    </p:spTree>
    <p:extLst>
      <p:ext uri="{BB962C8B-B14F-4D97-AF65-F5344CB8AC3E}">
        <p14:creationId xmlns:p14="http://schemas.microsoft.com/office/powerpoint/2010/main" val="1838123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55F4C6-5D1D-408A-8F53-9305218F7A1F}"/>
              </a:ext>
            </a:extLst>
          </p:cNvPr>
          <p:cNvSpPr>
            <a:spLocks noGrp="1"/>
          </p:cNvSpPr>
          <p:nvPr>
            <p:ph type="title"/>
          </p:nvPr>
        </p:nvSpPr>
        <p:spPr/>
        <p:txBody>
          <a:bodyPr/>
          <a:lstStyle/>
          <a:p>
            <a:r>
              <a:rPr lang="de-DE" dirty="0">
                <a:solidFill>
                  <a:schemeClr val="bg1"/>
                </a:solidFill>
              </a:rPr>
              <a:t>Personelle Einkommensverteilung</a:t>
            </a:r>
          </a:p>
        </p:txBody>
      </p:sp>
      <p:sp>
        <p:nvSpPr>
          <p:cNvPr id="3" name="Inhaltsplatzhalter 2">
            <a:extLst>
              <a:ext uri="{FF2B5EF4-FFF2-40B4-BE49-F238E27FC236}">
                <a16:creationId xmlns:a16="http://schemas.microsoft.com/office/drawing/2014/main" id="{DCAF7FB1-79A1-4BDD-84B4-D76A5572B2A0}"/>
              </a:ext>
            </a:extLst>
          </p:cNvPr>
          <p:cNvSpPr>
            <a:spLocks noGrp="1"/>
          </p:cNvSpPr>
          <p:nvPr>
            <p:ph idx="1"/>
          </p:nvPr>
        </p:nvSpPr>
        <p:spPr/>
        <p:txBody>
          <a:bodyPr>
            <a:normAutofit/>
          </a:bodyPr>
          <a:lstStyle/>
          <a:p>
            <a:r>
              <a:rPr lang="de-DE" b="1" dirty="0">
                <a:solidFill>
                  <a:schemeClr val="bg1"/>
                </a:solidFill>
              </a:rPr>
              <a:t>Definition</a:t>
            </a:r>
            <a:r>
              <a:rPr lang="de-DE" dirty="0">
                <a:solidFill>
                  <a:schemeClr val="bg1"/>
                </a:solidFill>
              </a:rPr>
              <a:t>: Die personelle Einkommensverteilung ist die Zusammenfassung der Einkommen nach Gruppen der Einkommensempfänger (z. B. Angestellte, Arbeiter oder Selbstständige)</a:t>
            </a:r>
          </a:p>
        </p:txBody>
      </p:sp>
      <p:sp>
        <p:nvSpPr>
          <p:cNvPr id="4" name="Pfeil: nach rechts 3">
            <a:hlinkClick r:id="" action="ppaction://hlinkshowjump?jump=nextslide"/>
            <a:extLst>
              <a:ext uri="{FF2B5EF4-FFF2-40B4-BE49-F238E27FC236}">
                <a16:creationId xmlns:a16="http://schemas.microsoft.com/office/drawing/2014/main" id="{4EC989FF-3171-4BAF-9C56-7FB8B333B694}"/>
              </a:ext>
            </a:extLst>
          </p:cNvPr>
          <p:cNvSpPr/>
          <p:nvPr/>
        </p:nvSpPr>
        <p:spPr>
          <a:xfrm>
            <a:off x="10770781" y="6176963"/>
            <a:ext cx="999461" cy="31591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hlinkClick r:id="rId2" action="ppaction://hlinksldjump"/>
            <a:extLst>
              <a:ext uri="{FF2B5EF4-FFF2-40B4-BE49-F238E27FC236}">
                <a16:creationId xmlns:a16="http://schemas.microsoft.com/office/drawing/2014/main" id="{B31DCA04-8DE2-4887-9871-2039405A5F04}"/>
              </a:ext>
            </a:extLst>
          </p:cNvPr>
          <p:cNvSpPr/>
          <p:nvPr/>
        </p:nvSpPr>
        <p:spPr>
          <a:xfrm>
            <a:off x="5018566" y="6036228"/>
            <a:ext cx="2339163" cy="4566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Arten der Einkommensverteilung</a:t>
            </a:r>
          </a:p>
        </p:txBody>
      </p:sp>
      <p:sp>
        <p:nvSpPr>
          <p:cNvPr id="6" name="Rechteck 5">
            <a:hlinkClick r:id="rId3" action="ppaction://hlinksldjump"/>
            <a:extLst>
              <a:ext uri="{FF2B5EF4-FFF2-40B4-BE49-F238E27FC236}">
                <a16:creationId xmlns:a16="http://schemas.microsoft.com/office/drawing/2014/main" id="{E7AACA6A-50B4-4821-9B4F-B27D463A19C5}"/>
              </a:ext>
            </a:extLst>
          </p:cNvPr>
          <p:cNvSpPr/>
          <p:nvPr/>
        </p:nvSpPr>
        <p:spPr>
          <a:xfrm>
            <a:off x="421758" y="6036228"/>
            <a:ext cx="1998920" cy="4566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Inhaltsverzeichnis</a:t>
            </a:r>
          </a:p>
        </p:txBody>
      </p:sp>
      <p:pic>
        <p:nvPicPr>
          <p:cNvPr id="8" name="Grafik 7">
            <a:extLst>
              <a:ext uri="{FF2B5EF4-FFF2-40B4-BE49-F238E27FC236}">
                <a16:creationId xmlns:a16="http://schemas.microsoft.com/office/drawing/2014/main" id="{DCB4F74F-1527-4444-9010-DF6B3C2E11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0070" y="733094"/>
            <a:ext cx="491967" cy="589623"/>
          </a:xfrm>
          <a:prstGeom prst="rect">
            <a:avLst/>
          </a:prstGeom>
        </p:spPr>
      </p:pic>
    </p:spTree>
    <p:extLst>
      <p:ext uri="{BB962C8B-B14F-4D97-AF65-F5344CB8AC3E}">
        <p14:creationId xmlns:p14="http://schemas.microsoft.com/office/powerpoint/2010/main" val="480704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978F41-398C-4032-B2B0-5122DE35D6F3}"/>
              </a:ext>
            </a:extLst>
          </p:cNvPr>
          <p:cNvSpPr>
            <a:spLocks noGrp="1"/>
          </p:cNvSpPr>
          <p:nvPr>
            <p:ph type="title"/>
          </p:nvPr>
        </p:nvSpPr>
        <p:spPr/>
        <p:txBody>
          <a:bodyPr/>
          <a:lstStyle/>
          <a:p>
            <a:r>
              <a:rPr lang="de-DE" dirty="0">
                <a:solidFill>
                  <a:schemeClr val="bg1"/>
                </a:solidFill>
              </a:rPr>
              <a:t>Lorenzkurve</a:t>
            </a:r>
          </a:p>
        </p:txBody>
      </p:sp>
      <p:sp>
        <p:nvSpPr>
          <p:cNvPr id="3" name="Inhaltsplatzhalter 2">
            <a:extLst>
              <a:ext uri="{FF2B5EF4-FFF2-40B4-BE49-F238E27FC236}">
                <a16:creationId xmlns:a16="http://schemas.microsoft.com/office/drawing/2014/main" id="{5C96F5F7-1ED2-4AD5-8CBD-404C8CC96001}"/>
              </a:ext>
            </a:extLst>
          </p:cNvPr>
          <p:cNvSpPr>
            <a:spLocks noGrp="1"/>
          </p:cNvSpPr>
          <p:nvPr>
            <p:ph idx="1"/>
          </p:nvPr>
        </p:nvSpPr>
        <p:spPr>
          <a:xfrm>
            <a:off x="794548" y="1773568"/>
            <a:ext cx="7733653" cy="4351338"/>
          </a:xfrm>
        </p:spPr>
        <p:txBody>
          <a:bodyPr>
            <a:noAutofit/>
          </a:bodyPr>
          <a:lstStyle/>
          <a:p>
            <a:r>
              <a:rPr lang="de-DE" sz="2600" dirty="0">
                <a:solidFill>
                  <a:schemeClr val="bg1"/>
                </a:solidFill>
                <a:effectLst/>
                <a:ea typeface="Calibri" panose="020F0502020204030204" pitchFamily="34" charset="0"/>
              </a:rPr>
              <a:t>graphische Darstellung zur Veranschaulichung der Einkommensverteilung in einer Volkswirtschaft</a:t>
            </a:r>
          </a:p>
          <a:p>
            <a:r>
              <a:rPr lang="de-DE" sz="2600" dirty="0">
                <a:solidFill>
                  <a:schemeClr val="bg1"/>
                </a:solidFill>
                <a:effectLst/>
                <a:ea typeface="Calibri" panose="020F0502020204030204" pitchFamily="34" charset="0"/>
              </a:rPr>
              <a:t>Veranschaulichung, wie viel Prozent der Einkommensempfänger in einer Volkswirtschaft wie viel Prozent des Volkseinkommens verdienen</a:t>
            </a:r>
          </a:p>
          <a:p>
            <a:r>
              <a:rPr lang="de-DE" sz="2600" dirty="0">
                <a:solidFill>
                  <a:schemeClr val="bg1"/>
                </a:solidFill>
              </a:rPr>
              <a:t>Diagonale: zeigt die theoretische Gleichverteilung der Einkommen. Je größer die Entfernung der Lorenzkurve der tatsächlichen Einkommensverteilung von der Diagonalen ist, desto ungleicher ist die Einkommensverteilung und desto größer sind die Einkommensunterschiede in einer Volkswirtschaft</a:t>
            </a:r>
          </a:p>
        </p:txBody>
      </p:sp>
      <p:pic>
        <p:nvPicPr>
          <p:cNvPr id="2050" name="Picture 2" descr="Quellbild anzeigen">
            <a:extLst>
              <a:ext uri="{FF2B5EF4-FFF2-40B4-BE49-F238E27FC236}">
                <a16:creationId xmlns:a16="http://schemas.microsoft.com/office/drawing/2014/main" id="{C62CECD5-A334-432E-8CAC-30C157E19D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4260" y="820195"/>
            <a:ext cx="2813388" cy="2603663"/>
          </a:xfrm>
          <a:prstGeom prst="rect">
            <a:avLst/>
          </a:prstGeom>
          <a:noFill/>
          <a:extLst>
            <a:ext uri="{909E8E84-426E-40DD-AFC4-6F175D3DCCD1}">
              <a14:hiddenFill xmlns:a14="http://schemas.microsoft.com/office/drawing/2010/main">
                <a:solidFill>
                  <a:srgbClr val="FFFFFF"/>
                </a:solidFill>
              </a14:hiddenFill>
            </a:ext>
          </a:extLst>
        </p:spPr>
      </p:pic>
      <p:sp>
        <p:nvSpPr>
          <p:cNvPr id="7" name="Pfeil: nach rechts 6">
            <a:hlinkClick r:id="" action="ppaction://hlinkshowjump?jump=nextslide"/>
            <a:extLst>
              <a:ext uri="{FF2B5EF4-FFF2-40B4-BE49-F238E27FC236}">
                <a16:creationId xmlns:a16="http://schemas.microsoft.com/office/drawing/2014/main" id="{B85D27EC-9990-4FCF-A5FF-68A41DB748D7}"/>
              </a:ext>
            </a:extLst>
          </p:cNvPr>
          <p:cNvSpPr/>
          <p:nvPr/>
        </p:nvSpPr>
        <p:spPr>
          <a:xfrm>
            <a:off x="10770781" y="6176963"/>
            <a:ext cx="999461" cy="31591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hlinkClick r:id="rId5" action="ppaction://hlinksldjump"/>
            <a:extLst>
              <a:ext uri="{FF2B5EF4-FFF2-40B4-BE49-F238E27FC236}">
                <a16:creationId xmlns:a16="http://schemas.microsoft.com/office/drawing/2014/main" id="{6E2A6604-3D03-4C16-98EF-246E21EAB939}"/>
              </a:ext>
            </a:extLst>
          </p:cNvPr>
          <p:cNvSpPr/>
          <p:nvPr/>
        </p:nvSpPr>
        <p:spPr>
          <a:xfrm>
            <a:off x="421758" y="6036228"/>
            <a:ext cx="1998920" cy="4566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Inhaltsverzeichnis</a:t>
            </a:r>
          </a:p>
        </p:txBody>
      </p:sp>
      <p:sp>
        <p:nvSpPr>
          <p:cNvPr id="9" name="Rechteck 8">
            <a:hlinkClick r:id="rId6" action="ppaction://hlinksldjump"/>
            <a:extLst>
              <a:ext uri="{FF2B5EF4-FFF2-40B4-BE49-F238E27FC236}">
                <a16:creationId xmlns:a16="http://schemas.microsoft.com/office/drawing/2014/main" id="{889C38A7-DE7E-4D36-B6B6-8B0BFBD0E9A3}"/>
              </a:ext>
            </a:extLst>
          </p:cNvPr>
          <p:cNvSpPr/>
          <p:nvPr/>
        </p:nvSpPr>
        <p:spPr>
          <a:xfrm>
            <a:off x="5018566" y="6036228"/>
            <a:ext cx="2339163" cy="4566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Arten der Einkommensverteilung</a:t>
            </a:r>
          </a:p>
        </p:txBody>
      </p:sp>
      <p:pic>
        <p:nvPicPr>
          <p:cNvPr id="6" name="Onlinemedien 5" title="Lorenzkurve zeichnen - Wirtschaftspolitik einfach erklärt!">
            <a:hlinkClick r:id="" action="ppaction://media"/>
            <a:extLst>
              <a:ext uri="{FF2B5EF4-FFF2-40B4-BE49-F238E27FC236}">
                <a16:creationId xmlns:a16="http://schemas.microsoft.com/office/drawing/2014/main" id="{0A226F87-F1C9-4760-9695-BF2135EDF0CA}"/>
              </a:ext>
            </a:extLst>
          </p:cNvPr>
          <p:cNvPicPr>
            <a:picLocks noRot="1" noChangeAspect="1"/>
          </p:cNvPicPr>
          <p:nvPr>
            <a:videoFile r:link="rId1"/>
          </p:nvPr>
        </p:nvPicPr>
        <p:blipFill>
          <a:blip r:embed="rId7"/>
          <a:stretch>
            <a:fillRect/>
          </a:stretch>
        </p:blipFill>
        <p:spPr>
          <a:xfrm>
            <a:off x="8410354" y="3558795"/>
            <a:ext cx="3661143" cy="2059393"/>
          </a:xfrm>
          <a:prstGeom prst="rect">
            <a:avLst/>
          </a:prstGeom>
        </p:spPr>
      </p:pic>
      <p:sp>
        <p:nvSpPr>
          <p:cNvPr id="4" name="Rechteck 3"/>
          <p:cNvSpPr/>
          <p:nvPr/>
        </p:nvSpPr>
        <p:spPr>
          <a:xfrm>
            <a:off x="8366893" y="5569545"/>
            <a:ext cx="3177447" cy="369332"/>
          </a:xfrm>
          <a:prstGeom prst="rect">
            <a:avLst/>
          </a:prstGeom>
        </p:spPr>
        <p:txBody>
          <a:bodyPr wrap="square">
            <a:spAutoFit/>
          </a:bodyPr>
          <a:lstStyle/>
          <a:p>
            <a:endParaRPr lang="de-DE" dirty="0">
              <a:solidFill>
                <a:schemeClr val="bg1"/>
              </a:solidFill>
            </a:endParaRPr>
          </a:p>
        </p:txBody>
      </p:sp>
      <p:sp>
        <p:nvSpPr>
          <p:cNvPr id="5" name="Rechteck 4"/>
          <p:cNvSpPr/>
          <p:nvPr/>
        </p:nvSpPr>
        <p:spPr>
          <a:xfrm>
            <a:off x="9621840" y="5552565"/>
            <a:ext cx="1238170" cy="369332"/>
          </a:xfrm>
          <a:prstGeom prst="rect">
            <a:avLst/>
          </a:prstGeom>
        </p:spPr>
        <p:txBody>
          <a:bodyPr wrap="square">
            <a:spAutoFit/>
          </a:bodyPr>
          <a:lstStyle/>
          <a:p>
            <a:r>
              <a:rPr lang="de-DE" dirty="0">
                <a:solidFill>
                  <a:schemeClr val="bg1"/>
                </a:solidFill>
                <a:hlinkClick r:id="rId8"/>
              </a:rPr>
              <a:t>Erklärvideo</a:t>
            </a:r>
            <a:endParaRPr lang="de-DE" dirty="0"/>
          </a:p>
        </p:txBody>
      </p:sp>
      <p:pic>
        <p:nvPicPr>
          <p:cNvPr id="12" name="Grafik 11">
            <a:extLst>
              <a:ext uri="{FF2B5EF4-FFF2-40B4-BE49-F238E27FC236}">
                <a16:creationId xmlns:a16="http://schemas.microsoft.com/office/drawing/2014/main" id="{59977207-1E9E-4459-A9F6-A6CBA567631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03894" y="733094"/>
            <a:ext cx="491967" cy="589623"/>
          </a:xfrm>
          <a:prstGeom prst="rect">
            <a:avLst/>
          </a:prstGeom>
        </p:spPr>
      </p:pic>
    </p:spTree>
    <p:extLst>
      <p:ext uri="{BB962C8B-B14F-4D97-AF65-F5344CB8AC3E}">
        <p14:creationId xmlns:p14="http://schemas.microsoft.com/office/powerpoint/2010/main" val="399380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D0C04D-6A35-4CAE-BF5F-63CCC523F62D}"/>
              </a:ext>
            </a:extLst>
          </p:cNvPr>
          <p:cNvSpPr>
            <a:spLocks noGrp="1"/>
          </p:cNvSpPr>
          <p:nvPr>
            <p:ph type="title"/>
          </p:nvPr>
        </p:nvSpPr>
        <p:spPr/>
        <p:txBody>
          <a:bodyPr/>
          <a:lstStyle/>
          <a:p>
            <a:r>
              <a:rPr lang="de-DE" dirty="0">
                <a:solidFill>
                  <a:schemeClr val="bg1"/>
                </a:solidFill>
              </a:rPr>
              <a:t>Gini-Koeffizient</a:t>
            </a:r>
          </a:p>
        </p:txBody>
      </p:sp>
      <p:sp>
        <p:nvSpPr>
          <p:cNvPr id="3" name="Inhaltsplatzhalter 2">
            <a:extLst>
              <a:ext uri="{FF2B5EF4-FFF2-40B4-BE49-F238E27FC236}">
                <a16:creationId xmlns:a16="http://schemas.microsoft.com/office/drawing/2014/main" id="{79A8232D-BE83-49FF-94E4-E575C9AD0CB9}"/>
              </a:ext>
            </a:extLst>
          </p:cNvPr>
          <p:cNvSpPr>
            <a:spLocks noGrp="1"/>
          </p:cNvSpPr>
          <p:nvPr>
            <p:ph idx="1"/>
          </p:nvPr>
        </p:nvSpPr>
        <p:spPr>
          <a:xfrm>
            <a:off x="838200" y="1825625"/>
            <a:ext cx="6387790" cy="4351338"/>
          </a:xfrm>
        </p:spPr>
        <p:txBody>
          <a:bodyPr>
            <a:normAutofit/>
          </a:bodyPr>
          <a:lstStyle/>
          <a:p>
            <a:r>
              <a:rPr lang="de-DE" b="1" dirty="0">
                <a:solidFill>
                  <a:schemeClr val="bg1"/>
                </a:solidFill>
              </a:rPr>
              <a:t>Definition</a:t>
            </a:r>
            <a:r>
              <a:rPr lang="de-DE" dirty="0">
                <a:solidFill>
                  <a:schemeClr val="bg1"/>
                </a:solidFill>
              </a:rPr>
              <a:t>: Maßzahl der Ungleichheitsverteilung.</a:t>
            </a:r>
          </a:p>
          <a:p>
            <a:r>
              <a:rPr lang="de-DE" dirty="0">
                <a:solidFill>
                  <a:schemeClr val="bg1"/>
                </a:solidFill>
              </a:rPr>
              <a:t>Ableitung des GK von der Lorenzkurve: Betrachtung der Fläche zwischen Lorenzkurve und Winkelhalbierenden (Konzentrationsfläche) </a:t>
            </a:r>
          </a:p>
          <a:p>
            <a:r>
              <a:rPr lang="de-DE" dirty="0">
                <a:solidFill>
                  <a:schemeClr val="bg1"/>
                </a:solidFill>
              </a:rPr>
              <a:t>Je größer die Fläche ist, desto größer ist der Gini-Koeffizient und damit die Ungleichverteilung der Einkommen</a:t>
            </a:r>
          </a:p>
        </p:txBody>
      </p:sp>
      <p:sp>
        <p:nvSpPr>
          <p:cNvPr id="4" name="Pfeil: nach rechts 3">
            <a:hlinkClick r:id="" action="ppaction://hlinkshowjump?jump=nextslide"/>
            <a:extLst>
              <a:ext uri="{FF2B5EF4-FFF2-40B4-BE49-F238E27FC236}">
                <a16:creationId xmlns:a16="http://schemas.microsoft.com/office/drawing/2014/main" id="{05C9827A-457F-4366-97EA-2571F2C4F035}"/>
              </a:ext>
            </a:extLst>
          </p:cNvPr>
          <p:cNvSpPr/>
          <p:nvPr/>
        </p:nvSpPr>
        <p:spPr>
          <a:xfrm>
            <a:off x="10770781" y="6176963"/>
            <a:ext cx="999461" cy="31591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hlinkClick r:id="rId4" action="ppaction://hlinksldjump"/>
            <a:extLst>
              <a:ext uri="{FF2B5EF4-FFF2-40B4-BE49-F238E27FC236}">
                <a16:creationId xmlns:a16="http://schemas.microsoft.com/office/drawing/2014/main" id="{6913E163-61F4-4DAD-A1F3-749F5132AC53}"/>
              </a:ext>
            </a:extLst>
          </p:cNvPr>
          <p:cNvSpPr/>
          <p:nvPr/>
        </p:nvSpPr>
        <p:spPr>
          <a:xfrm>
            <a:off x="421758" y="6036228"/>
            <a:ext cx="1998920" cy="4566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Inhaltsverzeichnis</a:t>
            </a:r>
          </a:p>
        </p:txBody>
      </p:sp>
      <p:sp>
        <p:nvSpPr>
          <p:cNvPr id="6" name="Rechteck 5">
            <a:hlinkClick r:id="rId5" action="ppaction://hlinksldjump"/>
            <a:extLst>
              <a:ext uri="{FF2B5EF4-FFF2-40B4-BE49-F238E27FC236}">
                <a16:creationId xmlns:a16="http://schemas.microsoft.com/office/drawing/2014/main" id="{2519EB83-D38C-45F3-AAAE-F7A85EF4A469}"/>
              </a:ext>
            </a:extLst>
          </p:cNvPr>
          <p:cNvSpPr/>
          <p:nvPr/>
        </p:nvSpPr>
        <p:spPr>
          <a:xfrm>
            <a:off x="5018566" y="6036228"/>
            <a:ext cx="2339163" cy="4566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Arten der Einkommensverteilung</a:t>
            </a:r>
          </a:p>
        </p:txBody>
      </p:sp>
      <p:pic>
        <p:nvPicPr>
          <p:cNvPr id="7" name="Onlinemedien 6" title="Gini-Koeffizient in der Statistik kurz und knapp erklärt | Beispielaufgabe | wirtconomy">
            <a:hlinkClick r:id="" action="ppaction://media"/>
            <a:extLst>
              <a:ext uri="{FF2B5EF4-FFF2-40B4-BE49-F238E27FC236}">
                <a16:creationId xmlns:a16="http://schemas.microsoft.com/office/drawing/2014/main" id="{6DE02CC8-3885-4F9C-8F33-6B5F6D5A3236}"/>
              </a:ext>
            </a:extLst>
          </p:cNvPr>
          <p:cNvPicPr>
            <a:picLocks noRot="1" noChangeAspect="1"/>
          </p:cNvPicPr>
          <p:nvPr>
            <a:videoFile r:link="rId1"/>
          </p:nvPr>
        </p:nvPicPr>
        <p:blipFill>
          <a:blip r:embed="rId6"/>
          <a:stretch>
            <a:fillRect/>
          </a:stretch>
        </p:blipFill>
        <p:spPr>
          <a:xfrm>
            <a:off x="7357729" y="2290898"/>
            <a:ext cx="4613017" cy="2694960"/>
          </a:xfrm>
          <a:prstGeom prst="rect">
            <a:avLst/>
          </a:prstGeom>
        </p:spPr>
      </p:pic>
      <p:sp>
        <p:nvSpPr>
          <p:cNvPr id="8" name="Textfeld 7">
            <a:extLst>
              <a:ext uri="{FF2B5EF4-FFF2-40B4-BE49-F238E27FC236}">
                <a16:creationId xmlns:a16="http://schemas.microsoft.com/office/drawing/2014/main" id="{6D0F1341-FC19-446F-B4E4-52A43CFC8112}"/>
              </a:ext>
            </a:extLst>
          </p:cNvPr>
          <p:cNvSpPr txBox="1"/>
          <p:nvPr/>
        </p:nvSpPr>
        <p:spPr>
          <a:xfrm>
            <a:off x="9151780" y="4957045"/>
            <a:ext cx="1285762" cy="369332"/>
          </a:xfrm>
          <a:prstGeom prst="rect">
            <a:avLst/>
          </a:prstGeom>
          <a:noFill/>
        </p:spPr>
        <p:txBody>
          <a:bodyPr wrap="square" rtlCol="0">
            <a:spAutoFit/>
          </a:bodyPr>
          <a:lstStyle/>
          <a:p>
            <a:r>
              <a:rPr lang="de-DE" dirty="0">
                <a:hlinkClick r:id="rId7"/>
              </a:rPr>
              <a:t>Erklärvideo</a:t>
            </a:r>
            <a:endParaRPr lang="de-DE" dirty="0"/>
          </a:p>
        </p:txBody>
      </p:sp>
      <p:pic>
        <p:nvPicPr>
          <p:cNvPr id="10" name="Grafik 9">
            <a:extLst>
              <a:ext uri="{FF2B5EF4-FFF2-40B4-BE49-F238E27FC236}">
                <a16:creationId xmlns:a16="http://schemas.microsoft.com/office/drawing/2014/main" id="{2BD405B8-AFF9-415E-BD51-6BCEB50B25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39514" y="681037"/>
            <a:ext cx="491967" cy="589623"/>
          </a:xfrm>
          <a:prstGeom prst="rect">
            <a:avLst/>
          </a:prstGeom>
        </p:spPr>
      </p:pic>
    </p:spTree>
    <p:extLst>
      <p:ext uri="{BB962C8B-B14F-4D97-AF65-F5344CB8AC3E}">
        <p14:creationId xmlns:p14="http://schemas.microsoft.com/office/powerpoint/2010/main" val="342862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1107</Words>
  <Application>Microsoft Office PowerPoint</Application>
  <PresentationFormat>Breitbild</PresentationFormat>
  <Paragraphs>177</Paragraphs>
  <Slides>27</Slides>
  <Notes>5</Notes>
  <HiddenSlides>0</HiddenSlides>
  <MMClips>18</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27</vt:i4>
      </vt:variant>
    </vt:vector>
  </HeadingPairs>
  <TitlesOfParts>
    <vt:vector size="31" baseType="lpstr">
      <vt:lpstr>Arial</vt:lpstr>
      <vt:lpstr>Calibri</vt:lpstr>
      <vt:lpstr>Calibri Light</vt:lpstr>
      <vt:lpstr>Office</vt:lpstr>
      <vt:lpstr>PowerPoint-Präsentation</vt:lpstr>
      <vt:lpstr>Inhaltsverzeichnis</vt:lpstr>
      <vt:lpstr>Einkommensverteilung</vt:lpstr>
      <vt:lpstr>Arten der Einkommensverteilung</vt:lpstr>
      <vt:lpstr>Funktionale Einkommensverteilung</vt:lpstr>
      <vt:lpstr>Lohnquote</vt:lpstr>
      <vt:lpstr>Personelle Einkommensverteilung</vt:lpstr>
      <vt:lpstr>Lorenzkurve</vt:lpstr>
      <vt:lpstr>Gini-Koeffizient</vt:lpstr>
      <vt:lpstr>Primäre Einkommensverteilung</vt:lpstr>
      <vt:lpstr>Sekundäre Einkommensverteilung</vt:lpstr>
      <vt:lpstr>Einkommensungleichheit</vt:lpstr>
      <vt:lpstr>Einkommensungleichheit vor und nach staatl. Eingriff in DE</vt:lpstr>
      <vt:lpstr>Lorenzkurve 2017 DE</vt:lpstr>
      <vt:lpstr>Einkommensungleichheit vor und nach staatl. Eingriff in PL</vt:lpstr>
      <vt:lpstr>Lorenzkurve 2017 PL</vt:lpstr>
      <vt:lpstr>Einkommensungleichheit vor und nach staatl. Eingriff in SK</vt:lpstr>
      <vt:lpstr>Lorenzkurve 2017 SK</vt:lpstr>
      <vt:lpstr>Vergleich der Einkommensungleichheit</vt:lpstr>
      <vt:lpstr>Lorenzkurven 2017</vt:lpstr>
      <vt:lpstr>Empfundene Einkommensungleichheit</vt:lpstr>
      <vt:lpstr>Empfundene Einkommensungleichheit</vt:lpstr>
      <vt:lpstr>Empfundene Einkommensungleichheit</vt:lpstr>
      <vt:lpstr>Kritik am Gini-Koeffizienten </vt:lpstr>
      <vt:lpstr>Fazit</vt:lpstr>
      <vt:lpstr>Teste dein Wissen</vt:lpstr>
      <vt:lpstr>Abbildungsverzeichnis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Sophie Christoph</dc:creator>
  <cp:lastModifiedBy>Sophie Christoph</cp:lastModifiedBy>
  <cp:revision>139</cp:revision>
  <dcterms:created xsi:type="dcterms:W3CDTF">2020-11-23T20:39:37Z</dcterms:created>
  <dcterms:modified xsi:type="dcterms:W3CDTF">2021-01-14T17:13:55Z</dcterms:modified>
</cp:coreProperties>
</file>