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70" r:id="rId2"/>
    <p:sldId id="320" r:id="rId3"/>
    <p:sldId id="322" r:id="rId4"/>
    <p:sldId id="323" r:id="rId5"/>
    <p:sldId id="391" r:id="rId6"/>
    <p:sldId id="321" r:id="rId7"/>
    <p:sldId id="392" r:id="rId8"/>
    <p:sldId id="390" r:id="rId9"/>
    <p:sldId id="398" r:id="rId10"/>
    <p:sldId id="393" r:id="rId11"/>
    <p:sldId id="313" r:id="rId12"/>
    <p:sldId id="326" r:id="rId13"/>
    <p:sldId id="314" r:id="rId14"/>
    <p:sldId id="327" r:id="rId15"/>
    <p:sldId id="319" r:id="rId16"/>
    <p:sldId id="328" r:id="rId17"/>
    <p:sldId id="316" r:id="rId18"/>
    <p:sldId id="329" r:id="rId19"/>
    <p:sldId id="318" r:id="rId20"/>
    <p:sldId id="330" r:id="rId21"/>
    <p:sldId id="317" r:id="rId22"/>
    <p:sldId id="331" r:id="rId23"/>
    <p:sldId id="315" r:id="rId24"/>
    <p:sldId id="332" r:id="rId25"/>
    <p:sldId id="311" r:id="rId26"/>
    <p:sldId id="333" r:id="rId27"/>
    <p:sldId id="312" r:id="rId28"/>
    <p:sldId id="334" r:id="rId29"/>
    <p:sldId id="271" r:id="rId30"/>
    <p:sldId id="335" r:id="rId31"/>
    <p:sldId id="257" r:id="rId32"/>
    <p:sldId id="336" r:id="rId33"/>
    <p:sldId id="260" r:id="rId34"/>
    <p:sldId id="337" r:id="rId35"/>
    <p:sldId id="262" r:id="rId36"/>
    <p:sldId id="338" r:id="rId37"/>
    <p:sldId id="263" r:id="rId38"/>
    <p:sldId id="339" r:id="rId39"/>
    <p:sldId id="261" r:id="rId40"/>
    <p:sldId id="340" r:id="rId41"/>
    <p:sldId id="258" r:id="rId42"/>
    <p:sldId id="341" r:id="rId43"/>
    <p:sldId id="264" r:id="rId44"/>
    <p:sldId id="342" r:id="rId45"/>
    <p:sldId id="281" r:id="rId46"/>
    <p:sldId id="343" r:id="rId47"/>
    <p:sldId id="265" r:id="rId48"/>
    <p:sldId id="345" r:id="rId49"/>
    <p:sldId id="344" r:id="rId50"/>
    <p:sldId id="346" r:id="rId51"/>
    <p:sldId id="267" r:id="rId52"/>
    <p:sldId id="347" r:id="rId53"/>
    <p:sldId id="266" r:id="rId54"/>
    <p:sldId id="348" r:id="rId55"/>
    <p:sldId id="268" r:id="rId56"/>
    <p:sldId id="349" r:id="rId57"/>
    <p:sldId id="259" r:id="rId58"/>
    <p:sldId id="350" r:id="rId59"/>
    <p:sldId id="269" r:id="rId60"/>
    <p:sldId id="351" r:id="rId61"/>
    <p:sldId id="272" r:id="rId62"/>
    <p:sldId id="352" r:id="rId63"/>
    <p:sldId id="273" r:id="rId64"/>
    <p:sldId id="354" r:id="rId65"/>
    <p:sldId id="274" r:id="rId66"/>
    <p:sldId id="353" r:id="rId67"/>
    <p:sldId id="275" r:id="rId68"/>
    <p:sldId id="355" r:id="rId69"/>
    <p:sldId id="276" r:id="rId70"/>
    <p:sldId id="356" r:id="rId71"/>
    <p:sldId id="278" r:id="rId72"/>
    <p:sldId id="358" r:id="rId73"/>
    <p:sldId id="277" r:id="rId74"/>
    <p:sldId id="357" r:id="rId75"/>
    <p:sldId id="279" r:id="rId76"/>
    <p:sldId id="361" r:id="rId77"/>
    <p:sldId id="280" r:id="rId78"/>
    <p:sldId id="360" r:id="rId79"/>
    <p:sldId id="282" r:id="rId80"/>
    <p:sldId id="359" r:id="rId81"/>
    <p:sldId id="283" r:id="rId82"/>
    <p:sldId id="362" r:id="rId83"/>
    <p:sldId id="284" r:id="rId84"/>
    <p:sldId id="363" r:id="rId85"/>
    <p:sldId id="285" r:id="rId86"/>
    <p:sldId id="364" r:id="rId87"/>
    <p:sldId id="286" r:id="rId88"/>
    <p:sldId id="365" r:id="rId89"/>
    <p:sldId id="287" r:id="rId90"/>
    <p:sldId id="366" r:id="rId91"/>
    <p:sldId id="288" r:id="rId92"/>
    <p:sldId id="367" r:id="rId93"/>
    <p:sldId id="289" r:id="rId94"/>
    <p:sldId id="368" r:id="rId95"/>
    <p:sldId id="299" r:id="rId96"/>
    <p:sldId id="369" r:id="rId97"/>
    <p:sldId id="300" r:id="rId98"/>
    <p:sldId id="370" r:id="rId99"/>
    <p:sldId id="290" r:id="rId100"/>
    <p:sldId id="371" r:id="rId101"/>
    <p:sldId id="291" r:id="rId102"/>
    <p:sldId id="372" r:id="rId103"/>
    <p:sldId id="293" r:id="rId104"/>
    <p:sldId id="373" r:id="rId105"/>
    <p:sldId id="292" r:id="rId106"/>
    <p:sldId id="375" r:id="rId107"/>
    <p:sldId id="301" r:id="rId108"/>
    <p:sldId id="374" r:id="rId109"/>
    <p:sldId id="294" r:id="rId110"/>
    <p:sldId id="376" r:id="rId111"/>
    <p:sldId id="295" r:id="rId112"/>
    <p:sldId id="377" r:id="rId113"/>
    <p:sldId id="296" r:id="rId114"/>
    <p:sldId id="378" r:id="rId115"/>
    <p:sldId id="302" r:id="rId116"/>
    <p:sldId id="379" r:id="rId117"/>
    <p:sldId id="297" r:id="rId118"/>
    <p:sldId id="380" r:id="rId119"/>
    <p:sldId id="298" r:id="rId120"/>
    <p:sldId id="381" r:id="rId121"/>
    <p:sldId id="303" r:id="rId122"/>
    <p:sldId id="382" r:id="rId123"/>
    <p:sldId id="304" r:id="rId124"/>
    <p:sldId id="383" r:id="rId125"/>
    <p:sldId id="305" r:id="rId126"/>
    <p:sldId id="384" r:id="rId127"/>
    <p:sldId id="306" r:id="rId128"/>
    <p:sldId id="385" r:id="rId129"/>
    <p:sldId id="307" r:id="rId130"/>
    <p:sldId id="386" r:id="rId131"/>
    <p:sldId id="308" r:id="rId132"/>
    <p:sldId id="387" r:id="rId133"/>
    <p:sldId id="309" r:id="rId134"/>
    <p:sldId id="388" r:id="rId135"/>
    <p:sldId id="310" r:id="rId136"/>
    <p:sldId id="389" r:id="rId137"/>
    <p:sldId id="324" r:id="rId138"/>
    <p:sldId id="394" r:id="rId139"/>
    <p:sldId id="395" r:id="rId140"/>
    <p:sldId id="396" r:id="rId141"/>
    <p:sldId id="325" r:id="rId142"/>
    <p:sldId id="397" r:id="rId1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63" d="100"/>
          <a:sy n="163" d="100"/>
        </p:scale>
        <p:origin x="22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e-DE"/>
              <a:t>Mastertitelformat bearbeiten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7" name="Date Placeholder 6"/>
          <p:cNvSpPr>
            <a:spLocks noGrp="1"/>
          </p:cNvSpPr>
          <p:nvPr>
            <p:ph type="dt" sz="half" idx="10"/>
          </p:nvPr>
        </p:nvSpPr>
        <p:spPr/>
        <p:txBody>
          <a:bodyPr/>
          <a:lstStyle/>
          <a:p>
            <a:fld id="{201C1275-AAC4-4F7D-98BB-B7C0E7EB315A}" type="datetimeFigureOut">
              <a:rPr lang="de-DE" smtClean="0"/>
              <a:t>14.01.2020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14019456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01C1275-AAC4-4F7D-98BB-B7C0E7EB315A}" type="datetimeFigureOut">
              <a:rPr lang="de-DE" smtClean="0"/>
              <a:t>14.01.2020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344746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01C1275-AAC4-4F7D-98BB-B7C0E7EB315A}" type="datetimeFigureOut">
              <a:rPr lang="de-DE" smtClean="0"/>
              <a:t>14.01.2020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410250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01C1275-AAC4-4F7D-98BB-B7C0E7EB315A}" type="datetimeFigureOut">
              <a:rPr lang="de-DE" smtClean="0"/>
              <a:t>14.01.2020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29473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e-DE"/>
              <a:t>Mastertitelformat bearbeiten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Date Placeholder 6"/>
          <p:cNvSpPr>
            <a:spLocks noGrp="1"/>
          </p:cNvSpPr>
          <p:nvPr>
            <p:ph type="dt" sz="half" idx="10"/>
          </p:nvPr>
        </p:nvSpPr>
        <p:spPr/>
        <p:txBody>
          <a:bodyPr/>
          <a:lstStyle/>
          <a:p>
            <a:fld id="{201C1275-AAC4-4F7D-98BB-B7C0E7EB315A}" type="datetimeFigureOut">
              <a:rPr lang="de-DE" smtClean="0"/>
              <a:t>14.01.2020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5389464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201C1275-AAC4-4F7D-98BB-B7C0E7EB315A}" type="datetimeFigureOut">
              <a:rPr lang="de-DE" smtClean="0"/>
              <a:t>14.01.2020</a:t>
            </a:fld>
            <a:endParaRPr lang="de-DE"/>
          </a:p>
        </p:txBody>
      </p:sp>
      <p:sp>
        <p:nvSpPr>
          <p:cNvPr id="9" name="Footer Placeholder 8"/>
          <p:cNvSpPr>
            <a:spLocks noGrp="1"/>
          </p:cNvSpPr>
          <p:nvPr>
            <p:ph type="ftr" sz="quarter" idx="11"/>
          </p:nvPr>
        </p:nvSpPr>
        <p:spPr/>
        <p:txBody>
          <a:bodyPr/>
          <a:lstStyle/>
          <a:p>
            <a:endParaRPr lang="de-DE"/>
          </a:p>
        </p:txBody>
      </p:sp>
      <p:sp>
        <p:nvSpPr>
          <p:cNvPr id="10" name="Slide Number Placeholder 9"/>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4064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583436" y="3143250"/>
            <a:ext cx="4270248" cy="25967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Date Placeholder 6"/>
          <p:cNvSpPr>
            <a:spLocks noGrp="1"/>
          </p:cNvSpPr>
          <p:nvPr>
            <p:ph type="dt" sz="half" idx="10"/>
          </p:nvPr>
        </p:nvSpPr>
        <p:spPr/>
        <p:txBody>
          <a:bodyPr/>
          <a:lstStyle/>
          <a:p>
            <a:fld id="{201C1275-AAC4-4F7D-98BB-B7C0E7EB315A}" type="datetimeFigureOut">
              <a:rPr lang="de-DE" smtClean="0"/>
              <a:t>14.01.2020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45C4042-66B6-450F-9518-8F7D3C83926F}" type="slidenum">
              <a:rPr lang="de-DE" smtClean="0"/>
              <a:t>‹Nr.›</a:t>
            </a:fld>
            <a:endParaRPr lang="de-DE"/>
          </a:p>
        </p:txBody>
      </p:sp>
      <p:sp>
        <p:nvSpPr>
          <p:cNvPr id="10" name="Title 9"/>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296127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01C1275-AAC4-4F7D-98BB-B7C0E7EB315A}" type="datetimeFigureOut">
              <a:rPr lang="de-DE" smtClean="0"/>
              <a:t>14.01.2020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410422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C1275-AAC4-4F7D-98BB-B7C0E7EB315A}" type="datetimeFigureOut">
              <a:rPr lang="de-DE" smtClean="0"/>
              <a:t>14.01.2020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306201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e-DE"/>
              <a:t>Mastertitelformat bearbeiten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9" name="Date Placeholder 8"/>
          <p:cNvSpPr>
            <a:spLocks noGrp="1"/>
          </p:cNvSpPr>
          <p:nvPr>
            <p:ph type="dt" sz="half" idx="10"/>
          </p:nvPr>
        </p:nvSpPr>
        <p:spPr/>
        <p:txBody>
          <a:bodyPr/>
          <a:lstStyle/>
          <a:p>
            <a:fld id="{201C1275-AAC4-4F7D-98BB-B7C0E7EB315A}" type="datetimeFigureOut">
              <a:rPr lang="de-DE" smtClean="0"/>
              <a:t>14.01.2020</a:t>
            </a:fld>
            <a:endParaRPr lang="de-DE"/>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de-DE"/>
          </a:p>
        </p:txBody>
      </p:sp>
      <p:sp>
        <p:nvSpPr>
          <p:cNvPr id="11" name="Slide Number Placeholder 10"/>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198499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01C1275-AAC4-4F7D-98BB-B7C0E7EB315A}" type="datetimeFigureOut">
              <a:rPr lang="de-DE" smtClean="0"/>
              <a:t>14.01.2020</a:t>
            </a:fld>
            <a:endParaRPr lang="de-DE"/>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de-DE"/>
          </a:p>
        </p:txBody>
      </p:sp>
      <p:sp>
        <p:nvSpPr>
          <p:cNvPr id="10" name="Slide Number Placeholder 9"/>
          <p:cNvSpPr>
            <a:spLocks noGrp="1"/>
          </p:cNvSpPr>
          <p:nvPr>
            <p:ph type="sldNum" sz="quarter" idx="12"/>
          </p:nvPr>
        </p:nvSpPr>
        <p:spPr/>
        <p:txBody>
          <a:bodyPr/>
          <a:lstStyle/>
          <a:p>
            <a:fld id="{345C4042-66B6-450F-9518-8F7D3C83926F}" type="slidenum">
              <a:rPr lang="de-DE" smtClean="0"/>
              <a:t>‹Nr.›</a:t>
            </a:fld>
            <a:endParaRPr lang="de-DE"/>
          </a:p>
        </p:txBody>
      </p:sp>
    </p:spTree>
    <p:extLst>
      <p:ext uri="{BB962C8B-B14F-4D97-AF65-F5344CB8AC3E}">
        <p14:creationId xmlns:p14="http://schemas.microsoft.com/office/powerpoint/2010/main" val="153812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01C1275-AAC4-4F7D-98BB-B7C0E7EB315A}" type="datetimeFigureOut">
              <a:rPr lang="de-DE" smtClean="0"/>
              <a:t>14.01.2020</a:t>
            </a:fld>
            <a:endParaRPr lang="de-D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de-D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45C4042-66B6-450F-9518-8F7D3C83926F}" type="slidenum">
              <a:rPr lang="de-DE" smtClean="0"/>
              <a:t>‹Nr.›</a:t>
            </a:fld>
            <a:endParaRPr lang="de-DE"/>
          </a:p>
        </p:txBody>
      </p:sp>
    </p:spTree>
    <p:extLst>
      <p:ext uri="{BB962C8B-B14F-4D97-AF65-F5344CB8AC3E}">
        <p14:creationId xmlns:p14="http://schemas.microsoft.com/office/powerpoint/2010/main" val="24783010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05.xml"/><Relationship Id="rId1" Type="http://schemas.openxmlformats.org/officeDocument/2006/relationships/slideLayout" Target="../slideLayouts/slideLayout2.xml"/><Relationship Id="rId5" Type="http://schemas.openxmlformats.org/officeDocument/2006/relationships/slide" Target="slide111.xml"/><Relationship Id="rId4" Type="http://schemas.openxmlformats.org/officeDocument/2006/relationships/slide" Target="slide109.xml"/></Relationships>
</file>

<file path=ppt/slides/_rels/slide104.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slide" Target="slide106.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112.xml"/></Relationships>
</file>

<file path=ppt/slides/_rels/slide105.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slide" Target="slide10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 Target="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slide" Target="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 Target="slide10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slide" Target="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119.xml"/><Relationship Id="rId4" Type="http://schemas.openxmlformats.org/officeDocument/2006/relationships/slide" Target="slide117.xml"/></Relationships>
</file>

<file path=ppt/slides/_rels/slide1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120.xml"/></Relationships>
</file>

<file path=ppt/slides/_rels/slide115.xml.rels><?xml version="1.0" encoding="UTF-8" standalone="yes"?>
<Relationships xmlns="http://schemas.openxmlformats.org/package/2006/relationships"><Relationship Id="rId2" Type="http://schemas.openxmlformats.org/officeDocument/2006/relationships/slide" Target="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slide" Target="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slide" Target="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slide" Target="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slide" Target="slide12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127.xml"/></Relationships>
</file>

<file path=ppt/slides/_rels/slide122.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slide" Target="slide124.xml"/><Relationship Id="rId1" Type="http://schemas.openxmlformats.org/officeDocument/2006/relationships/slideLayout" Target="../slideLayouts/slideLayout2.xml"/><Relationship Id="rId5" Type="http://schemas.openxmlformats.org/officeDocument/2006/relationships/slide" Target="slide122.xml"/><Relationship Id="rId4" Type="http://schemas.openxmlformats.org/officeDocument/2006/relationships/slide" Target="slide128.xml"/></Relationships>
</file>

<file path=ppt/slides/_rels/slide123.xml.rels><?xml version="1.0" encoding="UTF-8" standalone="yes"?>
<Relationships xmlns="http://schemas.openxmlformats.org/package/2006/relationships"><Relationship Id="rId2" Type="http://schemas.openxmlformats.org/officeDocument/2006/relationships/slide" Target="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 Target="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 Target="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 Target="slide1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 Target="slide12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3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slide" Target="slide1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upload.wikimedia.org/wikipedia/commons/5/58/Nordstream.png" TargetMode="External"/><Relationship Id="rId2" Type="http://schemas.openxmlformats.org/officeDocument/2006/relationships/hyperlink" Target="https://de.wikipedia.org/wiki/Datei:Europe,_administrative_divisions_-_de_-_colored.svg" TargetMode="External"/><Relationship Id="rId1" Type="http://schemas.openxmlformats.org/officeDocument/2006/relationships/slideLayout" Target="../slideLayouts/slideLayout2.xml"/><Relationship Id="rId5" Type="http://schemas.openxmlformats.org/officeDocument/2006/relationships/slide" Target="slide138.xml"/><Relationship Id="rId4" Type="http://schemas.openxmlformats.org/officeDocument/2006/relationships/hyperlink" Target="https://upload.wikimedia.org/wikipedia/commons/8/85/Mapa_baltic-pipe-public-domain-PL.jpg" TargetMode="External"/></Relationships>
</file>

<file path=ppt/slides/_rels/slide138.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slide" Target="slide13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9.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slide" Target="slide14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 Target="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38.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57.xml"/><Relationship Id="rId4" Type="http://schemas.openxmlformats.org/officeDocument/2006/relationships/slide" Target="slide41.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19.xml"/><Relationship Id="rId3" Type="http://schemas.openxmlformats.org/officeDocument/2006/relationships/slide" Target="slide4.xml"/><Relationship Id="rId7" Type="http://schemas.openxmlformats.org/officeDocument/2006/relationships/slide" Target="slide91.xml"/><Relationship Id="rId12" Type="http://schemas.openxmlformats.org/officeDocument/2006/relationships/slide" Target="slide13.xml"/><Relationship Id="rId2" Type="http://schemas.openxmlformats.org/officeDocument/2006/relationships/image" Target="../media/image1.png"/><Relationship Id="rId16" Type="http://schemas.openxmlformats.org/officeDocument/2006/relationships/slide" Target="slide129.xml"/><Relationship Id="rId1" Type="http://schemas.openxmlformats.org/officeDocument/2006/relationships/slideLayout" Target="../slideLayouts/slideLayout2.xml"/><Relationship Id="rId6" Type="http://schemas.openxmlformats.org/officeDocument/2006/relationships/slide" Target="slide79.xml"/><Relationship Id="rId11" Type="http://schemas.openxmlformats.org/officeDocument/2006/relationships/slide" Target="slide121.xml"/><Relationship Id="rId5" Type="http://schemas.openxmlformats.org/officeDocument/2006/relationships/slide" Target="slide63.xml"/><Relationship Id="rId15" Type="http://schemas.openxmlformats.org/officeDocument/2006/relationships/slide" Target="slide135.xml"/><Relationship Id="rId10" Type="http://schemas.openxmlformats.org/officeDocument/2006/relationships/slide" Target="slide113.xml"/><Relationship Id="rId4" Type="http://schemas.openxmlformats.org/officeDocument/2006/relationships/slide" Target="slide29.xml"/><Relationship Id="rId9" Type="http://schemas.openxmlformats.org/officeDocument/2006/relationships/slide" Target="slide103.xml"/><Relationship Id="rId14" Type="http://schemas.openxmlformats.org/officeDocument/2006/relationships/slide" Target="slide131.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8.xml"/><Relationship Id="rId4" Type="http://schemas.openxmlformats.org/officeDocument/2006/relationships/slide" Target="slide42.xml"/></Relationships>
</file>

<file path=ppt/slides/_rels/slide3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4.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55.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53.xml"/><Relationship Id="rId4" Type="http://schemas.openxmlformats.org/officeDocument/2006/relationships/slide" Target="slide47.xml"/></Relationships>
</file>

<file path=ppt/slides/_rels/slide42.xml.rels><?xml version="1.0" encoding="UTF-8" standalone="yes"?>
<Relationships xmlns="http://schemas.openxmlformats.org/package/2006/relationships"><Relationship Id="rId3" Type="http://schemas.openxmlformats.org/officeDocument/2006/relationships/slide" Target="slide48.xml"/><Relationship Id="rId7" Type="http://schemas.openxmlformats.org/officeDocument/2006/relationships/slide" Target="slide30.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54.xml"/><Relationship Id="rId4" Type="http://schemas.openxmlformats.org/officeDocument/2006/relationships/slide" Target="slide52.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5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59.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5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 Target="slide60.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59.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92.xml"/><Relationship Id="rId13" Type="http://schemas.openxmlformats.org/officeDocument/2006/relationships/slide" Target="slide136.xml"/><Relationship Id="rId3" Type="http://schemas.openxmlformats.org/officeDocument/2006/relationships/image" Target="../media/image4.png"/><Relationship Id="rId7" Type="http://schemas.openxmlformats.org/officeDocument/2006/relationships/slide" Target="slide64.xml"/><Relationship Id="rId12" Type="http://schemas.openxmlformats.org/officeDocument/2006/relationships/slide" Target="slide132.xml"/><Relationship Id="rId17" Type="http://schemas.openxmlformats.org/officeDocument/2006/relationships/slide" Target="slide130.xml"/><Relationship Id="rId2" Type="http://schemas.openxmlformats.org/officeDocument/2006/relationships/hyperlink" Target="https://upload.wikimedia.org/wikipedia/commons/b/be/Europe%2C_administrative_divisions_-_de_-_colored.svg" TargetMode="External"/><Relationship Id="rId16" Type="http://schemas.openxmlformats.org/officeDocument/2006/relationships/slide" Target="slide114.xml"/><Relationship Id="rId1" Type="http://schemas.openxmlformats.org/officeDocument/2006/relationships/slideLayout" Target="../slideLayouts/slideLayout2.xml"/><Relationship Id="rId6" Type="http://schemas.openxmlformats.org/officeDocument/2006/relationships/slide" Target="slide80.xml"/><Relationship Id="rId11" Type="http://schemas.openxmlformats.org/officeDocument/2006/relationships/slide" Target="slide20.xml"/><Relationship Id="rId5" Type="http://schemas.openxmlformats.org/officeDocument/2006/relationships/slide" Target="slide30.xml"/><Relationship Id="rId15" Type="http://schemas.openxmlformats.org/officeDocument/2006/relationships/slide" Target="slide122.xml"/><Relationship Id="rId10" Type="http://schemas.openxmlformats.org/officeDocument/2006/relationships/slide" Target="slide14.xml"/><Relationship Id="rId4" Type="http://schemas.openxmlformats.org/officeDocument/2006/relationships/slide" Target="slide7.xml"/><Relationship Id="rId9" Type="http://schemas.openxmlformats.org/officeDocument/2006/relationships/slide" Target="slide2.xml"/><Relationship Id="rId14" Type="http://schemas.openxmlformats.org/officeDocument/2006/relationships/slide" Target="slide104.xml"/></Relationships>
</file>

<file path=ppt/slides/_rels/slide60.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77.xml"/><Relationship Id="rId4" Type="http://schemas.openxmlformats.org/officeDocument/2006/relationships/slide" Target="slide71.xml"/></Relationships>
</file>

<file path=ppt/slides/_rels/slide64.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66.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78.xml"/></Relationships>
</file>

<file path=ppt/slides/_rels/slide65.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67.xml"/><Relationship Id="rId1" Type="http://schemas.openxmlformats.org/officeDocument/2006/relationships/slideLayout" Target="../slideLayouts/slideLayout2.xml"/><Relationship Id="rId5" Type="http://schemas.openxmlformats.org/officeDocument/2006/relationships/slide" Target="slide63.xml"/><Relationship Id="rId4" Type="http://schemas.openxmlformats.org/officeDocument/2006/relationships/slide" Target="slide73.xml"/></Relationships>
</file>

<file path=ppt/slides/_rels/slide66.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68.xml"/><Relationship Id="rId1" Type="http://schemas.openxmlformats.org/officeDocument/2006/relationships/slideLayout" Target="../slideLayouts/slideLayout2.xml"/><Relationship Id="rId5" Type="http://schemas.openxmlformats.org/officeDocument/2006/relationships/slide" Target="slide64.xml"/><Relationship Id="rId4" Type="http://schemas.openxmlformats.org/officeDocument/2006/relationships/slide" Target="slide74.xml"/></Relationships>
</file>

<file path=ppt/slides/_rels/slide67.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87.xml"/><Relationship Id="rId2" Type="http://schemas.openxmlformats.org/officeDocument/2006/relationships/slide" Target="slide89.xml"/><Relationship Id="rId1" Type="http://schemas.openxmlformats.org/officeDocument/2006/relationships/slideLayout" Target="../slideLayouts/slideLayout2.xml"/><Relationship Id="rId6" Type="http://schemas.openxmlformats.org/officeDocument/2006/relationships/slide" Target="slide85.xml"/><Relationship Id="rId5" Type="http://schemas.openxmlformats.org/officeDocument/2006/relationships/slide" Target="slide81.xml"/><Relationship Id="rId4" Type="http://schemas.openxmlformats.org/officeDocument/2006/relationships/slide" Target="slide83.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80.xml.rels><?xml version="1.0" encoding="UTF-8" standalone="yes"?>
<Relationships xmlns="http://schemas.openxmlformats.org/package/2006/relationships"><Relationship Id="rId3" Type="http://schemas.openxmlformats.org/officeDocument/2006/relationships/slide" Target="slide84.xml"/><Relationship Id="rId7" Type="http://schemas.openxmlformats.org/officeDocument/2006/relationships/slide" Target="slide6.xml"/><Relationship Id="rId2" Type="http://schemas.openxmlformats.org/officeDocument/2006/relationships/slide" Target="slide82.xml"/><Relationship Id="rId1" Type="http://schemas.openxmlformats.org/officeDocument/2006/relationships/slideLayout" Target="../slideLayouts/slideLayout2.xml"/><Relationship Id="rId6" Type="http://schemas.openxmlformats.org/officeDocument/2006/relationships/slide" Target="slide90.xml"/><Relationship Id="rId5" Type="http://schemas.openxmlformats.org/officeDocument/2006/relationships/slide" Target="slide88.xml"/><Relationship Id="rId4" Type="http://schemas.openxmlformats.org/officeDocument/2006/relationships/slide" Target="slide86.xml"/></Relationships>
</file>

<file path=ppt/slides/_rels/slide81.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101.xml"/><Relationship Id="rId4" Type="http://schemas.openxmlformats.org/officeDocument/2006/relationships/slide" Target="slide97.xml"/></Relationships>
</file>

<file path=ppt/slides/_rels/slide92.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slide" Target="slide94.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102.xml"/></Relationships>
</file>

<file path=ppt/slides/_rels/slide9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 Target="slide9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slide" Target="slide9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 Target="slide10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 Target="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E7913-F116-46F3-86D2-CAA8FDEF6815}"/>
              </a:ext>
            </a:extLst>
          </p:cNvPr>
          <p:cNvSpPr>
            <a:spLocks noGrp="1"/>
          </p:cNvSpPr>
          <p:nvPr>
            <p:ph type="ctrTitle"/>
          </p:nvPr>
        </p:nvSpPr>
        <p:spPr>
          <a:xfrm>
            <a:off x="1600200" y="1693718"/>
            <a:ext cx="8991600" cy="2338946"/>
          </a:xfrm>
        </p:spPr>
        <p:txBody>
          <a:bodyPr>
            <a:normAutofit fontScale="90000"/>
          </a:bodyPr>
          <a:lstStyle/>
          <a:p>
            <a:r>
              <a:rPr lang="de-DE" sz="4000" dirty="0"/>
              <a:t>Interessenkonflikte innerhalb der EU anhand von Nord Stream 2 mit Fokus auf Polen</a:t>
            </a:r>
            <a:endParaRPr lang="de-DE" dirty="0"/>
          </a:p>
        </p:txBody>
      </p:sp>
    </p:spTree>
    <p:extLst>
      <p:ext uri="{BB962C8B-B14F-4D97-AF65-F5344CB8AC3E}">
        <p14:creationId xmlns:p14="http://schemas.microsoft.com/office/powerpoint/2010/main" val="137099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8B507-7130-4CA0-80EB-80D9867D5C3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02E4C93-8263-4BDF-AC63-A6EB7AF5AD01}"/>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2999005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180DF96-57A3-48A4-BD79-F6A03E8C40F4}"/>
              </a:ext>
            </a:extLst>
          </p:cNvPr>
          <p:cNvSpPr txBox="1">
            <a:spLocks/>
          </p:cNvSpPr>
          <p:nvPr/>
        </p:nvSpPr>
        <p:spPr bwMode="black">
          <a:xfrm>
            <a:off x="498230" y="38275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r>
              <a:rPr lang="sk-SK" dirty="0">
                <a:solidFill>
                  <a:srgbClr val="00B050"/>
                </a:solidFill>
              </a:rPr>
              <a:t>a</a:t>
            </a:r>
            <a:endParaRPr lang="de-DE" dirty="0">
              <a:solidFill>
                <a:srgbClr val="00B050"/>
              </a:solidFill>
            </a:endParaRPr>
          </a:p>
        </p:txBody>
      </p:sp>
      <p:sp>
        <p:nvSpPr>
          <p:cNvPr id="5" name="Inhaltsplatzhalter 2">
            <a:extLst>
              <a:ext uri="{FF2B5EF4-FFF2-40B4-BE49-F238E27FC236}">
                <a16:creationId xmlns:a16="http://schemas.microsoft.com/office/drawing/2014/main" id="{75E431C7-F9F0-4853-8716-D00F18BA9939}"/>
              </a:ext>
            </a:extLst>
          </p:cNvPr>
          <p:cNvSpPr>
            <a:spLocks noGrp="1"/>
          </p:cNvSpPr>
          <p:nvPr>
            <p:ph idx="1"/>
          </p:nvPr>
        </p:nvSpPr>
        <p:spPr>
          <a:xfrm>
            <a:off x="498230" y="1883870"/>
            <a:ext cx="11271740" cy="3790100"/>
          </a:xfrm>
        </p:spPr>
        <p:txBody>
          <a:bodyPr/>
          <a:lstStyle/>
          <a:p>
            <a:pPr marL="0" indent="0">
              <a:buNone/>
            </a:pPr>
            <a:r>
              <a:rPr lang="de-DE" sz="2000" dirty="0" err="1"/>
              <a:t>Ak</a:t>
            </a:r>
            <a:r>
              <a:rPr lang="de-DE" sz="2000" dirty="0"/>
              <a:t> </a:t>
            </a:r>
            <a:r>
              <a:rPr lang="de-DE" sz="2000" dirty="0" err="1"/>
              <a:t>by</a:t>
            </a:r>
            <a:r>
              <a:rPr lang="de-DE" sz="2000" dirty="0"/>
              <a:t> Nord Stream 2 </a:t>
            </a:r>
            <a:r>
              <a:rPr lang="de-DE" sz="2000" dirty="0" err="1"/>
              <a:t>zničila</a:t>
            </a:r>
            <a:r>
              <a:rPr lang="de-DE" sz="2000" dirty="0"/>
              <a:t> </a:t>
            </a:r>
            <a:r>
              <a:rPr lang="de-DE" sz="2000" dirty="0" err="1"/>
              <a:t>úlohu</a:t>
            </a:r>
            <a:r>
              <a:rPr lang="de-DE" sz="2000" dirty="0"/>
              <a:t> </a:t>
            </a:r>
            <a:r>
              <a:rPr lang="de-DE" sz="2000" dirty="0" err="1"/>
              <a:t>tranzitnej</a:t>
            </a:r>
            <a:r>
              <a:rPr lang="de-DE" sz="2000" dirty="0"/>
              <a:t> </a:t>
            </a:r>
            <a:r>
              <a:rPr lang="de-DE" sz="2000" dirty="0" err="1"/>
              <a:t>krajiny</a:t>
            </a:r>
            <a:r>
              <a:rPr lang="de-DE" sz="2000" dirty="0"/>
              <a:t>, </a:t>
            </a:r>
            <a:r>
              <a:rPr lang="de-DE" sz="2000" dirty="0" err="1"/>
              <a:t>ukrajinský</a:t>
            </a:r>
            <a:r>
              <a:rPr lang="de-DE" sz="2000" dirty="0"/>
              <a:t> </a:t>
            </a:r>
            <a:r>
              <a:rPr lang="de-DE" sz="2000" dirty="0" err="1"/>
              <a:t>konflikt</a:t>
            </a:r>
            <a:r>
              <a:rPr lang="de-DE" sz="2000" dirty="0"/>
              <a:t> </a:t>
            </a:r>
            <a:r>
              <a:rPr lang="de-DE" sz="2000" dirty="0" err="1"/>
              <a:t>by</a:t>
            </a:r>
            <a:r>
              <a:rPr lang="de-DE" sz="2000" dirty="0"/>
              <a:t> </a:t>
            </a:r>
            <a:r>
              <a:rPr lang="de-DE" sz="2000" dirty="0" err="1"/>
              <a:t>sa</a:t>
            </a:r>
            <a:r>
              <a:rPr lang="de-DE" sz="2000" dirty="0"/>
              <a:t> </a:t>
            </a:r>
            <a:r>
              <a:rPr lang="de-DE" sz="2000" dirty="0" err="1"/>
              <a:t>mohol</a:t>
            </a:r>
            <a:r>
              <a:rPr lang="de-DE" sz="2000" dirty="0"/>
              <a:t> </a:t>
            </a:r>
            <a:r>
              <a:rPr lang="de-DE" sz="2000" dirty="0" err="1"/>
              <a:t>eskalovať</a:t>
            </a:r>
            <a:r>
              <a:rPr lang="de-DE" sz="2000" dirty="0"/>
              <a:t> </a:t>
            </a:r>
            <a:r>
              <a:rPr lang="de-DE" sz="2000" dirty="0" err="1"/>
              <a:t>cez</a:t>
            </a:r>
            <a:r>
              <a:rPr lang="de-DE" sz="2000" dirty="0"/>
              <a:t> </a:t>
            </a:r>
            <a:r>
              <a:rPr lang="de-DE" sz="2000" dirty="0" err="1"/>
              <a:t>Rusko</a:t>
            </a:r>
            <a:r>
              <a:rPr lang="de-DE" sz="2000" dirty="0"/>
              <a:t>. </a:t>
            </a:r>
            <a:r>
              <a:rPr lang="de-DE" sz="1000" dirty="0"/>
              <a:t>(</a:t>
            </a:r>
            <a:r>
              <a:rPr lang="de-DE" sz="1000" dirty="0" err="1"/>
              <a:t>pozri</a:t>
            </a:r>
            <a:r>
              <a:rPr lang="de-DE" sz="1000" dirty="0"/>
              <a:t> Schuller, 2019)</a:t>
            </a:r>
          </a:p>
          <a:p>
            <a:pPr marL="0" indent="0">
              <a:buNone/>
            </a:pPr>
            <a:endParaRPr lang="de-DE" sz="2000" dirty="0"/>
          </a:p>
          <a:p>
            <a:pPr marL="0" indent="0">
              <a:buNone/>
            </a:pPr>
            <a:r>
              <a:rPr lang="de-DE" sz="2000" dirty="0" err="1"/>
              <a:t>Aj</a:t>
            </a:r>
            <a:r>
              <a:rPr lang="de-DE" sz="2000" dirty="0"/>
              <a:t> </a:t>
            </a:r>
            <a:r>
              <a:rPr lang="de-DE" sz="2000" dirty="0" err="1"/>
              <a:t>keď</a:t>
            </a:r>
            <a:r>
              <a:rPr lang="de-DE" sz="2000" dirty="0"/>
              <a:t> </a:t>
            </a:r>
            <a:r>
              <a:rPr lang="de-DE" sz="2000" dirty="0" err="1"/>
              <a:t>neexistuje</a:t>
            </a:r>
            <a:r>
              <a:rPr lang="de-DE" sz="2000" dirty="0"/>
              <a:t> </a:t>
            </a:r>
            <a:r>
              <a:rPr lang="de-DE" sz="2000" dirty="0" err="1"/>
              <a:t>priamy</a:t>
            </a:r>
            <a:r>
              <a:rPr lang="de-DE" sz="2000" dirty="0"/>
              <a:t> </a:t>
            </a:r>
            <a:r>
              <a:rPr lang="de-DE" sz="2000" dirty="0" err="1"/>
              <a:t>konflikt</a:t>
            </a:r>
            <a:r>
              <a:rPr lang="de-DE" sz="2000" dirty="0"/>
              <a:t>, Ukrajina </a:t>
            </a:r>
            <a:r>
              <a:rPr lang="de-DE" sz="2000" dirty="0" err="1"/>
              <a:t>sa</a:t>
            </a:r>
            <a:r>
              <a:rPr lang="de-DE" sz="2000" dirty="0"/>
              <a:t> </a:t>
            </a:r>
            <a:r>
              <a:rPr lang="de-DE" sz="2000" dirty="0" err="1"/>
              <a:t>obáva</a:t>
            </a:r>
            <a:r>
              <a:rPr lang="de-DE" sz="2000" dirty="0"/>
              <a:t>, </a:t>
            </a:r>
            <a:r>
              <a:rPr lang="de-DE" sz="2000" dirty="0" err="1"/>
              <a:t>že</a:t>
            </a:r>
            <a:r>
              <a:rPr lang="de-DE" sz="2000" dirty="0"/>
              <a:t> </a:t>
            </a:r>
            <a:r>
              <a:rPr lang="de-DE" sz="2000" dirty="0" err="1"/>
              <a:t>Rusko</a:t>
            </a:r>
            <a:r>
              <a:rPr lang="de-DE" sz="2000" dirty="0"/>
              <a:t> </a:t>
            </a:r>
            <a:r>
              <a:rPr lang="de-DE" sz="2000" dirty="0" err="1"/>
              <a:t>môže</a:t>
            </a:r>
            <a:r>
              <a:rPr lang="de-DE" sz="2000" dirty="0"/>
              <a:t> </a:t>
            </a:r>
            <a:r>
              <a:rPr lang="de-DE" sz="2000" dirty="0" err="1"/>
              <a:t>odmietnuť</a:t>
            </a:r>
            <a:r>
              <a:rPr lang="de-DE" sz="2000" dirty="0"/>
              <a:t> </a:t>
            </a:r>
            <a:r>
              <a:rPr lang="de-DE" sz="2000" dirty="0" err="1"/>
              <a:t>dodávku</a:t>
            </a:r>
            <a:r>
              <a:rPr lang="de-DE" sz="2000" dirty="0"/>
              <a:t> </a:t>
            </a:r>
            <a:r>
              <a:rPr lang="de-DE" sz="2000" dirty="0" err="1"/>
              <a:t>plynu</a:t>
            </a:r>
            <a:r>
              <a:rPr lang="de-DE" sz="2000" dirty="0"/>
              <a:t> </a:t>
            </a:r>
            <a:r>
              <a:rPr lang="de-DE" sz="2000" dirty="0" err="1"/>
              <a:t>bez</a:t>
            </a:r>
            <a:r>
              <a:rPr lang="de-DE" sz="2000" dirty="0"/>
              <a:t> </a:t>
            </a:r>
            <a:r>
              <a:rPr lang="de-DE" sz="2000" dirty="0" err="1"/>
              <a:t>toho</a:t>
            </a:r>
            <a:r>
              <a:rPr lang="de-DE" sz="2000" dirty="0"/>
              <a:t>, </a:t>
            </a:r>
            <a:r>
              <a:rPr lang="de-DE" sz="2000" dirty="0" err="1"/>
              <a:t>aby</a:t>
            </a:r>
            <a:r>
              <a:rPr lang="de-DE" sz="2000" dirty="0"/>
              <a:t> </a:t>
            </a:r>
            <a:r>
              <a:rPr lang="de-DE" sz="2000" dirty="0" err="1"/>
              <a:t>to</a:t>
            </a:r>
            <a:r>
              <a:rPr lang="de-DE" sz="2000" dirty="0"/>
              <a:t> </a:t>
            </a:r>
            <a:r>
              <a:rPr lang="de-DE" sz="2000" dirty="0" err="1"/>
              <a:t>ovplyvnilo</a:t>
            </a:r>
            <a:r>
              <a:rPr lang="de-DE" sz="2000" dirty="0"/>
              <a:t> </a:t>
            </a:r>
            <a:r>
              <a:rPr lang="de-DE" sz="2000" dirty="0" err="1"/>
              <a:t>jeho</a:t>
            </a:r>
            <a:r>
              <a:rPr lang="de-DE" sz="2000" dirty="0"/>
              <a:t> </a:t>
            </a:r>
            <a:r>
              <a:rPr lang="de-DE" sz="2000" dirty="0" err="1"/>
              <a:t>obchod</a:t>
            </a:r>
            <a:r>
              <a:rPr lang="de-DE" sz="2000" dirty="0"/>
              <a:t> s </a:t>
            </a:r>
            <a:r>
              <a:rPr lang="de-DE" sz="2000" dirty="0" err="1"/>
              <a:t>plynom</a:t>
            </a:r>
            <a:r>
              <a:rPr lang="de-DE" sz="2000" dirty="0"/>
              <a:t> s </a:t>
            </a:r>
            <a:r>
              <a:rPr lang="de-DE" sz="2000" dirty="0" err="1"/>
              <a:t>inými</a:t>
            </a:r>
            <a:r>
              <a:rPr lang="de-DE" sz="2000" dirty="0"/>
              <a:t> </a:t>
            </a:r>
            <a:r>
              <a:rPr lang="de-DE" sz="2000" dirty="0" err="1"/>
              <a:t>krajinami</a:t>
            </a:r>
            <a:r>
              <a:rPr lang="de-DE" sz="2000" dirty="0"/>
              <a:t>. Ukrajina </a:t>
            </a:r>
            <a:r>
              <a:rPr lang="de-DE" sz="2000" dirty="0" err="1"/>
              <a:t>mohla</a:t>
            </a:r>
            <a:r>
              <a:rPr lang="de-DE" sz="2000" dirty="0"/>
              <a:t> </a:t>
            </a:r>
            <a:r>
              <a:rPr lang="de-DE" sz="2000" dirty="0" err="1"/>
              <a:t>byť</a:t>
            </a:r>
            <a:r>
              <a:rPr lang="de-DE" sz="2000" dirty="0"/>
              <a:t> </a:t>
            </a:r>
            <a:r>
              <a:rPr lang="de-DE" sz="2000" dirty="0" err="1"/>
              <a:t>vydieraná</a:t>
            </a:r>
            <a:r>
              <a:rPr lang="de-DE" sz="2000" dirty="0"/>
              <a:t>. </a:t>
            </a:r>
            <a:r>
              <a:rPr lang="de-DE" sz="2000" dirty="0" err="1"/>
              <a:t>Stalo</a:t>
            </a:r>
            <a:r>
              <a:rPr lang="de-DE" sz="2000" dirty="0"/>
              <a:t> </a:t>
            </a:r>
            <a:r>
              <a:rPr lang="de-DE" sz="2000" dirty="0" err="1"/>
              <a:t>sa</a:t>
            </a:r>
            <a:r>
              <a:rPr lang="de-DE" sz="2000" dirty="0"/>
              <a:t> </a:t>
            </a:r>
            <a:r>
              <a:rPr lang="de-DE" sz="2000" dirty="0" err="1"/>
              <a:t>tak</a:t>
            </a:r>
            <a:r>
              <a:rPr lang="de-DE" sz="2000" dirty="0"/>
              <a:t> v </a:t>
            </a:r>
            <a:r>
              <a:rPr lang="de-DE" sz="2000" dirty="0" err="1"/>
              <a:t>roku</a:t>
            </a:r>
            <a:r>
              <a:rPr lang="de-DE" sz="2000" dirty="0"/>
              <a:t> 2009, </a:t>
            </a:r>
            <a:r>
              <a:rPr lang="de-DE" sz="2000" dirty="0" err="1"/>
              <a:t>ale</a:t>
            </a:r>
            <a:r>
              <a:rPr lang="de-DE" sz="2000" dirty="0"/>
              <a:t> v </a:t>
            </a:r>
            <a:r>
              <a:rPr lang="de-DE" sz="2000" dirty="0" err="1"/>
              <a:t>tom</a:t>
            </a:r>
            <a:r>
              <a:rPr lang="de-DE" sz="2000" dirty="0"/>
              <a:t> </a:t>
            </a:r>
            <a:r>
              <a:rPr lang="de-DE" sz="2000" dirty="0" err="1"/>
              <a:t>čase</a:t>
            </a:r>
            <a:r>
              <a:rPr lang="de-DE" sz="2000" dirty="0"/>
              <a:t> </a:t>
            </a:r>
            <a:r>
              <a:rPr lang="de-DE" sz="2000" dirty="0" err="1"/>
              <a:t>bola</a:t>
            </a:r>
            <a:r>
              <a:rPr lang="de-DE" sz="2000" dirty="0"/>
              <a:t> Ukrajina </a:t>
            </a:r>
            <a:r>
              <a:rPr lang="de-DE" sz="2000" dirty="0" err="1"/>
              <a:t>schopná</a:t>
            </a:r>
            <a:r>
              <a:rPr lang="de-DE" sz="2000" dirty="0"/>
              <a:t> </a:t>
            </a:r>
            <a:r>
              <a:rPr lang="de-DE" sz="2000" dirty="0" err="1"/>
              <a:t>využívať</a:t>
            </a:r>
            <a:r>
              <a:rPr lang="de-DE" sz="2000" dirty="0"/>
              <a:t> </a:t>
            </a:r>
            <a:r>
              <a:rPr lang="de-DE" sz="2000" dirty="0" err="1"/>
              <a:t>plyn</a:t>
            </a:r>
            <a:r>
              <a:rPr lang="de-DE" sz="2000" dirty="0"/>
              <a:t> </a:t>
            </a:r>
            <a:r>
              <a:rPr lang="de-DE" sz="2000" dirty="0" err="1"/>
              <a:t>určený</a:t>
            </a:r>
            <a:r>
              <a:rPr lang="de-DE" sz="2000" dirty="0"/>
              <a:t> </a:t>
            </a:r>
            <a:r>
              <a:rPr lang="de-DE" sz="2000" dirty="0" err="1"/>
              <a:t>pre</a:t>
            </a:r>
            <a:r>
              <a:rPr lang="de-DE" sz="2000" dirty="0"/>
              <a:t> </a:t>
            </a:r>
            <a:r>
              <a:rPr lang="de-DE" sz="2000" dirty="0" err="1"/>
              <a:t>strednú</a:t>
            </a:r>
            <a:r>
              <a:rPr lang="de-DE" sz="2000" dirty="0"/>
              <a:t> </a:t>
            </a:r>
            <a:r>
              <a:rPr lang="de-DE" sz="2000" dirty="0" err="1"/>
              <a:t>Európu</a:t>
            </a:r>
            <a:r>
              <a:rPr lang="de-DE" sz="2000" dirty="0"/>
              <a:t>. </a:t>
            </a:r>
            <a:r>
              <a:rPr lang="de-DE" sz="2000" dirty="0" err="1"/>
              <a:t>To</a:t>
            </a:r>
            <a:r>
              <a:rPr lang="de-DE" sz="2000" dirty="0"/>
              <a:t> </a:t>
            </a:r>
            <a:r>
              <a:rPr lang="de-DE" sz="2000" dirty="0" err="1"/>
              <a:t>by</a:t>
            </a:r>
            <a:r>
              <a:rPr lang="de-DE" sz="2000" dirty="0"/>
              <a:t> </a:t>
            </a:r>
            <a:r>
              <a:rPr lang="de-DE" sz="2000" dirty="0" err="1"/>
              <a:t>však</a:t>
            </a:r>
            <a:r>
              <a:rPr lang="de-DE" sz="2000" dirty="0"/>
              <a:t> </a:t>
            </a:r>
            <a:r>
              <a:rPr lang="de-DE" sz="2000" dirty="0" err="1"/>
              <a:t>už</a:t>
            </a:r>
            <a:r>
              <a:rPr lang="de-DE" sz="2000" dirty="0"/>
              <a:t> </a:t>
            </a:r>
            <a:r>
              <a:rPr lang="de-DE" sz="2000" dirty="0" err="1"/>
              <a:t>nebolo</a:t>
            </a:r>
            <a:r>
              <a:rPr lang="de-DE" sz="2000" dirty="0"/>
              <a:t> </a:t>
            </a:r>
            <a:r>
              <a:rPr lang="de-DE" sz="2000" dirty="0" err="1"/>
              <a:t>možné</a:t>
            </a:r>
            <a:r>
              <a:rPr lang="de-DE" sz="2000" dirty="0"/>
              <a:t>, </a:t>
            </a:r>
            <a:r>
              <a:rPr lang="de-DE" sz="2000" dirty="0" err="1"/>
              <a:t>ak</a:t>
            </a:r>
            <a:r>
              <a:rPr lang="de-DE" sz="2000" dirty="0"/>
              <a:t> je v </a:t>
            </a:r>
            <a:r>
              <a:rPr lang="de-DE" sz="2000" dirty="0" err="1"/>
              <a:t>prevádzke</a:t>
            </a:r>
            <a:r>
              <a:rPr lang="de-DE" sz="2000" dirty="0"/>
              <a:t> Nord Stream 2 a </a:t>
            </a:r>
            <a:r>
              <a:rPr lang="de-DE" sz="2000" dirty="0" err="1"/>
              <a:t>už</a:t>
            </a:r>
            <a:r>
              <a:rPr lang="de-DE" sz="2000" dirty="0"/>
              <a:t> </a:t>
            </a:r>
            <a:r>
              <a:rPr lang="de-DE" sz="2000" dirty="0" err="1"/>
              <a:t>by</a:t>
            </a:r>
            <a:r>
              <a:rPr lang="de-DE" sz="2000" dirty="0"/>
              <a:t> </a:t>
            </a:r>
            <a:r>
              <a:rPr lang="de-DE" sz="2000" dirty="0" err="1"/>
              <a:t>cez</a:t>
            </a:r>
            <a:r>
              <a:rPr lang="de-DE" sz="2000" dirty="0"/>
              <a:t> </a:t>
            </a:r>
            <a:r>
              <a:rPr lang="de-DE" sz="2000" dirty="0" err="1"/>
              <a:t>Ukrajinu</a:t>
            </a:r>
            <a:r>
              <a:rPr lang="de-DE" sz="2000" dirty="0"/>
              <a:t> </a:t>
            </a:r>
            <a:r>
              <a:rPr lang="de-DE" sz="2000" dirty="0" err="1"/>
              <a:t>neprúdili</a:t>
            </a:r>
            <a:r>
              <a:rPr lang="de-DE" sz="2000" dirty="0"/>
              <a:t> </a:t>
            </a:r>
            <a:r>
              <a:rPr lang="de-DE" sz="2000" dirty="0" err="1"/>
              <a:t>ďalšie</a:t>
            </a:r>
            <a:r>
              <a:rPr lang="de-DE" sz="2000" dirty="0"/>
              <a:t> </a:t>
            </a:r>
            <a:r>
              <a:rPr lang="de-DE" sz="2000" dirty="0" err="1"/>
              <a:t>tranzitné</a:t>
            </a:r>
            <a:r>
              <a:rPr lang="de-DE" sz="2000" dirty="0"/>
              <a:t> </a:t>
            </a:r>
            <a:r>
              <a:rPr lang="de-DE" sz="2000" dirty="0" err="1"/>
              <a:t>plyny</a:t>
            </a:r>
            <a:r>
              <a:rPr lang="de-DE" sz="2000" dirty="0"/>
              <a:t>. </a:t>
            </a:r>
            <a:r>
              <a:rPr lang="de-DE" sz="1000" dirty="0"/>
              <a:t>(</a:t>
            </a:r>
            <a:r>
              <a:rPr lang="de-DE" sz="1000" dirty="0" err="1"/>
              <a:t>pozri</a:t>
            </a:r>
            <a:r>
              <a:rPr lang="de-DE" sz="1000" dirty="0"/>
              <a:t> </a:t>
            </a:r>
            <a:r>
              <a:rPr lang="de-DE" sz="1000" dirty="0" err="1"/>
              <a:t>Ballin</a:t>
            </a:r>
            <a:r>
              <a:rPr lang="de-DE" sz="1000" dirty="0"/>
              <a:t>, 2019)</a:t>
            </a:r>
          </a:p>
        </p:txBody>
      </p:sp>
      <p:sp>
        <p:nvSpPr>
          <p:cNvPr id="6" name="Verbotsymbol 5">
            <a:hlinkClick r:id="rId2" action="ppaction://hlinksldjump"/>
            <a:extLst>
              <a:ext uri="{FF2B5EF4-FFF2-40B4-BE49-F238E27FC236}">
                <a16:creationId xmlns:a16="http://schemas.microsoft.com/office/drawing/2014/main" id="{DE24EA90-33D9-4D60-9BD3-4F9C8F086466}"/>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9558114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C730712-EAA2-446F-AF31-AF9D0038E6B2}"/>
              </a:ext>
            </a:extLst>
          </p:cNvPr>
          <p:cNvSpPr>
            <a:spLocks noGrp="1"/>
          </p:cNvSpPr>
          <p:nvPr>
            <p:ph idx="1"/>
          </p:nvPr>
        </p:nvSpPr>
        <p:spPr>
          <a:xfrm>
            <a:off x="527538" y="2649767"/>
            <a:ext cx="11271739" cy="3101983"/>
          </a:xfrm>
        </p:spPr>
        <p:txBody>
          <a:bodyPr/>
          <a:lstStyle/>
          <a:p>
            <a:pPr marL="0" indent="0">
              <a:buNone/>
            </a:pPr>
            <a:r>
              <a:rPr lang="de-DE" sz="2000" dirty="0"/>
              <a:t>Da die Trasse nicht durch Ukrainisches Gebiet verläuft, obliegt die Prüfung der Umweltauswirkungen nicht der Ukraine. </a:t>
            </a:r>
            <a:r>
              <a:rPr lang="de-DE" sz="1000" dirty="0"/>
              <a:t>(vgl. </a:t>
            </a:r>
            <a:r>
              <a:rPr lang="de-DE" sz="1000" dirty="0" err="1"/>
              <a:t>Schlandt</a:t>
            </a:r>
            <a:r>
              <a:rPr lang="de-DE" sz="1000" dirty="0"/>
              <a:t>, 2017)</a:t>
            </a:r>
          </a:p>
          <a:p>
            <a:endParaRPr lang="de-DE" dirty="0"/>
          </a:p>
        </p:txBody>
      </p:sp>
      <p:sp>
        <p:nvSpPr>
          <p:cNvPr id="4" name="Verbotsymbol 3">
            <a:hlinkClick r:id="rId2" action="ppaction://hlinksldjump"/>
            <a:extLst>
              <a:ext uri="{FF2B5EF4-FFF2-40B4-BE49-F238E27FC236}">
                <a16:creationId xmlns:a16="http://schemas.microsoft.com/office/drawing/2014/main" id="{655CA47F-25CB-4F51-B36C-F3E5537ADBF2}"/>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EC9C12BC-9509-4051-95DD-64ECF3E9EA77}"/>
              </a:ext>
            </a:extLst>
          </p:cNvPr>
          <p:cNvSpPr txBox="1">
            <a:spLocks/>
          </p:cNvSpPr>
          <p:nvPr/>
        </p:nvSpPr>
        <p:spPr bwMode="black">
          <a:xfrm>
            <a:off x="527538" y="566459"/>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Umwelt</a:t>
            </a:r>
            <a:endParaRPr lang="de-DE" dirty="0"/>
          </a:p>
        </p:txBody>
      </p:sp>
    </p:spTree>
    <p:extLst>
      <p:ext uri="{BB962C8B-B14F-4D97-AF65-F5344CB8AC3E}">
        <p14:creationId xmlns:p14="http://schemas.microsoft.com/office/powerpoint/2010/main" val="41155547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4363BC4-8C9D-486B-8D7F-25443670AF77}"/>
              </a:ext>
            </a:extLst>
          </p:cNvPr>
          <p:cNvSpPr txBox="1">
            <a:spLocks/>
          </p:cNvSpPr>
          <p:nvPr/>
        </p:nvSpPr>
        <p:spPr bwMode="black">
          <a:xfrm>
            <a:off x="527538" y="566459"/>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Životné</a:t>
            </a:r>
            <a:r>
              <a:rPr lang="de-DE" dirty="0">
                <a:solidFill>
                  <a:srgbClr val="00B050"/>
                </a:solidFill>
              </a:rPr>
              <a:t> </a:t>
            </a:r>
            <a:r>
              <a:rPr lang="de-DE" dirty="0" err="1">
                <a:solidFill>
                  <a:srgbClr val="00B050"/>
                </a:solidFill>
              </a:rPr>
              <a:t>prostredie</a:t>
            </a:r>
            <a:endParaRPr lang="de-DE" dirty="0">
              <a:solidFill>
                <a:srgbClr val="00B050"/>
              </a:solidFill>
            </a:endParaRPr>
          </a:p>
        </p:txBody>
      </p:sp>
      <p:sp>
        <p:nvSpPr>
          <p:cNvPr id="5" name="Inhaltsplatzhalter 2">
            <a:extLst>
              <a:ext uri="{FF2B5EF4-FFF2-40B4-BE49-F238E27FC236}">
                <a16:creationId xmlns:a16="http://schemas.microsoft.com/office/drawing/2014/main" id="{6DAC7E8B-8C22-4BDE-A023-8233BEAAC1B0}"/>
              </a:ext>
            </a:extLst>
          </p:cNvPr>
          <p:cNvSpPr>
            <a:spLocks noGrp="1"/>
          </p:cNvSpPr>
          <p:nvPr>
            <p:ph idx="1"/>
          </p:nvPr>
        </p:nvSpPr>
        <p:spPr>
          <a:xfrm>
            <a:off x="527538" y="2649767"/>
            <a:ext cx="11271739" cy="3101983"/>
          </a:xfrm>
        </p:spPr>
        <p:txBody>
          <a:bodyPr/>
          <a:lstStyle/>
          <a:p>
            <a:pPr marL="0" indent="0">
              <a:buNone/>
            </a:pPr>
            <a:endParaRPr lang="de-DE" sz="2000" dirty="0"/>
          </a:p>
          <a:p>
            <a:pPr marL="0" indent="0">
              <a:buNone/>
            </a:pPr>
            <a:r>
              <a:rPr lang="de-DE" sz="2000" dirty="0" err="1"/>
              <a:t>Keďže</a:t>
            </a:r>
            <a:r>
              <a:rPr lang="de-DE" sz="2000" dirty="0"/>
              <a:t> </a:t>
            </a:r>
            <a:r>
              <a:rPr lang="de-DE" sz="2000" dirty="0" err="1"/>
              <a:t>trasa</a:t>
            </a:r>
            <a:r>
              <a:rPr lang="de-DE" sz="2000" dirty="0"/>
              <a:t> </a:t>
            </a:r>
            <a:r>
              <a:rPr lang="de-DE" sz="2000" dirty="0" err="1"/>
              <a:t>neprechádza</a:t>
            </a:r>
            <a:r>
              <a:rPr lang="de-DE" sz="2000" dirty="0"/>
              <a:t> </a:t>
            </a:r>
            <a:r>
              <a:rPr lang="de-DE" sz="2000" dirty="0" err="1"/>
              <a:t>cez</a:t>
            </a:r>
            <a:r>
              <a:rPr lang="de-DE" sz="2000" dirty="0"/>
              <a:t> </a:t>
            </a:r>
            <a:r>
              <a:rPr lang="de-DE" sz="2000" dirty="0" err="1"/>
              <a:t>ukrajinské</a:t>
            </a:r>
            <a:r>
              <a:rPr lang="de-DE" sz="2000" dirty="0"/>
              <a:t> </a:t>
            </a:r>
            <a:r>
              <a:rPr lang="de-DE" sz="2000" dirty="0" err="1"/>
              <a:t>územie</a:t>
            </a:r>
            <a:r>
              <a:rPr lang="de-DE" sz="2000" dirty="0"/>
              <a:t>, </a:t>
            </a:r>
            <a:r>
              <a:rPr lang="de-DE" sz="2000" dirty="0" err="1"/>
              <a:t>za</a:t>
            </a:r>
            <a:r>
              <a:rPr lang="de-DE" sz="2000" dirty="0"/>
              <a:t> </a:t>
            </a:r>
            <a:r>
              <a:rPr lang="de-DE" sz="2000" dirty="0" err="1"/>
              <a:t>hodnotenie</a:t>
            </a:r>
            <a:r>
              <a:rPr lang="de-DE" sz="2000" dirty="0"/>
              <a:t> </a:t>
            </a:r>
            <a:r>
              <a:rPr lang="de-DE" sz="2000" dirty="0" err="1"/>
              <a:t>vplyvov</a:t>
            </a:r>
            <a:r>
              <a:rPr lang="de-DE" sz="2000" dirty="0"/>
              <a:t> na </a:t>
            </a:r>
            <a:r>
              <a:rPr lang="de-DE" sz="2000" dirty="0" err="1"/>
              <a:t>životné</a:t>
            </a:r>
            <a:r>
              <a:rPr lang="de-DE" sz="2000" dirty="0"/>
              <a:t> </a:t>
            </a:r>
            <a:r>
              <a:rPr lang="de-DE" sz="2000" dirty="0" err="1"/>
              <a:t>prostredie</a:t>
            </a:r>
            <a:r>
              <a:rPr lang="de-DE" sz="2000" dirty="0"/>
              <a:t> nie je </a:t>
            </a:r>
            <a:r>
              <a:rPr lang="de-DE" sz="2000" dirty="0" err="1"/>
              <a:t>zodpovedná</a:t>
            </a:r>
            <a:r>
              <a:rPr lang="de-DE" sz="2000" dirty="0"/>
              <a:t> Ukrajina. </a:t>
            </a:r>
            <a:r>
              <a:rPr lang="de-DE" sz="1000" dirty="0"/>
              <a:t>(</a:t>
            </a:r>
            <a:r>
              <a:rPr lang="de-DE" sz="1000" dirty="0" err="1"/>
              <a:t>pozri</a:t>
            </a:r>
            <a:r>
              <a:rPr lang="de-DE" sz="1000" dirty="0"/>
              <a:t> </a:t>
            </a:r>
            <a:r>
              <a:rPr lang="de-DE" sz="1000" dirty="0" err="1"/>
              <a:t>Schlandt</a:t>
            </a:r>
            <a:r>
              <a:rPr lang="de-DE" sz="1000" dirty="0"/>
              <a:t>, 2017)</a:t>
            </a:r>
          </a:p>
        </p:txBody>
      </p:sp>
      <p:sp>
        <p:nvSpPr>
          <p:cNvPr id="6" name="Verbotsymbol 5">
            <a:hlinkClick r:id="rId2" action="ppaction://hlinksldjump"/>
            <a:extLst>
              <a:ext uri="{FF2B5EF4-FFF2-40B4-BE49-F238E27FC236}">
                <a16:creationId xmlns:a16="http://schemas.microsoft.com/office/drawing/2014/main" id="{1A07E072-1EAB-4F44-96F7-C4D3D25829BC}"/>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7788157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396563A-3639-447A-B153-F46AE1CD804A}"/>
              </a:ext>
            </a:extLst>
          </p:cNvPr>
          <p:cNvSpPr>
            <a:spLocks noGrp="1"/>
          </p:cNvSpPr>
          <p:nvPr>
            <p:ph idx="1"/>
          </p:nvPr>
        </p:nvSpPr>
        <p:spPr>
          <a:xfrm>
            <a:off x="456555" y="3893163"/>
            <a:ext cx="2551879" cy="579941"/>
          </a:xfrm>
        </p:spPr>
        <p:txBody>
          <a:bodyPr>
            <a:normAutofit/>
          </a:bodyPr>
          <a:lstStyle/>
          <a:p>
            <a:pPr marL="0" indent="0">
              <a:buNone/>
            </a:pPr>
            <a:r>
              <a:rPr lang="de-DE" sz="2800" u="sng" dirty="0">
                <a:solidFill>
                  <a:srgbClr val="00B050"/>
                </a:solidFill>
                <a:hlinkClick r:id="rId2" action="ppaction://hlinksldjump"/>
              </a:rPr>
              <a:t>Wirtschaft</a:t>
            </a:r>
            <a:endParaRPr lang="de-DE" sz="2800" u="sng" dirty="0">
              <a:solidFill>
                <a:srgbClr val="00B050"/>
              </a:solidFill>
            </a:endParaRPr>
          </a:p>
        </p:txBody>
      </p:sp>
      <p:sp>
        <p:nvSpPr>
          <p:cNvPr id="4" name="Verbotsymbol 3">
            <a:hlinkClick r:id="rId3" action="ppaction://hlinksldjump"/>
            <a:extLst>
              <a:ext uri="{FF2B5EF4-FFF2-40B4-BE49-F238E27FC236}">
                <a16:creationId xmlns:a16="http://schemas.microsoft.com/office/drawing/2014/main" id="{1A636C44-0187-4F14-B57B-FF6DADCF0758}"/>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extfeld 4">
            <a:extLst>
              <a:ext uri="{FF2B5EF4-FFF2-40B4-BE49-F238E27FC236}">
                <a16:creationId xmlns:a16="http://schemas.microsoft.com/office/drawing/2014/main" id="{8D305D2B-A791-4C04-B1E0-1C0B58F746B7}"/>
              </a:ext>
            </a:extLst>
          </p:cNvPr>
          <p:cNvSpPr txBox="1"/>
          <p:nvPr/>
        </p:nvSpPr>
        <p:spPr>
          <a:xfrm>
            <a:off x="4870938" y="3952952"/>
            <a:ext cx="2573215" cy="800219"/>
          </a:xfrm>
          <a:prstGeom prst="rect">
            <a:avLst/>
          </a:prstGeom>
          <a:noFill/>
        </p:spPr>
        <p:txBody>
          <a:bodyPr wrap="square" rtlCol="0">
            <a:spAutoFit/>
          </a:bodyPr>
          <a:lstStyle/>
          <a:p>
            <a:r>
              <a:rPr lang="de-DE" sz="2800" u="sng" dirty="0">
                <a:solidFill>
                  <a:srgbClr val="00B050"/>
                </a:solidFill>
                <a:hlinkClick r:id="rId4" action="ppaction://hlinksldjump"/>
              </a:rPr>
              <a:t>Politik</a:t>
            </a:r>
            <a:endParaRPr lang="de-DE" sz="2800" u="sng" dirty="0">
              <a:solidFill>
                <a:srgbClr val="00B050"/>
              </a:solidFill>
            </a:endParaRPr>
          </a:p>
          <a:p>
            <a:endParaRPr lang="de-DE" dirty="0"/>
          </a:p>
        </p:txBody>
      </p:sp>
      <p:sp>
        <p:nvSpPr>
          <p:cNvPr id="6" name="Textfeld 5">
            <a:extLst>
              <a:ext uri="{FF2B5EF4-FFF2-40B4-BE49-F238E27FC236}">
                <a16:creationId xmlns:a16="http://schemas.microsoft.com/office/drawing/2014/main" id="{0709C92B-7FE7-4097-B7E3-73890C52119C}"/>
              </a:ext>
            </a:extLst>
          </p:cNvPr>
          <p:cNvSpPr txBox="1"/>
          <p:nvPr/>
        </p:nvSpPr>
        <p:spPr>
          <a:xfrm>
            <a:off x="8617282" y="3952952"/>
            <a:ext cx="2021410" cy="800219"/>
          </a:xfrm>
          <a:prstGeom prst="rect">
            <a:avLst/>
          </a:prstGeom>
          <a:noFill/>
        </p:spPr>
        <p:txBody>
          <a:bodyPr wrap="square" rtlCol="0">
            <a:spAutoFit/>
          </a:bodyPr>
          <a:lstStyle/>
          <a:p>
            <a:r>
              <a:rPr lang="de-DE" sz="2800" u="sng" dirty="0">
                <a:solidFill>
                  <a:srgbClr val="00B050"/>
                </a:solidFill>
                <a:hlinkClick r:id="rId5" action="ppaction://hlinksldjump"/>
              </a:rPr>
              <a:t>Umwelt</a:t>
            </a:r>
            <a:endParaRPr lang="de-DE" sz="2800" u="sng" dirty="0">
              <a:solidFill>
                <a:srgbClr val="00B050"/>
              </a:solidFill>
            </a:endParaRPr>
          </a:p>
          <a:p>
            <a:endParaRPr lang="de-DE" dirty="0"/>
          </a:p>
        </p:txBody>
      </p:sp>
      <p:sp>
        <p:nvSpPr>
          <p:cNvPr id="7" name="Textfeld 6">
            <a:extLst>
              <a:ext uri="{FF2B5EF4-FFF2-40B4-BE49-F238E27FC236}">
                <a16:creationId xmlns:a16="http://schemas.microsoft.com/office/drawing/2014/main" id="{778CC4E0-D389-40CF-ABE0-560A0C682636}"/>
              </a:ext>
            </a:extLst>
          </p:cNvPr>
          <p:cNvSpPr txBox="1"/>
          <p:nvPr/>
        </p:nvSpPr>
        <p:spPr>
          <a:xfrm>
            <a:off x="460130" y="2016370"/>
            <a:ext cx="8487508" cy="400110"/>
          </a:xfrm>
          <a:prstGeom prst="rect">
            <a:avLst/>
          </a:prstGeom>
          <a:noFill/>
        </p:spPr>
        <p:txBody>
          <a:bodyPr wrap="square" rtlCol="0">
            <a:spAutoFit/>
          </a:bodyPr>
          <a:lstStyle/>
          <a:p>
            <a:r>
              <a:rPr lang="de-DE" sz="2000" dirty="0"/>
              <a:t>Der Konflikt findet in folgenden Bereichen statt:</a:t>
            </a:r>
          </a:p>
        </p:txBody>
      </p:sp>
      <p:sp>
        <p:nvSpPr>
          <p:cNvPr id="8" name="Titel 1">
            <a:extLst>
              <a:ext uri="{FF2B5EF4-FFF2-40B4-BE49-F238E27FC236}">
                <a16:creationId xmlns:a16="http://schemas.microsoft.com/office/drawing/2014/main" id="{8D9EF4C3-C661-4C35-910D-8E9D2B78B1F0}"/>
              </a:ext>
            </a:extLst>
          </p:cNvPr>
          <p:cNvSpPr txBox="1">
            <a:spLocks/>
          </p:cNvSpPr>
          <p:nvPr/>
        </p:nvSpPr>
        <p:spPr bwMode="black">
          <a:xfrm>
            <a:off x="460130" y="467905"/>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Konflikt zwischen Deutschland und Polen </a:t>
            </a:r>
            <a:endParaRPr lang="de-DE" dirty="0"/>
          </a:p>
        </p:txBody>
      </p:sp>
    </p:spTree>
    <p:extLst>
      <p:ext uri="{BB962C8B-B14F-4D97-AF65-F5344CB8AC3E}">
        <p14:creationId xmlns:p14="http://schemas.microsoft.com/office/powerpoint/2010/main" val="22771872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1712E6B-3A71-4A0A-B51D-C72DB7FCDFEF}"/>
              </a:ext>
            </a:extLst>
          </p:cNvPr>
          <p:cNvSpPr txBox="1">
            <a:spLocks/>
          </p:cNvSpPr>
          <p:nvPr/>
        </p:nvSpPr>
        <p:spPr bwMode="black">
          <a:xfrm>
            <a:off x="460130" y="467905"/>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Konflikt </a:t>
            </a:r>
            <a:r>
              <a:rPr lang="de-DE" dirty="0" err="1">
                <a:solidFill>
                  <a:srgbClr val="00B050"/>
                </a:solidFill>
              </a:rPr>
              <a:t>medzi</a:t>
            </a:r>
            <a:r>
              <a:rPr lang="de-DE" dirty="0">
                <a:solidFill>
                  <a:srgbClr val="00B050"/>
                </a:solidFill>
              </a:rPr>
              <a:t> </a:t>
            </a:r>
            <a:r>
              <a:rPr lang="de-DE" dirty="0" err="1">
                <a:solidFill>
                  <a:srgbClr val="00B050"/>
                </a:solidFill>
              </a:rPr>
              <a:t>Nemeckom</a:t>
            </a:r>
            <a:r>
              <a:rPr lang="de-DE" dirty="0">
                <a:solidFill>
                  <a:srgbClr val="00B050"/>
                </a:solidFill>
              </a:rPr>
              <a:t> a </a:t>
            </a:r>
            <a:r>
              <a:rPr lang="de-DE" dirty="0" err="1">
                <a:solidFill>
                  <a:srgbClr val="00B050"/>
                </a:solidFill>
              </a:rPr>
              <a:t>Poľskom</a:t>
            </a:r>
            <a:endParaRPr lang="de-DE" dirty="0">
              <a:solidFill>
                <a:srgbClr val="00B050"/>
              </a:solidFill>
            </a:endParaRPr>
          </a:p>
        </p:txBody>
      </p:sp>
      <p:sp>
        <p:nvSpPr>
          <p:cNvPr id="5" name="Textfeld 4">
            <a:extLst>
              <a:ext uri="{FF2B5EF4-FFF2-40B4-BE49-F238E27FC236}">
                <a16:creationId xmlns:a16="http://schemas.microsoft.com/office/drawing/2014/main" id="{AA50512F-21FB-48D5-AC69-3B16FE55457E}"/>
              </a:ext>
            </a:extLst>
          </p:cNvPr>
          <p:cNvSpPr txBox="1"/>
          <p:nvPr/>
        </p:nvSpPr>
        <p:spPr>
          <a:xfrm>
            <a:off x="460130" y="2016370"/>
            <a:ext cx="8487508" cy="400110"/>
          </a:xfrm>
          <a:prstGeom prst="rect">
            <a:avLst/>
          </a:prstGeom>
          <a:noFill/>
        </p:spPr>
        <p:txBody>
          <a:bodyPr wrap="square" rtlCol="0">
            <a:spAutoFit/>
          </a:bodyPr>
          <a:lstStyle/>
          <a:p>
            <a:r>
              <a:rPr lang="de-DE" sz="2000" dirty="0"/>
              <a:t>Konflikt </a:t>
            </a:r>
            <a:r>
              <a:rPr lang="de-DE" sz="2000" dirty="0" err="1"/>
              <a:t>sa</a:t>
            </a:r>
            <a:r>
              <a:rPr lang="de-DE" sz="2000" dirty="0"/>
              <a:t> </a:t>
            </a:r>
            <a:r>
              <a:rPr lang="de-DE" sz="2000" dirty="0" err="1"/>
              <a:t>odohráva</a:t>
            </a:r>
            <a:r>
              <a:rPr lang="de-DE" sz="2000" dirty="0"/>
              <a:t> v </a:t>
            </a:r>
            <a:r>
              <a:rPr lang="de-DE" sz="2000" dirty="0" err="1"/>
              <a:t>týchto</a:t>
            </a:r>
            <a:r>
              <a:rPr lang="de-DE" sz="2000" dirty="0"/>
              <a:t> </a:t>
            </a:r>
            <a:r>
              <a:rPr lang="de-DE" sz="2000" dirty="0" err="1"/>
              <a:t>oblastiach</a:t>
            </a:r>
            <a:r>
              <a:rPr lang="de-DE" sz="2000" dirty="0"/>
              <a:t>:</a:t>
            </a:r>
          </a:p>
        </p:txBody>
      </p:sp>
      <p:sp>
        <p:nvSpPr>
          <p:cNvPr id="6" name="Inhaltsplatzhalter 2">
            <a:extLst>
              <a:ext uri="{FF2B5EF4-FFF2-40B4-BE49-F238E27FC236}">
                <a16:creationId xmlns:a16="http://schemas.microsoft.com/office/drawing/2014/main" id="{9AAAC95A-346C-43C9-A099-BFCCF29D2123}"/>
              </a:ext>
            </a:extLst>
          </p:cNvPr>
          <p:cNvSpPr>
            <a:spLocks noGrp="1"/>
          </p:cNvSpPr>
          <p:nvPr>
            <p:ph idx="1"/>
          </p:nvPr>
        </p:nvSpPr>
        <p:spPr>
          <a:xfrm>
            <a:off x="456555" y="3893163"/>
            <a:ext cx="2551879" cy="579941"/>
          </a:xfrm>
        </p:spPr>
        <p:txBody>
          <a:bodyPr>
            <a:normAutofit/>
          </a:bodyPr>
          <a:lstStyle/>
          <a:p>
            <a:pPr marL="0" indent="0">
              <a:buNone/>
            </a:pPr>
            <a:r>
              <a:rPr lang="sk-SK" sz="2800" u="sng" dirty="0">
                <a:solidFill>
                  <a:srgbClr val="00B050"/>
                </a:solidFill>
                <a:hlinkClick r:id="rId2" action="ppaction://hlinksldjump"/>
              </a:rPr>
              <a:t>Hospodárstvo</a:t>
            </a:r>
            <a:endParaRPr lang="de-DE" sz="2800" u="sng" dirty="0">
              <a:solidFill>
                <a:srgbClr val="00B050"/>
              </a:solidFill>
            </a:endParaRPr>
          </a:p>
        </p:txBody>
      </p:sp>
      <p:sp>
        <p:nvSpPr>
          <p:cNvPr id="7" name="Textfeld 6">
            <a:extLst>
              <a:ext uri="{FF2B5EF4-FFF2-40B4-BE49-F238E27FC236}">
                <a16:creationId xmlns:a16="http://schemas.microsoft.com/office/drawing/2014/main" id="{C84B9386-C1BF-423C-AA21-1E3A67FF5547}"/>
              </a:ext>
            </a:extLst>
          </p:cNvPr>
          <p:cNvSpPr txBox="1"/>
          <p:nvPr/>
        </p:nvSpPr>
        <p:spPr>
          <a:xfrm>
            <a:off x="4870938" y="3952952"/>
            <a:ext cx="2573215" cy="800219"/>
          </a:xfrm>
          <a:prstGeom prst="rect">
            <a:avLst/>
          </a:prstGeom>
          <a:noFill/>
        </p:spPr>
        <p:txBody>
          <a:bodyPr wrap="square" rtlCol="0">
            <a:spAutoFit/>
          </a:bodyPr>
          <a:lstStyle/>
          <a:p>
            <a:r>
              <a:rPr lang="de-DE" sz="2800" u="sng" dirty="0">
                <a:solidFill>
                  <a:srgbClr val="00B050"/>
                </a:solidFill>
                <a:hlinkClick r:id="rId3" action="ppaction://hlinksldjump"/>
              </a:rPr>
              <a:t>Politik</a:t>
            </a:r>
            <a:r>
              <a:rPr lang="sk-SK" sz="2800" u="sng" dirty="0">
                <a:solidFill>
                  <a:srgbClr val="00B050"/>
                </a:solidFill>
                <a:hlinkClick r:id="rId3" action="ppaction://hlinksldjump"/>
              </a:rPr>
              <a:t>a</a:t>
            </a:r>
            <a:endParaRPr lang="de-DE" sz="2800" u="sng" dirty="0">
              <a:solidFill>
                <a:srgbClr val="00B050"/>
              </a:solidFill>
            </a:endParaRPr>
          </a:p>
          <a:p>
            <a:endParaRPr lang="de-DE" dirty="0"/>
          </a:p>
        </p:txBody>
      </p:sp>
      <p:sp>
        <p:nvSpPr>
          <p:cNvPr id="8" name="Textfeld 7">
            <a:extLst>
              <a:ext uri="{FF2B5EF4-FFF2-40B4-BE49-F238E27FC236}">
                <a16:creationId xmlns:a16="http://schemas.microsoft.com/office/drawing/2014/main" id="{A3409549-3944-45DB-969C-E20290A8F6F2}"/>
              </a:ext>
            </a:extLst>
          </p:cNvPr>
          <p:cNvSpPr txBox="1"/>
          <p:nvPr/>
        </p:nvSpPr>
        <p:spPr>
          <a:xfrm>
            <a:off x="8269551" y="3952090"/>
            <a:ext cx="3153225" cy="800219"/>
          </a:xfrm>
          <a:prstGeom prst="rect">
            <a:avLst/>
          </a:prstGeom>
          <a:noFill/>
        </p:spPr>
        <p:txBody>
          <a:bodyPr wrap="square" rtlCol="0">
            <a:spAutoFit/>
          </a:bodyPr>
          <a:lstStyle/>
          <a:p>
            <a:r>
              <a:rPr lang="sk-SK" sz="2800" u="sng" dirty="0">
                <a:solidFill>
                  <a:srgbClr val="00B050"/>
                </a:solidFill>
                <a:hlinkClick r:id="rId4" action="ppaction://hlinksldjump"/>
              </a:rPr>
              <a:t>Životné prostredie</a:t>
            </a:r>
            <a:endParaRPr lang="de-DE" sz="2800" u="sng" dirty="0">
              <a:solidFill>
                <a:srgbClr val="00B050"/>
              </a:solidFill>
            </a:endParaRPr>
          </a:p>
          <a:p>
            <a:endParaRPr lang="de-DE" dirty="0"/>
          </a:p>
        </p:txBody>
      </p:sp>
      <p:sp>
        <p:nvSpPr>
          <p:cNvPr id="9" name="Verbotsymbol 8">
            <a:hlinkClick r:id="rId5" action="ppaction://hlinksldjump"/>
            <a:extLst>
              <a:ext uri="{FF2B5EF4-FFF2-40B4-BE49-F238E27FC236}">
                <a16:creationId xmlns:a16="http://schemas.microsoft.com/office/drawing/2014/main" id="{06726B63-B185-4376-A9F6-EA10E84953E5}"/>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2811663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886D275-8CC4-4D57-B5D5-E5D1AE05AC6A}"/>
              </a:ext>
            </a:extLst>
          </p:cNvPr>
          <p:cNvSpPr>
            <a:spLocks noGrp="1"/>
          </p:cNvSpPr>
          <p:nvPr>
            <p:ph idx="1"/>
          </p:nvPr>
        </p:nvSpPr>
        <p:spPr>
          <a:xfrm>
            <a:off x="460129" y="1703623"/>
            <a:ext cx="11271739" cy="4606817"/>
          </a:xfrm>
        </p:spPr>
        <p:txBody>
          <a:bodyPr>
            <a:noAutofit/>
          </a:bodyPr>
          <a:lstStyle/>
          <a:p>
            <a:pPr marL="0" indent="0">
              <a:buNone/>
            </a:pPr>
            <a:endParaRPr lang="de-DE" sz="2000" dirty="0"/>
          </a:p>
          <a:p>
            <a:pPr marL="0" indent="0">
              <a:buNone/>
            </a:pPr>
            <a:r>
              <a:rPr lang="de-DE" sz="2000" dirty="0"/>
              <a:t>Wirtschaftlich sind die Unterschiede der Auswirkungen der Gaspipeline auf die beiden Länder drastisch. Deutschland ist der Meinung auf Nord Stream 2 angewiesen zu sein, um Preisstabilität gewährleisten zu können. Nord Stream 2 soll die deutsche Industrie durch billige Energie in ihrer Wettbewerbsfähigkeit stützen. Deutsche Bürger hingegen sollen nicht durch hohe Energierechnungen belastet werden. </a:t>
            </a:r>
          </a:p>
          <a:p>
            <a:pPr marL="0" indent="0">
              <a:buNone/>
            </a:pPr>
            <a:endParaRPr lang="de-DE" sz="2000" dirty="0"/>
          </a:p>
          <a:p>
            <a:pPr marL="0" indent="0">
              <a:buNone/>
            </a:pPr>
            <a:r>
              <a:rPr lang="de-DE" sz="2000" dirty="0"/>
              <a:t>Für die Versorgungssicherheit in der Zukunft ist die Gasleitung aus deutscher Sicht ebenso von Nöten, da die Energieversorgung unterbrechungsfrei verlaufen muss. </a:t>
            </a:r>
          </a:p>
        </p:txBody>
      </p:sp>
      <p:sp>
        <p:nvSpPr>
          <p:cNvPr id="4" name="Verbotsymbol 3">
            <a:hlinkClick r:id="rId2" action="ppaction://hlinksldjump"/>
            <a:extLst>
              <a:ext uri="{FF2B5EF4-FFF2-40B4-BE49-F238E27FC236}">
                <a16:creationId xmlns:a16="http://schemas.microsoft.com/office/drawing/2014/main" id="{94448948-641F-4C58-9114-AE9B8A386A3F}"/>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Pfeil: nach unten 4">
            <a:extLst>
              <a:ext uri="{FF2B5EF4-FFF2-40B4-BE49-F238E27FC236}">
                <a16:creationId xmlns:a16="http://schemas.microsoft.com/office/drawing/2014/main" id="{805AEF92-45E2-430C-98F8-95D0A615E2A6}"/>
              </a:ext>
            </a:extLst>
          </p:cNvPr>
          <p:cNvSpPr/>
          <p:nvPr/>
        </p:nvSpPr>
        <p:spPr>
          <a:xfrm>
            <a:off x="5257800" y="5754481"/>
            <a:ext cx="1693985" cy="984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3" action="ppaction://hlinksldjump"/>
              </a:rPr>
              <a:t>weiter</a:t>
            </a:r>
            <a:endParaRPr lang="de-DE" dirty="0"/>
          </a:p>
        </p:txBody>
      </p:sp>
      <p:sp>
        <p:nvSpPr>
          <p:cNvPr id="6" name="Titel 1">
            <a:extLst>
              <a:ext uri="{FF2B5EF4-FFF2-40B4-BE49-F238E27FC236}">
                <a16:creationId xmlns:a16="http://schemas.microsoft.com/office/drawing/2014/main" id="{93A65D46-56EA-4CEC-A7A6-5C22EBE15EB4}"/>
              </a:ext>
            </a:extLst>
          </p:cNvPr>
          <p:cNvSpPr txBox="1">
            <a:spLocks/>
          </p:cNvSpPr>
          <p:nvPr/>
        </p:nvSpPr>
        <p:spPr bwMode="black">
          <a:xfrm>
            <a:off x="460130" y="505407"/>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Wirtschaft</a:t>
            </a:r>
            <a:endParaRPr lang="de-DE" dirty="0"/>
          </a:p>
        </p:txBody>
      </p:sp>
    </p:spTree>
    <p:extLst>
      <p:ext uri="{BB962C8B-B14F-4D97-AF65-F5344CB8AC3E}">
        <p14:creationId xmlns:p14="http://schemas.microsoft.com/office/powerpoint/2010/main" val="2723376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92BCADF-FEE5-488C-883F-5C24A5141B6A}"/>
              </a:ext>
            </a:extLst>
          </p:cNvPr>
          <p:cNvSpPr txBox="1">
            <a:spLocks/>
          </p:cNvSpPr>
          <p:nvPr/>
        </p:nvSpPr>
        <p:spPr bwMode="black">
          <a:xfrm>
            <a:off x="460130" y="505407"/>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Hospodárstvo</a:t>
            </a:r>
            <a:endParaRPr lang="de-DE" dirty="0">
              <a:solidFill>
                <a:srgbClr val="00B050"/>
              </a:solidFill>
            </a:endParaRPr>
          </a:p>
        </p:txBody>
      </p:sp>
      <p:sp>
        <p:nvSpPr>
          <p:cNvPr id="5" name="Inhaltsplatzhalter 2">
            <a:extLst>
              <a:ext uri="{FF2B5EF4-FFF2-40B4-BE49-F238E27FC236}">
                <a16:creationId xmlns:a16="http://schemas.microsoft.com/office/drawing/2014/main" id="{09551003-A492-4BF1-9B7E-D918B0CBCE80}"/>
              </a:ext>
            </a:extLst>
          </p:cNvPr>
          <p:cNvSpPr>
            <a:spLocks noGrp="1"/>
          </p:cNvSpPr>
          <p:nvPr>
            <p:ph idx="1"/>
          </p:nvPr>
        </p:nvSpPr>
        <p:spPr>
          <a:xfrm>
            <a:off x="460129" y="1703623"/>
            <a:ext cx="11271739" cy="4606817"/>
          </a:xfrm>
        </p:spPr>
        <p:txBody>
          <a:bodyPr>
            <a:noAutofit/>
          </a:bodyPr>
          <a:lstStyle/>
          <a:p>
            <a:pPr marL="0" indent="0">
              <a:buNone/>
            </a:pPr>
            <a:endParaRPr lang="de-DE" sz="2000" dirty="0"/>
          </a:p>
          <a:p>
            <a:pPr marL="0" indent="0">
              <a:buNone/>
            </a:pPr>
            <a:r>
              <a:rPr lang="de-DE" sz="2000" dirty="0"/>
              <a:t>Z </a:t>
            </a:r>
            <a:r>
              <a:rPr lang="de-DE" sz="2000" dirty="0" err="1"/>
              <a:t>hospodárskeho</a:t>
            </a:r>
            <a:r>
              <a:rPr lang="de-DE" sz="2000" dirty="0"/>
              <a:t> </a:t>
            </a:r>
            <a:r>
              <a:rPr lang="de-DE" sz="2000" dirty="0" err="1"/>
              <a:t>hľadiska</a:t>
            </a:r>
            <a:r>
              <a:rPr lang="de-DE" sz="2000" dirty="0"/>
              <a:t> </a:t>
            </a:r>
            <a:r>
              <a:rPr lang="de-DE" sz="2000" dirty="0" err="1"/>
              <a:t>sú</a:t>
            </a:r>
            <a:r>
              <a:rPr lang="de-DE" sz="2000" dirty="0"/>
              <a:t> </a:t>
            </a:r>
            <a:r>
              <a:rPr lang="de-DE" sz="2000" dirty="0" err="1"/>
              <a:t>rozdiely</a:t>
            </a:r>
            <a:r>
              <a:rPr lang="de-DE" sz="2000" dirty="0"/>
              <a:t> v </a:t>
            </a:r>
            <a:r>
              <a:rPr lang="de-DE" sz="2000" dirty="0" err="1"/>
              <a:t>účinkoch</a:t>
            </a:r>
            <a:r>
              <a:rPr lang="de-DE" sz="2000" dirty="0"/>
              <a:t> </a:t>
            </a:r>
            <a:r>
              <a:rPr lang="de-DE" sz="2000" dirty="0" err="1"/>
              <a:t>plynovodu</a:t>
            </a:r>
            <a:r>
              <a:rPr lang="de-DE" sz="2000" dirty="0"/>
              <a:t> na </a:t>
            </a:r>
            <a:r>
              <a:rPr lang="de-DE" sz="2000" dirty="0" err="1"/>
              <a:t>tieto</a:t>
            </a:r>
            <a:r>
              <a:rPr lang="de-DE" sz="2000" dirty="0"/>
              <a:t> </a:t>
            </a:r>
            <a:r>
              <a:rPr lang="de-DE" sz="2000" dirty="0" err="1"/>
              <a:t>dve</a:t>
            </a:r>
            <a:r>
              <a:rPr lang="de-DE" sz="2000" dirty="0"/>
              <a:t> </a:t>
            </a:r>
            <a:r>
              <a:rPr lang="de-DE" sz="2000" dirty="0" err="1"/>
              <a:t>krajiny</a:t>
            </a:r>
            <a:r>
              <a:rPr lang="de-DE" sz="2000" dirty="0"/>
              <a:t> </a:t>
            </a:r>
            <a:r>
              <a:rPr lang="de-DE" sz="2000" dirty="0" err="1"/>
              <a:t>drastické</a:t>
            </a:r>
            <a:r>
              <a:rPr lang="de-DE" sz="2000" dirty="0"/>
              <a:t>. </a:t>
            </a:r>
            <a:r>
              <a:rPr lang="de-DE" sz="2000" dirty="0" err="1"/>
              <a:t>Nemecko</a:t>
            </a:r>
            <a:r>
              <a:rPr lang="de-DE" sz="2000" dirty="0"/>
              <a:t> </a:t>
            </a:r>
            <a:r>
              <a:rPr lang="de-DE" sz="2000" dirty="0" err="1"/>
              <a:t>sa</a:t>
            </a:r>
            <a:r>
              <a:rPr lang="de-DE" sz="2000" dirty="0"/>
              <a:t> </a:t>
            </a:r>
            <a:r>
              <a:rPr lang="de-DE" sz="2000" dirty="0" err="1"/>
              <a:t>domnieva</a:t>
            </a:r>
            <a:r>
              <a:rPr lang="de-DE" sz="2000" dirty="0"/>
              <a:t>, </a:t>
            </a:r>
            <a:r>
              <a:rPr lang="de-DE" sz="2000" dirty="0" err="1"/>
              <a:t>že</a:t>
            </a:r>
            <a:r>
              <a:rPr lang="de-DE" sz="2000" dirty="0"/>
              <a:t> Nord Stream 2 je </a:t>
            </a:r>
            <a:r>
              <a:rPr lang="de-DE" sz="2000" dirty="0" err="1"/>
              <a:t>potrebný</a:t>
            </a:r>
            <a:r>
              <a:rPr lang="de-DE" sz="2000" dirty="0"/>
              <a:t> na </a:t>
            </a:r>
            <a:r>
              <a:rPr lang="de-DE" sz="2000" dirty="0" err="1"/>
              <a:t>zabezpečenie</a:t>
            </a:r>
            <a:r>
              <a:rPr lang="de-DE" sz="2000" dirty="0"/>
              <a:t> </a:t>
            </a:r>
            <a:r>
              <a:rPr lang="de-DE" sz="2000" dirty="0" err="1"/>
              <a:t>cenovej</a:t>
            </a:r>
            <a:r>
              <a:rPr lang="de-DE" sz="2000" dirty="0"/>
              <a:t> </a:t>
            </a:r>
            <a:r>
              <a:rPr lang="de-DE" sz="2000" dirty="0" err="1"/>
              <a:t>stability</a:t>
            </a:r>
            <a:r>
              <a:rPr lang="de-DE" sz="2000" dirty="0"/>
              <a:t>. </a:t>
            </a:r>
            <a:r>
              <a:rPr lang="de-DE" sz="2000" dirty="0" err="1"/>
              <a:t>Cieľom</a:t>
            </a:r>
            <a:r>
              <a:rPr lang="de-DE" sz="2000" dirty="0"/>
              <a:t> </a:t>
            </a:r>
            <a:r>
              <a:rPr lang="de-DE" sz="2000" dirty="0" err="1"/>
              <a:t>programu</a:t>
            </a:r>
            <a:r>
              <a:rPr lang="de-DE" sz="2000" dirty="0"/>
              <a:t> Nord Stream 2 je </a:t>
            </a:r>
            <a:r>
              <a:rPr lang="de-DE" sz="2000" dirty="0" err="1"/>
              <a:t>podpora</a:t>
            </a:r>
            <a:r>
              <a:rPr lang="de-DE" sz="2000" dirty="0"/>
              <a:t> </a:t>
            </a:r>
            <a:r>
              <a:rPr lang="de-DE" sz="2000" dirty="0" err="1"/>
              <a:t>nemeckého</a:t>
            </a:r>
            <a:r>
              <a:rPr lang="de-DE" sz="2000" dirty="0"/>
              <a:t> </a:t>
            </a:r>
            <a:r>
              <a:rPr lang="de-DE" sz="2000" dirty="0" err="1"/>
              <a:t>priemyslu</a:t>
            </a:r>
            <a:r>
              <a:rPr lang="de-DE" sz="2000" dirty="0"/>
              <a:t> v </a:t>
            </a:r>
            <a:r>
              <a:rPr lang="de-DE" sz="2000" dirty="0" err="1"/>
              <a:t>jeho</a:t>
            </a:r>
            <a:r>
              <a:rPr lang="de-DE" sz="2000" dirty="0"/>
              <a:t> </a:t>
            </a:r>
            <a:r>
              <a:rPr lang="de-DE" sz="2000" dirty="0" err="1"/>
              <a:t>konkurencieschopnosti</a:t>
            </a:r>
            <a:r>
              <a:rPr lang="de-DE" sz="2000" dirty="0"/>
              <a:t> </a:t>
            </a:r>
            <a:r>
              <a:rPr lang="de-DE" sz="2000" dirty="0" err="1"/>
              <a:t>prostredníctvom</a:t>
            </a:r>
            <a:r>
              <a:rPr lang="de-DE" sz="2000" dirty="0"/>
              <a:t> </a:t>
            </a:r>
            <a:r>
              <a:rPr lang="de-DE" sz="2000" dirty="0" err="1"/>
              <a:t>lacnej</a:t>
            </a:r>
            <a:r>
              <a:rPr lang="de-DE" sz="2000" dirty="0"/>
              <a:t> </a:t>
            </a:r>
            <a:r>
              <a:rPr lang="de-DE" sz="2000" dirty="0" err="1"/>
              <a:t>energie</a:t>
            </a:r>
            <a:r>
              <a:rPr lang="de-DE" sz="2000" dirty="0"/>
              <a:t>. Na </a:t>
            </a:r>
            <a:r>
              <a:rPr lang="de-DE" sz="2000" dirty="0" err="1"/>
              <a:t>druhej</a:t>
            </a:r>
            <a:r>
              <a:rPr lang="de-DE" sz="2000" dirty="0"/>
              <a:t> </a:t>
            </a:r>
            <a:r>
              <a:rPr lang="de-DE" sz="2000" dirty="0" err="1"/>
              <a:t>strane</a:t>
            </a:r>
            <a:r>
              <a:rPr lang="de-DE" sz="2000" dirty="0"/>
              <a:t> </a:t>
            </a:r>
            <a:r>
              <a:rPr lang="de-DE" sz="2000" dirty="0" err="1"/>
              <a:t>nemeckí</a:t>
            </a:r>
            <a:r>
              <a:rPr lang="de-DE" sz="2000" dirty="0"/>
              <a:t> </a:t>
            </a:r>
            <a:r>
              <a:rPr lang="de-DE" sz="2000" dirty="0" err="1"/>
              <a:t>občania</a:t>
            </a:r>
            <a:r>
              <a:rPr lang="de-DE" sz="2000" dirty="0"/>
              <a:t> </a:t>
            </a:r>
            <a:r>
              <a:rPr lang="de-DE" sz="2000" dirty="0" err="1"/>
              <a:t>by</a:t>
            </a:r>
            <a:r>
              <a:rPr lang="de-DE" sz="2000" dirty="0"/>
              <a:t> </a:t>
            </a:r>
            <a:r>
              <a:rPr lang="de-DE" sz="2000" dirty="0" err="1"/>
              <a:t>nemali</a:t>
            </a:r>
            <a:r>
              <a:rPr lang="de-DE" sz="2000" dirty="0"/>
              <a:t> </a:t>
            </a:r>
            <a:r>
              <a:rPr lang="de-DE" sz="2000" dirty="0" err="1"/>
              <a:t>byť</a:t>
            </a:r>
            <a:r>
              <a:rPr lang="de-DE" sz="2000" dirty="0"/>
              <a:t> </a:t>
            </a:r>
            <a:r>
              <a:rPr lang="de-DE" sz="2000" dirty="0" err="1"/>
              <a:t>zaťažení</a:t>
            </a:r>
            <a:r>
              <a:rPr lang="de-DE" sz="2000" dirty="0"/>
              <a:t> </a:t>
            </a:r>
            <a:r>
              <a:rPr lang="de-DE" sz="2000" dirty="0" err="1"/>
              <a:t>účtami</a:t>
            </a:r>
            <a:r>
              <a:rPr lang="de-DE" sz="2000" dirty="0"/>
              <a:t> s </a:t>
            </a:r>
            <a:r>
              <a:rPr lang="de-DE" sz="2000" dirty="0" err="1"/>
              <a:t>vysokou</a:t>
            </a:r>
            <a:r>
              <a:rPr lang="de-DE" sz="2000" dirty="0"/>
              <a:t> </a:t>
            </a:r>
            <a:r>
              <a:rPr lang="de-DE" sz="2000" dirty="0" err="1"/>
              <a:t>spotrebou</a:t>
            </a:r>
            <a:r>
              <a:rPr lang="de-DE" sz="2000" dirty="0"/>
              <a:t> </a:t>
            </a:r>
            <a:r>
              <a:rPr lang="de-DE" sz="2000" dirty="0" err="1"/>
              <a:t>energie</a:t>
            </a:r>
            <a:r>
              <a:rPr lang="de-DE" sz="2000" dirty="0"/>
              <a:t>.</a:t>
            </a:r>
          </a:p>
          <a:p>
            <a:pPr marL="0" indent="0">
              <a:buNone/>
            </a:pPr>
            <a:endParaRPr lang="de-DE" sz="2000" dirty="0"/>
          </a:p>
          <a:p>
            <a:pPr marL="0" indent="0">
              <a:buNone/>
            </a:pPr>
            <a:r>
              <a:rPr lang="de-DE" sz="2000" dirty="0"/>
              <a:t>Z </a:t>
            </a:r>
            <a:r>
              <a:rPr lang="de-DE" sz="2000" dirty="0" err="1"/>
              <a:t>nemeckého</a:t>
            </a:r>
            <a:r>
              <a:rPr lang="de-DE" sz="2000" dirty="0"/>
              <a:t> </a:t>
            </a:r>
            <a:r>
              <a:rPr lang="de-DE" sz="2000" dirty="0" err="1"/>
              <a:t>hľadiska</a:t>
            </a:r>
            <a:r>
              <a:rPr lang="de-DE" sz="2000" dirty="0"/>
              <a:t> je </a:t>
            </a:r>
            <a:r>
              <a:rPr lang="de-DE" sz="2000" dirty="0" err="1"/>
              <a:t>plynovod</a:t>
            </a:r>
            <a:r>
              <a:rPr lang="de-DE" sz="2000" dirty="0"/>
              <a:t> </a:t>
            </a:r>
            <a:r>
              <a:rPr lang="de-DE" sz="2000" dirty="0" err="1"/>
              <a:t>nevyhnutný</a:t>
            </a:r>
            <a:r>
              <a:rPr lang="de-DE" sz="2000" dirty="0"/>
              <a:t> </a:t>
            </a:r>
            <a:r>
              <a:rPr lang="de-DE" sz="2000" dirty="0" err="1"/>
              <a:t>aj</a:t>
            </a:r>
            <a:r>
              <a:rPr lang="de-DE" sz="2000" dirty="0"/>
              <a:t> </a:t>
            </a:r>
            <a:r>
              <a:rPr lang="de-DE" sz="2000" dirty="0" err="1"/>
              <a:t>pre</a:t>
            </a:r>
            <a:r>
              <a:rPr lang="de-DE" sz="2000" dirty="0"/>
              <a:t> </a:t>
            </a:r>
            <a:r>
              <a:rPr lang="de-DE" sz="2000" dirty="0" err="1"/>
              <a:t>budúce</a:t>
            </a:r>
            <a:r>
              <a:rPr lang="de-DE" sz="2000" dirty="0"/>
              <a:t> </a:t>
            </a:r>
            <a:r>
              <a:rPr lang="de-DE" sz="2000" dirty="0" err="1"/>
              <a:t>zabezpečenie</a:t>
            </a:r>
            <a:r>
              <a:rPr lang="de-DE" sz="2000" dirty="0"/>
              <a:t> </a:t>
            </a:r>
            <a:r>
              <a:rPr lang="de-DE" sz="2000" dirty="0" err="1"/>
              <a:t>dodávok</a:t>
            </a:r>
            <a:r>
              <a:rPr lang="de-DE" sz="2000" dirty="0"/>
              <a:t>, </a:t>
            </a:r>
            <a:r>
              <a:rPr lang="de-DE" sz="2000" dirty="0" err="1"/>
              <a:t>pretože</a:t>
            </a:r>
            <a:r>
              <a:rPr lang="de-DE" sz="2000" dirty="0"/>
              <a:t> </a:t>
            </a:r>
            <a:r>
              <a:rPr lang="de-DE" sz="2000" dirty="0" err="1"/>
              <a:t>dodávka</a:t>
            </a:r>
            <a:r>
              <a:rPr lang="de-DE" sz="2000" dirty="0"/>
              <a:t> </a:t>
            </a:r>
            <a:r>
              <a:rPr lang="de-DE" sz="2000" dirty="0" err="1"/>
              <a:t>energie</a:t>
            </a:r>
            <a:r>
              <a:rPr lang="de-DE" sz="2000" dirty="0"/>
              <a:t> </a:t>
            </a:r>
            <a:r>
              <a:rPr lang="de-DE" sz="2000" dirty="0" err="1"/>
              <a:t>musí</a:t>
            </a:r>
            <a:r>
              <a:rPr lang="de-DE" sz="2000" dirty="0"/>
              <a:t> </a:t>
            </a:r>
            <a:r>
              <a:rPr lang="de-DE" sz="2000" dirty="0" err="1"/>
              <a:t>byť</a:t>
            </a:r>
            <a:r>
              <a:rPr lang="de-DE" sz="2000" dirty="0"/>
              <a:t> </a:t>
            </a:r>
            <a:r>
              <a:rPr lang="de-DE" sz="2000" dirty="0" err="1"/>
              <a:t>nepretržitá</a:t>
            </a:r>
            <a:r>
              <a:rPr lang="de-DE" sz="2000" dirty="0"/>
              <a:t>.</a:t>
            </a:r>
          </a:p>
        </p:txBody>
      </p:sp>
      <p:sp>
        <p:nvSpPr>
          <p:cNvPr id="6" name="Pfeil: nach unten 5">
            <a:extLst>
              <a:ext uri="{FF2B5EF4-FFF2-40B4-BE49-F238E27FC236}">
                <a16:creationId xmlns:a16="http://schemas.microsoft.com/office/drawing/2014/main" id="{BA79C2E2-8F2C-4A0C-81D3-958E54F65453}"/>
              </a:ext>
            </a:extLst>
          </p:cNvPr>
          <p:cNvSpPr/>
          <p:nvPr/>
        </p:nvSpPr>
        <p:spPr>
          <a:xfrm>
            <a:off x="5257800" y="5754481"/>
            <a:ext cx="1693985" cy="984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hlinkClick r:id="rId2" action="ppaction://hlinksldjump"/>
              </a:rPr>
              <a:t>Ďalej</a:t>
            </a:r>
            <a:endParaRPr lang="de-DE" dirty="0"/>
          </a:p>
          <a:p>
            <a:pPr algn="ctr"/>
            <a:endParaRPr lang="de-DE" dirty="0"/>
          </a:p>
        </p:txBody>
      </p:sp>
      <p:sp>
        <p:nvSpPr>
          <p:cNvPr id="7" name="Verbotsymbol 6">
            <a:hlinkClick r:id="rId3" action="ppaction://hlinksldjump"/>
            <a:extLst>
              <a:ext uri="{FF2B5EF4-FFF2-40B4-BE49-F238E27FC236}">
                <a16:creationId xmlns:a16="http://schemas.microsoft.com/office/drawing/2014/main" id="{95ED831E-72F1-4021-9489-1B758CDFDC3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2704960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3EEFF86-66EA-46E2-A6A8-37ED11C88F5C}"/>
              </a:ext>
            </a:extLst>
          </p:cNvPr>
          <p:cNvSpPr>
            <a:spLocks noGrp="1"/>
          </p:cNvSpPr>
          <p:nvPr>
            <p:ph idx="1"/>
          </p:nvPr>
        </p:nvSpPr>
        <p:spPr>
          <a:xfrm>
            <a:off x="366078" y="2262906"/>
            <a:ext cx="11271740" cy="3101983"/>
          </a:xfrm>
        </p:spPr>
        <p:txBody>
          <a:bodyPr/>
          <a:lstStyle/>
          <a:p>
            <a:pPr marL="0" indent="0">
              <a:buNone/>
            </a:pPr>
            <a:r>
              <a:rPr lang="de-DE" dirty="0"/>
              <a:t>Im starken Gegensatz zu den positiven Auswirkungen auf die deutsche Wirtschaft, leidet die polnische Wirtschaft. </a:t>
            </a:r>
          </a:p>
          <a:p>
            <a:pPr marL="0" indent="0">
              <a:buNone/>
            </a:pPr>
            <a:r>
              <a:rPr lang="de-DE" dirty="0"/>
              <a:t>Es werden etwa polnische Vorhaben, wie die Baltic Pipe und die heimische polnische Gas Industrie, aus dem Markt verdrängt. Des Weiteren werden polnische Städte direkt in ihrer Entwicklung behindert.  Auch zukünftige Einnahmen durch Transitgebühren werden Warschau verwehrt bleiben. </a:t>
            </a:r>
          </a:p>
          <a:p>
            <a:endParaRPr lang="de-DE" dirty="0"/>
          </a:p>
        </p:txBody>
      </p:sp>
      <p:sp>
        <p:nvSpPr>
          <p:cNvPr id="4" name="Verbotsymbol 3">
            <a:hlinkClick r:id="rId2" action="ppaction://hlinksldjump"/>
            <a:extLst>
              <a:ext uri="{FF2B5EF4-FFF2-40B4-BE49-F238E27FC236}">
                <a16:creationId xmlns:a16="http://schemas.microsoft.com/office/drawing/2014/main" id="{7B001336-596C-43F3-911B-349ECFA2C19B}"/>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F8DAB92B-F926-42AF-B442-E18A5A9870CA}"/>
              </a:ext>
            </a:extLst>
          </p:cNvPr>
          <p:cNvSpPr txBox="1">
            <a:spLocks/>
          </p:cNvSpPr>
          <p:nvPr/>
        </p:nvSpPr>
        <p:spPr bwMode="black">
          <a:xfrm>
            <a:off x="366078" y="518865"/>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Wirtschaft</a:t>
            </a:r>
            <a:endParaRPr lang="de-DE" dirty="0"/>
          </a:p>
        </p:txBody>
      </p:sp>
    </p:spTree>
    <p:extLst>
      <p:ext uri="{BB962C8B-B14F-4D97-AF65-F5344CB8AC3E}">
        <p14:creationId xmlns:p14="http://schemas.microsoft.com/office/powerpoint/2010/main" val="18405775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4CDCAE6E-5EE3-489A-895B-97D652D7A0C6}"/>
              </a:ext>
            </a:extLst>
          </p:cNvPr>
          <p:cNvSpPr txBox="1">
            <a:spLocks/>
          </p:cNvSpPr>
          <p:nvPr/>
        </p:nvSpPr>
        <p:spPr bwMode="black">
          <a:xfrm>
            <a:off x="366078" y="518865"/>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Hospodárstvo</a:t>
            </a:r>
            <a:endParaRPr lang="de-DE" dirty="0">
              <a:solidFill>
                <a:srgbClr val="00B050"/>
              </a:solidFill>
            </a:endParaRPr>
          </a:p>
        </p:txBody>
      </p:sp>
      <p:sp>
        <p:nvSpPr>
          <p:cNvPr id="12" name="Inhaltsplatzhalter 2">
            <a:extLst>
              <a:ext uri="{FF2B5EF4-FFF2-40B4-BE49-F238E27FC236}">
                <a16:creationId xmlns:a16="http://schemas.microsoft.com/office/drawing/2014/main" id="{D2C0FED2-8B43-4131-BBE9-116A1D790910}"/>
              </a:ext>
            </a:extLst>
          </p:cNvPr>
          <p:cNvSpPr>
            <a:spLocks noGrp="1"/>
          </p:cNvSpPr>
          <p:nvPr>
            <p:ph idx="1"/>
          </p:nvPr>
        </p:nvSpPr>
        <p:spPr>
          <a:xfrm>
            <a:off x="366078" y="2262906"/>
            <a:ext cx="11271740" cy="3101983"/>
          </a:xfrm>
        </p:spPr>
        <p:txBody>
          <a:bodyPr/>
          <a:lstStyle/>
          <a:p>
            <a:pPr marL="0" indent="0">
              <a:buNone/>
            </a:pPr>
            <a:endParaRPr lang="de-DE" dirty="0"/>
          </a:p>
          <a:p>
            <a:pPr marL="0" indent="0">
              <a:buNone/>
            </a:pPr>
            <a:r>
              <a:rPr lang="de-DE" dirty="0"/>
              <a:t>Na </a:t>
            </a:r>
            <a:r>
              <a:rPr lang="de-DE" dirty="0" err="1"/>
              <a:t>rozdiel</a:t>
            </a:r>
            <a:r>
              <a:rPr lang="de-DE" dirty="0"/>
              <a:t> </a:t>
            </a:r>
            <a:r>
              <a:rPr lang="de-DE" dirty="0" err="1"/>
              <a:t>od</a:t>
            </a:r>
            <a:r>
              <a:rPr lang="de-DE" dirty="0"/>
              <a:t> </a:t>
            </a:r>
            <a:r>
              <a:rPr lang="de-DE" dirty="0" err="1"/>
              <a:t>pozitívnych</a:t>
            </a:r>
            <a:r>
              <a:rPr lang="de-DE" dirty="0"/>
              <a:t> </a:t>
            </a:r>
            <a:r>
              <a:rPr lang="de-DE" dirty="0" err="1"/>
              <a:t>účinkov</a:t>
            </a:r>
            <a:r>
              <a:rPr lang="de-DE" dirty="0"/>
              <a:t> na </a:t>
            </a:r>
            <a:r>
              <a:rPr lang="de-DE" dirty="0" err="1"/>
              <a:t>nemecké</a:t>
            </a:r>
            <a:r>
              <a:rPr lang="de-DE" dirty="0"/>
              <a:t> </a:t>
            </a:r>
            <a:r>
              <a:rPr lang="de-DE" dirty="0" err="1"/>
              <a:t>hospodárstvo</a:t>
            </a:r>
            <a:r>
              <a:rPr lang="de-DE" dirty="0"/>
              <a:t> </a:t>
            </a:r>
            <a:r>
              <a:rPr lang="de-DE" dirty="0" err="1"/>
              <a:t>poľské</a:t>
            </a:r>
            <a:r>
              <a:rPr lang="de-DE" dirty="0"/>
              <a:t> </a:t>
            </a:r>
            <a:r>
              <a:rPr lang="de-DE" dirty="0" err="1"/>
              <a:t>hospodárstvo</a:t>
            </a:r>
            <a:r>
              <a:rPr lang="de-DE" dirty="0"/>
              <a:t> </a:t>
            </a:r>
            <a:r>
              <a:rPr lang="de-DE" dirty="0" err="1"/>
              <a:t>trpí</a:t>
            </a:r>
            <a:r>
              <a:rPr lang="de-DE" dirty="0"/>
              <a:t>.</a:t>
            </a:r>
          </a:p>
          <a:p>
            <a:pPr marL="0" indent="0">
              <a:buNone/>
            </a:pPr>
            <a:r>
              <a:rPr lang="de-DE" dirty="0" err="1"/>
              <a:t>Poľské</a:t>
            </a:r>
            <a:r>
              <a:rPr lang="de-DE" dirty="0"/>
              <a:t> </a:t>
            </a:r>
            <a:r>
              <a:rPr lang="de-DE" dirty="0" err="1"/>
              <a:t>projekty</a:t>
            </a:r>
            <a:r>
              <a:rPr lang="de-DE" dirty="0"/>
              <a:t> </a:t>
            </a:r>
            <a:r>
              <a:rPr lang="de-DE" dirty="0" err="1"/>
              <a:t>ako</a:t>
            </a:r>
            <a:r>
              <a:rPr lang="de-DE" dirty="0"/>
              <a:t> Baltské </a:t>
            </a:r>
            <a:r>
              <a:rPr lang="de-DE" dirty="0" err="1"/>
              <a:t>potrubie</a:t>
            </a:r>
            <a:r>
              <a:rPr lang="de-DE" dirty="0"/>
              <a:t> a </a:t>
            </a:r>
            <a:r>
              <a:rPr lang="de-DE" dirty="0" err="1"/>
              <a:t>domáci</a:t>
            </a:r>
            <a:r>
              <a:rPr lang="de-DE" dirty="0"/>
              <a:t> </a:t>
            </a:r>
            <a:r>
              <a:rPr lang="de-DE" dirty="0" err="1"/>
              <a:t>poľský</a:t>
            </a:r>
            <a:r>
              <a:rPr lang="de-DE" dirty="0"/>
              <a:t> </a:t>
            </a:r>
            <a:r>
              <a:rPr lang="de-DE" dirty="0" err="1"/>
              <a:t>plynárenský</a:t>
            </a:r>
            <a:r>
              <a:rPr lang="de-DE" dirty="0"/>
              <a:t> </a:t>
            </a:r>
            <a:r>
              <a:rPr lang="de-DE" dirty="0" err="1"/>
              <a:t>priemysel</a:t>
            </a:r>
            <a:r>
              <a:rPr lang="de-DE" dirty="0"/>
              <a:t> </a:t>
            </a:r>
            <a:r>
              <a:rPr lang="de-DE" dirty="0" err="1"/>
              <a:t>sú</a:t>
            </a:r>
            <a:r>
              <a:rPr lang="de-DE" dirty="0"/>
              <a:t> </a:t>
            </a:r>
            <a:r>
              <a:rPr lang="de-DE" dirty="0" err="1"/>
              <a:t>vytlačené</a:t>
            </a:r>
            <a:r>
              <a:rPr lang="de-DE" dirty="0"/>
              <a:t> z </a:t>
            </a:r>
            <a:r>
              <a:rPr lang="de-DE" dirty="0" err="1"/>
              <a:t>trhu</a:t>
            </a:r>
            <a:r>
              <a:rPr lang="de-DE" dirty="0"/>
              <a:t>. </a:t>
            </a:r>
            <a:r>
              <a:rPr lang="de-DE" dirty="0" err="1"/>
              <a:t>Poľské</a:t>
            </a:r>
            <a:r>
              <a:rPr lang="de-DE" dirty="0"/>
              <a:t> </a:t>
            </a:r>
            <a:r>
              <a:rPr lang="de-DE" dirty="0" err="1"/>
              <a:t>mestá</a:t>
            </a:r>
            <a:r>
              <a:rPr lang="de-DE" dirty="0"/>
              <a:t> </a:t>
            </a:r>
            <a:r>
              <a:rPr lang="de-DE" dirty="0" err="1"/>
              <a:t>sú</a:t>
            </a:r>
            <a:r>
              <a:rPr lang="de-DE" dirty="0"/>
              <a:t> </a:t>
            </a:r>
            <a:r>
              <a:rPr lang="de-DE" dirty="0" err="1"/>
              <a:t>navyše</a:t>
            </a:r>
            <a:r>
              <a:rPr lang="de-DE" dirty="0"/>
              <a:t> </a:t>
            </a:r>
            <a:r>
              <a:rPr lang="de-DE" dirty="0" err="1"/>
              <a:t>priamo</a:t>
            </a:r>
            <a:r>
              <a:rPr lang="de-DE" dirty="0"/>
              <a:t> </a:t>
            </a:r>
            <a:r>
              <a:rPr lang="de-DE" dirty="0" err="1"/>
              <a:t>brzdené</a:t>
            </a:r>
            <a:r>
              <a:rPr lang="de-DE" dirty="0"/>
              <a:t> v ich </a:t>
            </a:r>
            <a:r>
              <a:rPr lang="de-DE" dirty="0" err="1"/>
              <a:t>rozvoji</a:t>
            </a:r>
            <a:r>
              <a:rPr lang="de-DE" dirty="0"/>
              <a:t>. </a:t>
            </a:r>
            <a:r>
              <a:rPr lang="de-DE" dirty="0" err="1"/>
              <a:t>Varšave</a:t>
            </a:r>
            <a:r>
              <a:rPr lang="de-DE" dirty="0"/>
              <a:t> </a:t>
            </a:r>
            <a:r>
              <a:rPr lang="de-DE" dirty="0" err="1"/>
              <a:t>budú</a:t>
            </a:r>
            <a:r>
              <a:rPr lang="de-DE" dirty="0"/>
              <a:t> </a:t>
            </a:r>
            <a:r>
              <a:rPr lang="de-DE" dirty="0" err="1"/>
              <a:t>zamietnuté</a:t>
            </a:r>
            <a:r>
              <a:rPr lang="de-DE" dirty="0"/>
              <a:t> </a:t>
            </a:r>
            <a:r>
              <a:rPr lang="de-DE" dirty="0" err="1"/>
              <a:t>budúce</a:t>
            </a:r>
            <a:r>
              <a:rPr lang="de-DE" dirty="0"/>
              <a:t> </a:t>
            </a:r>
            <a:r>
              <a:rPr lang="de-DE" dirty="0" err="1"/>
              <a:t>príjmy</a:t>
            </a:r>
            <a:r>
              <a:rPr lang="de-DE" dirty="0"/>
              <a:t> z </a:t>
            </a:r>
            <a:r>
              <a:rPr lang="de-DE" dirty="0" err="1"/>
              <a:t>poplatkov</a:t>
            </a:r>
            <a:r>
              <a:rPr lang="de-DE" dirty="0"/>
              <a:t> </a:t>
            </a:r>
            <a:r>
              <a:rPr lang="de-DE" dirty="0" err="1"/>
              <a:t>za</a:t>
            </a:r>
            <a:r>
              <a:rPr lang="de-DE" dirty="0"/>
              <a:t> </a:t>
            </a:r>
            <a:r>
              <a:rPr lang="de-DE" dirty="0" err="1"/>
              <a:t>tranzit</a:t>
            </a:r>
            <a:r>
              <a:rPr lang="de-DE" dirty="0"/>
              <a:t>.</a:t>
            </a:r>
          </a:p>
        </p:txBody>
      </p:sp>
      <p:sp>
        <p:nvSpPr>
          <p:cNvPr id="13" name="Verbotsymbol 12">
            <a:hlinkClick r:id="rId2" action="ppaction://hlinksldjump"/>
            <a:extLst>
              <a:ext uri="{FF2B5EF4-FFF2-40B4-BE49-F238E27FC236}">
                <a16:creationId xmlns:a16="http://schemas.microsoft.com/office/drawing/2014/main" id="{9E5835EF-F7B0-400E-B8CE-BE0D587878FA}"/>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8335639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A023A-A099-4E88-90F1-80574E0688E3}"/>
              </a:ext>
            </a:extLst>
          </p:cNvPr>
          <p:cNvSpPr>
            <a:spLocks noGrp="1"/>
          </p:cNvSpPr>
          <p:nvPr>
            <p:ph type="title"/>
          </p:nvPr>
        </p:nvSpPr>
        <p:spPr/>
        <p:txBody>
          <a:bodyPr/>
          <a:lstStyle/>
          <a:p>
            <a:r>
              <a:rPr lang="de-DE" dirty="0">
                <a:solidFill>
                  <a:srgbClr val="00B050"/>
                </a:solidFill>
              </a:rPr>
              <a:t>Politik</a:t>
            </a:r>
            <a:endParaRPr lang="de-DE" dirty="0"/>
          </a:p>
        </p:txBody>
      </p:sp>
      <p:sp>
        <p:nvSpPr>
          <p:cNvPr id="3" name="Inhaltsplatzhalter 2">
            <a:extLst>
              <a:ext uri="{FF2B5EF4-FFF2-40B4-BE49-F238E27FC236}">
                <a16:creationId xmlns:a16="http://schemas.microsoft.com/office/drawing/2014/main" id="{126029D1-B808-4DE7-9991-0C831E7DC2E9}"/>
              </a:ext>
            </a:extLst>
          </p:cNvPr>
          <p:cNvSpPr>
            <a:spLocks noGrp="1"/>
          </p:cNvSpPr>
          <p:nvPr>
            <p:ph idx="1"/>
          </p:nvPr>
        </p:nvSpPr>
        <p:spPr>
          <a:xfrm>
            <a:off x="2231136" y="2340855"/>
            <a:ext cx="7729728" cy="4306129"/>
          </a:xfrm>
        </p:spPr>
        <p:txBody>
          <a:bodyPr>
            <a:normAutofit/>
          </a:bodyPr>
          <a:lstStyle/>
          <a:p>
            <a:pPr marL="0" indent="0">
              <a:buNone/>
            </a:pPr>
            <a:r>
              <a:rPr lang="de-DE" dirty="0"/>
              <a:t>Der Hauptunterschied ist die Einschätzung der Verlässlichkeit von Russland. Deutschland sieht Russland als verlässlich und beruft sich auf die bereits lange bestehende Energiepartnerschaft der beiden Länder. Polen hingegen traut Russland nicht und fürchtet eine Beeinflussung der europäischen Union durch Russland. </a:t>
            </a:r>
          </a:p>
          <a:p>
            <a:pPr marL="0" indent="0">
              <a:buNone/>
            </a:pPr>
            <a:r>
              <a:rPr lang="de-DE" dirty="0"/>
              <a:t>Die entstehenden Abhängigkeiten werden unterschiedlich bewertet. Während Polen von einer einseitigen Abhängigkeit der europäischen Union ausgeht sieht Deutschland eine beidseitige Abhängigkeit.  </a:t>
            </a:r>
          </a:p>
          <a:p>
            <a:pPr marL="0" indent="0">
              <a:buNone/>
            </a:pPr>
            <a:r>
              <a:rPr lang="de-DE" dirty="0"/>
              <a:t>Die Ukraine ist ein weiterer Streitpunkt. Polen empfindet die Belastung der Ukraine durch Nord Stream 2 als unzumutbar. Dementgegen sieht Deutschland die Belastung als zumutbar an, solange die Ukraine Diplomatische Unterstützung erhält.  </a:t>
            </a:r>
          </a:p>
          <a:p>
            <a:endParaRPr lang="de-DE" dirty="0"/>
          </a:p>
        </p:txBody>
      </p:sp>
      <p:sp>
        <p:nvSpPr>
          <p:cNvPr id="4" name="Verbotsymbol 3">
            <a:hlinkClick r:id="rId2" action="ppaction://hlinksldjump"/>
            <a:extLst>
              <a:ext uri="{FF2B5EF4-FFF2-40B4-BE49-F238E27FC236}">
                <a16:creationId xmlns:a16="http://schemas.microsoft.com/office/drawing/2014/main" id="{5405E86C-7922-4E06-95BC-E994EABA8D35}"/>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84487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13BEC82-176C-4C78-954F-AA2945FB4E9A}"/>
              </a:ext>
            </a:extLst>
          </p:cNvPr>
          <p:cNvSpPr>
            <a:spLocks noGrp="1"/>
          </p:cNvSpPr>
          <p:nvPr>
            <p:ph idx="1"/>
          </p:nvPr>
        </p:nvSpPr>
        <p:spPr>
          <a:xfrm>
            <a:off x="460130" y="1878008"/>
            <a:ext cx="11271740" cy="3315315"/>
          </a:xfrm>
        </p:spPr>
        <p:txBody>
          <a:bodyPr>
            <a:noAutofit/>
          </a:bodyPr>
          <a:lstStyle/>
          <a:p>
            <a:pPr marL="0" indent="0">
              <a:buNone/>
            </a:pPr>
            <a:r>
              <a:rPr lang="de-DE" sz="2000" dirty="0"/>
              <a:t>Die Gasleitung Nord Stream 2 ist ein Erweiterungsbau von Nord Stream. Die beiden Gaspipelines verlaufen parallel zueinander und befördern Gas durch die Ostsee von Russland nach Deutschland. </a:t>
            </a:r>
          </a:p>
          <a:p>
            <a:pPr marL="0" indent="0">
              <a:buNone/>
            </a:pPr>
            <a:r>
              <a:rPr lang="de-DE" sz="2000" dirty="0"/>
              <a:t>Nord Stream 2 ist etwa 1.230 Kilometer lang und verläuft durch die Hoheitsgebiete von Russland, Finnland, Schweden, Dänemark und Deutschland. Damit umgeht Nord Stream 2 traditionelle Gastransitländer wie Polen, Slowakei, Tschechien oder die Ukraine. </a:t>
            </a:r>
          </a:p>
          <a:p>
            <a:pPr marL="0" indent="0">
              <a:buNone/>
            </a:pPr>
            <a:r>
              <a:rPr lang="de-DE" sz="2000" dirty="0"/>
              <a:t>Mit ihrer jährlichen Kapazität von ungefähr 55 Milliarden Kubikmeter Gas verdoppelt Nord Stream 2 die gesamte Kapazität der beiden Gasleitungen. Nord Stream 2 ist deutlich kürzer als andere Gasleitungen, die ebenfalls Erdgas von Russland nach Deutschland transportieren aber an Land verlaufen. </a:t>
            </a:r>
          </a:p>
          <a:p>
            <a:pPr marL="0" indent="0">
              <a:buNone/>
            </a:pPr>
            <a:r>
              <a:rPr lang="de-DE" sz="2000" dirty="0"/>
              <a:t>Die Pipeline ist ein Gemeinschaftsprojekt von Wintershall und Uniper (Deutschland), OMV (Österreich), Royal </a:t>
            </a:r>
            <a:r>
              <a:rPr lang="de-DE" sz="2000" dirty="0" err="1"/>
              <a:t>Dutch</a:t>
            </a:r>
            <a:r>
              <a:rPr lang="de-DE" sz="2000" dirty="0"/>
              <a:t> Shell (Niederlande und Großbritannien), Engie (Frankreich) und von Gazprom (Russland). </a:t>
            </a:r>
          </a:p>
          <a:p>
            <a:pPr marL="0" indent="0">
              <a:buNone/>
            </a:pPr>
            <a:r>
              <a:rPr lang="de-DE" sz="2000" dirty="0"/>
              <a:t>Die Baukosten von Nord Stream 2 belaufen sich auf acht bis zehn Milliarden Euro. Bis Ende 2019 hätte das Projekt fertiggestellt werden sollen. </a:t>
            </a:r>
            <a:r>
              <a:rPr lang="de-DE" sz="1000" dirty="0"/>
              <a:t>(vgl. </a:t>
            </a:r>
            <a:r>
              <a:rPr lang="de-DE" sz="1000" dirty="0" err="1"/>
              <a:t>Faiß</a:t>
            </a:r>
            <a:r>
              <a:rPr lang="de-DE" sz="1000" dirty="0"/>
              <a:t>, 2019)</a:t>
            </a:r>
          </a:p>
          <a:p>
            <a:pPr marL="0" indent="0">
              <a:buNone/>
            </a:pPr>
            <a:endParaRPr lang="de-DE" sz="2000" dirty="0"/>
          </a:p>
        </p:txBody>
      </p:sp>
      <p:sp>
        <p:nvSpPr>
          <p:cNvPr id="6" name="Titel 1">
            <a:extLst>
              <a:ext uri="{FF2B5EF4-FFF2-40B4-BE49-F238E27FC236}">
                <a16:creationId xmlns:a16="http://schemas.microsoft.com/office/drawing/2014/main" id="{7958E1AD-4D7C-4DEC-9FE5-4BF505541380}"/>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Nord Stream 2</a:t>
            </a:r>
          </a:p>
        </p:txBody>
      </p:sp>
      <p:sp>
        <p:nvSpPr>
          <p:cNvPr id="7" name="Verbotsymbol 6">
            <a:hlinkClick r:id="rId2" action="ppaction://hlinksldjump"/>
            <a:extLst>
              <a:ext uri="{FF2B5EF4-FFF2-40B4-BE49-F238E27FC236}">
                <a16:creationId xmlns:a16="http://schemas.microsoft.com/office/drawing/2014/main" id="{F19B0C89-A705-4499-A5EC-67DB4888FE9F}"/>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1982196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241C2A1-E428-4EB8-966E-91831DFD7425}"/>
              </a:ext>
            </a:extLst>
          </p:cNvPr>
          <p:cNvSpPr>
            <a:spLocks noGrp="1"/>
          </p:cNvSpPr>
          <p:nvPr>
            <p:ph type="title"/>
          </p:nvPr>
        </p:nvSpPr>
        <p:spPr>
          <a:xfrm>
            <a:off x="2231136" y="964692"/>
            <a:ext cx="7729728" cy="1188720"/>
          </a:xfrm>
        </p:spPr>
        <p:txBody>
          <a:bodyPr/>
          <a:lstStyle/>
          <a:p>
            <a:r>
              <a:rPr lang="de-DE" dirty="0">
                <a:solidFill>
                  <a:srgbClr val="00B050"/>
                </a:solidFill>
              </a:rPr>
              <a:t>Politik</a:t>
            </a:r>
            <a:r>
              <a:rPr lang="sk-SK" dirty="0">
                <a:solidFill>
                  <a:srgbClr val="00B050"/>
                </a:solidFill>
              </a:rPr>
              <a:t>a</a:t>
            </a:r>
            <a:endParaRPr lang="de-DE" dirty="0"/>
          </a:p>
        </p:txBody>
      </p:sp>
      <p:sp>
        <p:nvSpPr>
          <p:cNvPr id="5" name="Inhaltsplatzhalter 2">
            <a:extLst>
              <a:ext uri="{FF2B5EF4-FFF2-40B4-BE49-F238E27FC236}">
                <a16:creationId xmlns:a16="http://schemas.microsoft.com/office/drawing/2014/main" id="{0FF8AF7A-56C0-4789-B175-7A649B3051F7}"/>
              </a:ext>
            </a:extLst>
          </p:cNvPr>
          <p:cNvSpPr>
            <a:spLocks noGrp="1"/>
          </p:cNvSpPr>
          <p:nvPr>
            <p:ph idx="1"/>
          </p:nvPr>
        </p:nvSpPr>
        <p:spPr>
          <a:xfrm>
            <a:off x="2231136" y="2340855"/>
            <a:ext cx="7729728" cy="4306129"/>
          </a:xfrm>
        </p:spPr>
        <p:txBody>
          <a:bodyPr>
            <a:normAutofit/>
          </a:bodyPr>
          <a:lstStyle/>
          <a:p>
            <a:pPr marL="0" indent="0">
              <a:buNone/>
            </a:pPr>
            <a:r>
              <a:rPr lang="de-DE" dirty="0" err="1"/>
              <a:t>Hlavným</a:t>
            </a:r>
            <a:r>
              <a:rPr lang="de-DE" dirty="0"/>
              <a:t> </a:t>
            </a:r>
            <a:r>
              <a:rPr lang="de-DE" dirty="0" err="1"/>
              <a:t>rozdielom</a:t>
            </a:r>
            <a:r>
              <a:rPr lang="de-DE" dirty="0"/>
              <a:t> je </a:t>
            </a:r>
            <a:r>
              <a:rPr lang="de-DE" dirty="0" err="1"/>
              <a:t>hodnotenie</a:t>
            </a:r>
            <a:r>
              <a:rPr lang="de-DE" dirty="0"/>
              <a:t> </a:t>
            </a:r>
            <a:r>
              <a:rPr lang="de-DE" dirty="0" err="1"/>
              <a:t>spoľahlivosti</a:t>
            </a:r>
            <a:r>
              <a:rPr lang="de-DE" dirty="0"/>
              <a:t> Ruska. </a:t>
            </a:r>
            <a:r>
              <a:rPr lang="de-DE" dirty="0" err="1"/>
              <a:t>Nemecko</a:t>
            </a:r>
            <a:r>
              <a:rPr lang="de-DE" dirty="0"/>
              <a:t> </a:t>
            </a:r>
            <a:r>
              <a:rPr lang="de-DE" dirty="0" err="1"/>
              <a:t>považuje</a:t>
            </a:r>
            <a:r>
              <a:rPr lang="de-DE" dirty="0"/>
              <a:t> </a:t>
            </a:r>
            <a:r>
              <a:rPr lang="de-DE" dirty="0" err="1"/>
              <a:t>Rusko</a:t>
            </a:r>
            <a:r>
              <a:rPr lang="de-DE" dirty="0"/>
              <a:t> </a:t>
            </a:r>
            <a:r>
              <a:rPr lang="de-DE" dirty="0" err="1"/>
              <a:t>za</a:t>
            </a:r>
            <a:r>
              <a:rPr lang="de-DE" dirty="0"/>
              <a:t> </a:t>
            </a:r>
            <a:r>
              <a:rPr lang="de-DE" dirty="0" err="1"/>
              <a:t>spoľahlivé</a:t>
            </a:r>
            <a:r>
              <a:rPr lang="de-DE" dirty="0"/>
              <a:t> a </a:t>
            </a:r>
            <a:r>
              <a:rPr lang="de-DE" dirty="0" err="1"/>
              <a:t>spolieha</a:t>
            </a:r>
            <a:r>
              <a:rPr lang="de-DE" dirty="0"/>
              <a:t> </a:t>
            </a:r>
            <a:r>
              <a:rPr lang="de-DE" dirty="0" err="1"/>
              <a:t>sa</a:t>
            </a:r>
            <a:r>
              <a:rPr lang="de-DE" dirty="0"/>
              <a:t> na </a:t>
            </a:r>
            <a:r>
              <a:rPr lang="de-DE" dirty="0" err="1"/>
              <a:t>dlhodobé</a:t>
            </a:r>
            <a:r>
              <a:rPr lang="de-DE" dirty="0"/>
              <a:t> </a:t>
            </a:r>
            <a:r>
              <a:rPr lang="de-DE" dirty="0" err="1"/>
              <a:t>energetické</a:t>
            </a:r>
            <a:r>
              <a:rPr lang="de-DE" dirty="0"/>
              <a:t> </a:t>
            </a:r>
            <a:r>
              <a:rPr lang="de-DE" dirty="0" err="1"/>
              <a:t>partnerstvo</a:t>
            </a:r>
            <a:r>
              <a:rPr lang="de-DE" dirty="0"/>
              <a:t> </a:t>
            </a:r>
            <a:r>
              <a:rPr lang="de-DE" dirty="0" err="1"/>
              <a:t>medzi</a:t>
            </a:r>
            <a:r>
              <a:rPr lang="de-DE" dirty="0"/>
              <a:t> </a:t>
            </a:r>
            <a:r>
              <a:rPr lang="de-DE" dirty="0" err="1"/>
              <a:t>týmito</a:t>
            </a:r>
            <a:r>
              <a:rPr lang="de-DE" dirty="0"/>
              <a:t> </a:t>
            </a:r>
            <a:r>
              <a:rPr lang="de-DE" dirty="0" err="1"/>
              <a:t>dvoma</a:t>
            </a:r>
            <a:r>
              <a:rPr lang="de-DE" dirty="0"/>
              <a:t> </a:t>
            </a:r>
            <a:r>
              <a:rPr lang="de-DE" dirty="0" err="1"/>
              <a:t>krajinami</a:t>
            </a:r>
            <a:r>
              <a:rPr lang="de-DE" dirty="0"/>
              <a:t>. Poľsko </a:t>
            </a:r>
            <a:r>
              <a:rPr lang="de-DE" dirty="0" err="1"/>
              <a:t>naopak</a:t>
            </a:r>
            <a:r>
              <a:rPr lang="de-DE" dirty="0"/>
              <a:t> </a:t>
            </a:r>
            <a:r>
              <a:rPr lang="de-DE" dirty="0" err="1"/>
              <a:t>neverí</a:t>
            </a:r>
            <a:r>
              <a:rPr lang="de-DE" dirty="0"/>
              <a:t> </a:t>
            </a:r>
            <a:r>
              <a:rPr lang="de-DE" dirty="0" err="1"/>
              <a:t>Rusku</a:t>
            </a:r>
            <a:r>
              <a:rPr lang="de-DE" dirty="0"/>
              <a:t> a </a:t>
            </a:r>
            <a:r>
              <a:rPr lang="de-DE" dirty="0" err="1"/>
              <a:t>obáva</a:t>
            </a:r>
            <a:r>
              <a:rPr lang="de-DE" dirty="0"/>
              <a:t> </a:t>
            </a:r>
            <a:r>
              <a:rPr lang="de-DE" dirty="0" err="1"/>
              <a:t>sa</a:t>
            </a:r>
            <a:r>
              <a:rPr lang="de-DE" dirty="0"/>
              <a:t>, </a:t>
            </a:r>
            <a:r>
              <a:rPr lang="de-DE" dirty="0" err="1"/>
              <a:t>že</a:t>
            </a:r>
            <a:r>
              <a:rPr lang="de-DE" dirty="0"/>
              <a:t> </a:t>
            </a:r>
            <a:r>
              <a:rPr lang="de-DE" dirty="0" err="1"/>
              <a:t>Rusko</a:t>
            </a:r>
            <a:r>
              <a:rPr lang="de-DE" dirty="0"/>
              <a:t> </a:t>
            </a:r>
            <a:r>
              <a:rPr lang="de-DE" dirty="0" err="1"/>
              <a:t>bude</a:t>
            </a:r>
            <a:r>
              <a:rPr lang="de-DE" dirty="0"/>
              <a:t> </a:t>
            </a:r>
            <a:r>
              <a:rPr lang="de-DE" dirty="0" err="1"/>
              <a:t>ovplyvnené</a:t>
            </a:r>
            <a:r>
              <a:rPr lang="de-DE" dirty="0"/>
              <a:t> </a:t>
            </a:r>
            <a:r>
              <a:rPr lang="de-DE" dirty="0" err="1"/>
              <a:t>Európskou</a:t>
            </a:r>
            <a:r>
              <a:rPr lang="de-DE" dirty="0"/>
              <a:t> </a:t>
            </a:r>
            <a:r>
              <a:rPr lang="de-DE" dirty="0" err="1"/>
              <a:t>úniou</a:t>
            </a:r>
            <a:r>
              <a:rPr lang="de-DE" dirty="0"/>
              <a:t>.</a:t>
            </a:r>
          </a:p>
          <a:p>
            <a:pPr marL="0" indent="0">
              <a:buNone/>
            </a:pPr>
            <a:r>
              <a:rPr lang="de-DE" dirty="0" err="1"/>
              <a:t>Výsledné</a:t>
            </a:r>
            <a:r>
              <a:rPr lang="de-DE" dirty="0"/>
              <a:t> </a:t>
            </a:r>
            <a:r>
              <a:rPr lang="de-DE" dirty="0" err="1"/>
              <a:t>závislosti</a:t>
            </a:r>
            <a:r>
              <a:rPr lang="de-DE" dirty="0"/>
              <a:t> </a:t>
            </a:r>
            <a:r>
              <a:rPr lang="de-DE" dirty="0" err="1"/>
              <a:t>sa</a:t>
            </a:r>
            <a:r>
              <a:rPr lang="de-DE" dirty="0"/>
              <a:t> </a:t>
            </a:r>
            <a:r>
              <a:rPr lang="de-DE" dirty="0" err="1"/>
              <a:t>hodnotia</a:t>
            </a:r>
            <a:r>
              <a:rPr lang="de-DE" dirty="0"/>
              <a:t> </a:t>
            </a:r>
            <a:r>
              <a:rPr lang="de-DE" dirty="0" err="1"/>
              <a:t>odlišne</a:t>
            </a:r>
            <a:r>
              <a:rPr lang="de-DE" dirty="0"/>
              <a:t>. </a:t>
            </a:r>
            <a:r>
              <a:rPr lang="de-DE" dirty="0" err="1"/>
              <a:t>Zatiaľ</a:t>
            </a:r>
            <a:r>
              <a:rPr lang="de-DE" dirty="0"/>
              <a:t> </a:t>
            </a:r>
            <a:r>
              <a:rPr lang="de-DE" dirty="0" err="1"/>
              <a:t>čo</a:t>
            </a:r>
            <a:r>
              <a:rPr lang="de-DE" dirty="0"/>
              <a:t> Poľsko </a:t>
            </a:r>
            <a:r>
              <a:rPr lang="de-DE" dirty="0" err="1"/>
              <a:t>predpokladá</a:t>
            </a:r>
            <a:r>
              <a:rPr lang="de-DE" dirty="0"/>
              <a:t> </a:t>
            </a:r>
            <a:r>
              <a:rPr lang="de-DE" dirty="0" err="1"/>
              <a:t>jednostrannú</a:t>
            </a:r>
            <a:r>
              <a:rPr lang="de-DE" dirty="0"/>
              <a:t> </a:t>
            </a:r>
            <a:r>
              <a:rPr lang="de-DE" dirty="0" err="1"/>
              <a:t>závislosť</a:t>
            </a:r>
            <a:r>
              <a:rPr lang="de-DE" dirty="0"/>
              <a:t> </a:t>
            </a:r>
            <a:r>
              <a:rPr lang="de-DE" dirty="0" err="1"/>
              <a:t>Európskej</a:t>
            </a:r>
            <a:r>
              <a:rPr lang="de-DE" dirty="0"/>
              <a:t> </a:t>
            </a:r>
            <a:r>
              <a:rPr lang="de-DE" dirty="0" err="1"/>
              <a:t>únie</a:t>
            </a:r>
            <a:r>
              <a:rPr lang="de-DE" dirty="0"/>
              <a:t>, </a:t>
            </a:r>
            <a:r>
              <a:rPr lang="de-DE" dirty="0" err="1"/>
              <a:t>Nemecko</a:t>
            </a:r>
            <a:r>
              <a:rPr lang="de-DE" dirty="0"/>
              <a:t> </a:t>
            </a:r>
            <a:r>
              <a:rPr lang="de-DE" dirty="0" err="1"/>
              <a:t>vidí</a:t>
            </a:r>
            <a:r>
              <a:rPr lang="de-DE" dirty="0"/>
              <a:t> </a:t>
            </a:r>
            <a:r>
              <a:rPr lang="de-DE" dirty="0" err="1"/>
              <a:t>dvojstrannú</a:t>
            </a:r>
            <a:r>
              <a:rPr lang="de-DE" dirty="0"/>
              <a:t> </a:t>
            </a:r>
            <a:r>
              <a:rPr lang="de-DE" dirty="0" err="1"/>
              <a:t>závislosť</a:t>
            </a:r>
            <a:r>
              <a:rPr lang="de-DE" dirty="0"/>
              <a:t>.</a:t>
            </a:r>
          </a:p>
          <a:p>
            <a:pPr marL="0" indent="0">
              <a:buNone/>
            </a:pPr>
            <a:r>
              <a:rPr lang="de-DE" dirty="0"/>
              <a:t>Ukrajina je </a:t>
            </a:r>
            <a:r>
              <a:rPr lang="de-DE" dirty="0" err="1"/>
              <a:t>ďalším</a:t>
            </a:r>
            <a:r>
              <a:rPr lang="de-DE" dirty="0"/>
              <a:t> </a:t>
            </a:r>
            <a:r>
              <a:rPr lang="de-DE" dirty="0" err="1"/>
              <a:t>problémom</a:t>
            </a:r>
            <a:r>
              <a:rPr lang="de-DE" dirty="0"/>
              <a:t>. Poľsko </a:t>
            </a:r>
            <a:r>
              <a:rPr lang="de-DE" dirty="0" err="1"/>
              <a:t>sa</a:t>
            </a:r>
            <a:r>
              <a:rPr lang="de-DE" dirty="0"/>
              <a:t> </a:t>
            </a:r>
            <a:r>
              <a:rPr lang="de-DE" dirty="0" err="1"/>
              <a:t>domnieva</a:t>
            </a:r>
            <a:r>
              <a:rPr lang="de-DE" dirty="0"/>
              <a:t>, </a:t>
            </a:r>
            <a:r>
              <a:rPr lang="de-DE" dirty="0" err="1"/>
              <a:t>že</a:t>
            </a:r>
            <a:r>
              <a:rPr lang="de-DE" dirty="0"/>
              <a:t> </a:t>
            </a:r>
            <a:r>
              <a:rPr lang="de-DE" dirty="0" err="1"/>
              <a:t>záťaž</a:t>
            </a:r>
            <a:r>
              <a:rPr lang="de-DE" dirty="0"/>
              <a:t> </a:t>
            </a:r>
            <a:r>
              <a:rPr lang="de-DE" dirty="0" err="1"/>
              <a:t>Ukrajiny</a:t>
            </a:r>
            <a:r>
              <a:rPr lang="de-DE" dirty="0"/>
              <a:t> </a:t>
            </a:r>
            <a:r>
              <a:rPr lang="de-DE" dirty="0" err="1"/>
              <a:t>zo</a:t>
            </a:r>
            <a:r>
              <a:rPr lang="de-DE" dirty="0"/>
              <a:t> </a:t>
            </a:r>
            <a:r>
              <a:rPr lang="de-DE" dirty="0" err="1"/>
              <a:t>systému</a:t>
            </a:r>
            <a:r>
              <a:rPr lang="de-DE" dirty="0"/>
              <a:t> Nord Stream 2 je </a:t>
            </a:r>
            <a:r>
              <a:rPr lang="de-DE" dirty="0" err="1"/>
              <a:t>neprijateľná</a:t>
            </a:r>
            <a:r>
              <a:rPr lang="de-DE" dirty="0"/>
              <a:t>. </a:t>
            </a:r>
            <a:r>
              <a:rPr lang="de-DE" dirty="0" err="1"/>
              <a:t>Naproti</a:t>
            </a:r>
            <a:r>
              <a:rPr lang="de-DE" dirty="0"/>
              <a:t> </a:t>
            </a:r>
            <a:r>
              <a:rPr lang="de-DE" dirty="0" err="1"/>
              <a:t>tomu</a:t>
            </a:r>
            <a:r>
              <a:rPr lang="de-DE" dirty="0"/>
              <a:t> </a:t>
            </a:r>
            <a:r>
              <a:rPr lang="de-DE" dirty="0" err="1"/>
              <a:t>Nemecko</a:t>
            </a:r>
            <a:r>
              <a:rPr lang="de-DE" dirty="0"/>
              <a:t> </a:t>
            </a:r>
            <a:r>
              <a:rPr lang="de-DE" dirty="0" err="1"/>
              <a:t>považuje</a:t>
            </a:r>
            <a:r>
              <a:rPr lang="de-DE" dirty="0"/>
              <a:t> </a:t>
            </a:r>
            <a:r>
              <a:rPr lang="de-DE" dirty="0" err="1"/>
              <a:t>bremeno</a:t>
            </a:r>
            <a:r>
              <a:rPr lang="de-DE" dirty="0"/>
              <a:t> </a:t>
            </a:r>
            <a:r>
              <a:rPr lang="de-DE" dirty="0" err="1"/>
              <a:t>za</a:t>
            </a:r>
            <a:r>
              <a:rPr lang="de-DE" dirty="0"/>
              <a:t> </a:t>
            </a:r>
            <a:r>
              <a:rPr lang="de-DE" dirty="0" err="1"/>
              <a:t>primerané</a:t>
            </a:r>
            <a:r>
              <a:rPr lang="de-DE" dirty="0"/>
              <a:t>, </a:t>
            </a:r>
            <a:r>
              <a:rPr lang="de-DE" dirty="0" err="1"/>
              <a:t>pokiaľ</a:t>
            </a:r>
            <a:r>
              <a:rPr lang="de-DE" dirty="0"/>
              <a:t> Ukrajina </a:t>
            </a:r>
            <a:r>
              <a:rPr lang="de-DE" dirty="0" err="1"/>
              <a:t>dostane</a:t>
            </a:r>
            <a:r>
              <a:rPr lang="de-DE" dirty="0"/>
              <a:t> </a:t>
            </a:r>
            <a:r>
              <a:rPr lang="de-DE" dirty="0" err="1"/>
              <a:t>diplomatickú</a:t>
            </a:r>
            <a:r>
              <a:rPr lang="de-DE" dirty="0"/>
              <a:t> </a:t>
            </a:r>
            <a:r>
              <a:rPr lang="de-DE" dirty="0" err="1"/>
              <a:t>podporu</a:t>
            </a:r>
            <a:r>
              <a:rPr lang="de-DE" dirty="0"/>
              <a:t>.</a:t>
            </a:r>
          </a:p>
        </p:txBody>
      </p:sp>
      <p:sp>
        <p:nvSpPr>
          <p:cNvPr id="6" name="Verbotsymbol 5">
            <a:hlinkClick r:id="rId2" action="ppaction://hlinksldjump"/>
            <a:extLst>
              <a:ext uri="{FF2B5EF4-FFF2-40B4-BE49-F238E27FC236}">
                <a16:creationId xmlns:a16="http://schemas.microsoft.com/office/drawing/2014/main" id="{D477710A-7E18-410E-B527-90C0FE3953EE}"/>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191377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F3B27-F80E-475E-A10E-4D64C15A32A7}"/>
              </a:ext>
            </a:extLst>
          </p:cNvPr>
          <p:cNvSpPr>
            <a:spLocks noGrp="1"/>
          </p:cNvSpPr>
          <p:nvPr>
            <p:ph type="title"/>
          </p:nvPr>
        </p:nvSpPr>
        <p:spPr/>
        <p:txBody>
          <a:bodyPr/>
          <a:lstStyle/>
          <a:p>
            <a:r>
              <a:rPr lang="de-DE" dirty="0">
                <a:solidFill>
                  <a:srgbClr val="00B050"/>
                </a:solidFill>
              </a:rPr>
              <a:t>Umweltkonflikt </a:t>
            </a:r>
            <a:endParaRPr lang="de-DE" dirty="0"/>
          </a:p>
        </p:txBody>
      </p:sp>
      <p:sp>
        <p:nvSpPr>
          <p:cNvPr id="3" name="Inhaltsplatzhalter 2">
            <a:extLst>
              <a:ext uri="{FF2B5EF4-FFF2-40B4-BE49-F238E27FC236}">
                <a16:creationId xmlns:a16="http://schemas.microsoft.com/office/drawing/2014/main" id="{2F029C24-3283-4403-BD7D-01E58CAA84D8}"/>
              </a:ext>
            </a:extLst>
          </p:cNvPr>
          <p:cNvSpPr>
            <a:spLocks noGrp="1"/>
          </p:cNvSpPr>
          <p:nvPr>
            <p:ph idx="1"/>
          </p:nvPr>
        </p:nvSpPr>
        <p:spPr>
          <a:xfrm>
            <a:off x="2231136" y="2638044"/>
            <a:ext cx="7729728" cy="3101983"/>
          </a:xfrm>
        </p:spPr>
        <p:txBody>
          <a:bodyPr/>
          <a:lstStyle/>
          <a:p>
            <a:pPr marL="0" indent="0">
              <a:buNone/>
            </a:pPr>
            <a:endParaRPr lang="de-DE" dirty="0"/>
          </a:p>
          <a:p>
            <a:pPr marL="0" indent="0">
              <a:buNone/>
            </a:pPr>
            <a:r>
              <a:rPr lang="de-DE" sz="2000" dirty="0"/>
              <a:t>Beim Thema Umwelt besteht der Unterschied darin, dass Polen der Ansicht ist, Nord Stream 2 ist überflüssig und belastet somit die Umwelt unnötig, während Deutschland die Umwelt-Belastung als gerechtfertigt einstuft. </a:t>
            </a:r>
          </a:p>
          <a:p>
            <a:endParaRPr lang="de-DE" dirty="0"/>
          </a:p>
        </p:txBody>
      </p:sp>
      <p:sp>
        <p:nvSpPr>
          <p:cNvPr id="4" name="Verbotsymbol 3">
            <a:hlinkClick r:id="rId2" action="ppaction://hlinksldjump"/>
            <a:extLst>
              <a:ext uri="{FF2B5EF4-FFF2-40B4-BE49-F238E27FC236}">
                <a16:creationId xmlns:a16="http://schemas.microsoft.com/office/drawing/2014/main" id="{EFBE120C-5D2E-4905-BE6E-F89463CACD58}"/>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424110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82C5820-A29A-4EE5-B1A6-B2CE8B77C99B}"/>
              </a:ext>
            </a:extLst>
          </p:cNvPr>
          <p:cNvSpPr>
            <a:spLocks noGrp="1"/>
          </p:cNvSpPr>
          <p:nvPr>
            <p:ph type="title"/>
          </p:nvPr>
        </p:nvSpPr>
        <p:spPr>
          <a:xfrm>
            <a:off x="2231136" y="964692"/>
            <a:ext cx="7729728" cy="1188720"/>
          </a:xfrm>
        </p:spPr>
        <p:txBody>
          <a:bodyPr/>
          <a:lstStyle/>
          <a:p>
            <a:r>
              <a:rPr lang="de-DE" dirty="0" err="1">
                <a:solidFill>
                  <a:srgbClr val="00B050"/>
                </a:solidFill>
              </a:rPr>
              <a:t>konfliktu</a:t>
            </a:r>
            <a:r>
              <a:rPr lang="de-DE" dirty="0">
                <a:solidFill>
                  <a:srgbClr val="00B050"/>
                </a:solidFill>
              </a:rPr>
              <a:t> </a:t>
            </a:r>
            <a:r>
              <a:rPr lang="sk-SK" dirty="0">
                <a:solidFill>
                  <a:srgbClr val="00B050"/>
                </a:solidFill>
              </a:rPr>
              <a:t>so </a:t>
            </a:r>
            <a:r>
              <a:rPr lang="de-DE" dirty="0" err="1">
                <a:solidFill>
                  <a:srgbClr val="00B050"/>
                </a:solidFill>
              </a:rPr>
              <a:t>životné</a:t>
            </a:r>
            <a:r>
              <a:rPr lang="de-DE" dirty="0">
                <a:solidFill>
                  <a:srgbClr val="00B050"/>
                </a:solidFill>
              </a:rPr>
              <a:t> </a:t>
            </a:r>
            <a:r>
              <a:rPr lang="de-DE" dirty="0" err="1">
                <a:solidFill>
                  <a:srgbClr val="00B050"/>
                </a:solidFill>
              </a:rPr>
              <a:t>prostred</a:t>
            </a:r>
            <a:r>
              <a:rPr lang="sk-SK" dirty="0">
                <a:solidFill>
                  <a:srgbClr val="00B050"/>
                </a:solidFill>
              </a:rPr>
              <a:t>ím</a:t>
            </a:r>
            <a:endParaRPr lang="de-DE" dirty="0"/>
          </a:p>
        </p:txBody>
      </p:sp>
      <p:sp>
        <p:nvSpPr>
          <p:cNvPr id="5" name="Inhaltsplatzhalter 2">
            <a:extLst>
              <a:ext uri="{FF2B5EF4-FFF2-40B4-BE49-F238E27FC236}">
                <a16:creationId xmlns:a16="http://schemas.microsoft.com/office/drawing/2014/main" id="{A917E919-E4B8-4BED-AEA6-D94FF9430546}"/>
              </a:ext>
            </a:extLst>
          </p:cNvPr>
          <p:cNvSpPr>
            <a:spLocks noGrp="1"/>
          </p:cNvSpPr>
          <p:nvPr>
            <p:ph idx="1"/>
          </p:nvPr>
        </p:nvSpPr>
        <p:spPr>
          <a:xfrm>
            <a:off x="2231136" y="2638044"/>
            <a:ext cx="7729728" cy="3101983"/>
          </a:xfrm>
        </p:spPr>
        <p:txBody>
          <a:bodyPr/>
          <a:lstStyle/>
          <a:p>
            <a:pPr marL="0" indent="0">
              <a:buNone/>
            </a:pPr>
            <a:endParaRPr lang="de-DE" dirty="0"/>
          </a:p>
          <a:p>
            <a:pPr marL="0" indent="0">
              <a:buNone/>
            </a:pPr>
            <a:endParaRPr lang="de-DE" sz="2000" dirty="0"/>
          </a:p>
          <a:p>
            <a:pPr marL="0" indent="0">
              <a:buNone/>
            </a:pPr>
            <a:r>
              <a:rPr lang="de-DE" sz="2000" dirty="0" err="1"/>
              <a:t>Pokiaľ</a:t>
            </a:r>
            <a:r>
              <a:rPr lang="de-DE" sz="2000" dirty="0"/>
              <a:t> </a:t>
            </a:r>
            <a:r>
              <a:rPr lang="de-DE" sz="2000" dirty="0" err="1"/>
              <a:t>ide</a:t>
            </a:r>
            <a:r>
              <a:rPr lang="de-DE" sz="2000" dirty="0"/>
              <a:t> o </a:t>
            </a:r>
            <a:r>
              <a:rPr lang="de-DE" sz="2000" dirty="0" err="1"/>
              <a:t>životné</a:t>
            </a:r>
            <a:r>
              <a:rPr lang="de-DE" sz="2000" dirty="0"/>
              <a:t> </a:t>
            </a:r>
            <a:r>
              <a:rPr lang="de-DE" sz="2000" dirty="0" err="1"/>
              <a:t>prostredie</a:t>
            </a:r>
            <a:r>
              <a:rPr lang="de-DE" sz="2000" dirty="0"/>
              <a:t>, </a:t>
            </a:r>
            <a:r>
              <a:rPr lang="de-DE" sz="2000" dirty="0" err="1"/>
              <a:t>rozdiel</a:t>
            </a:r>
            <a:r>
              <a:rPr lang="de-DE" sz="2000" dirty="0"/>
              <a:t> je v </a:t>
            </a:r>
            <a:r>
              <a:rPr lang="de-DE" sz="2000" dirty="0" err="1"/>
              <a:t>tom</a:t>
            </a:r>
            <a:r>
              <a:rPr lang="de-DE" sz="2000" dirty="0"/>
              <a:t>, </a:t>
            </a:r>
            <a:r>
              <a:rPr lang="de-DE" sz="2000" dirty="0" err="1"/>
              <a:t>že</a:t>
            </a:r>
            <a:r>
              <a:rPr lang="de-DE" sz="2000" dirty="0"/>
              <a:t> Poľsko </a:t>
            </a:r>
            <a:r>
              <a:rPr lang="de-DE" sz="2000" dirty="0" err="1"/>
              <a:t>sa</a:t>
            </a:r>
            <a:r>
              <a:rPr lang="de-DE" sz="2000" dirty="0"/>
              <a:t> </a:t>
            </a:r>
            <a:r>
              <a:rPr lang="de-DE" sz="2000" dirty="0" err="1"/>
              <a:t>domnieva</a:t>
            </a:r>
            <a:r>
              <a:rPr lang="de-DE" sz="2000" dirty="0"/>
              <a:t>, </a:t>
            </a:r>
            <a:r>
              <a:rPr lang="de-DE" sz="2000" dirty="0" err="1"/>
              <a:t>že</a:t>
            </a:r>
            <a:r>
              <a:rPr lang="de-DE" sz="2000" dirty="0"/>
              <a:t> Nord Stream 2 je </a:t>
            </a:r>
            <a:r>
              <a:rPr lang="de-DE" sz="2000" dirty="0" err="1"/>
              <a:t>zbytočný</a:t>
            </a:r>
            <a:r>
              <a:rPr lang="de-DE" sz="2000" dirty="0"/>
              <a:t>, a </a:t>
            </a:r>
            <a:r>
              <a:rPr lang="de-DE" sz="2000" dirty="0" err="1"/>
              <a:t>preto</a:t>
            </a:r>
            <a:r>
              <a:rPr lang="de-DE" sz="2000" dirty="0"/>
              <a:t> </a:t>
            </a:r>
            <a:r>
              <a:rPr lang="de-DE" sz="2000" dirty="0" err="1"/>
              <a:t>zbytočne</a:t>
            </a:r>
            <a:r>
              <a:rPr lang="de-DE" sz="2000" dirty="0"/>
              <a:t> </a:t>
            </a:r>
            <a:r>
              <a:rPr lang="de-DE" sz="2000" dirty="0" err="1"/>
              <a:t>znečisťuje</a:t>
            </a:r>
            <a:r>
              <a:rPr lang="de-DE" sz="2000" dirty="0"/>
              <a:t> </a:t>
            </a:r>
            <a:r>
              <a:rPr lang="de-DE" sz="2000" dirty="0" err="1"/>
              <a:t>životné</a:t>
            </a:r>
            <a:r>
              <a:rPr lang="de-DE" sz="2000" dirty="0"/>
              <a:t> </a:t>
            </a:r>
            <a:r>
              <a:rPr lang="de-DE" sz="2000" dirty="0" err="1"/>
              <a:t>prostredie</a:t>
            </a:r>
            <a:r>
              <a:rPr lang="de-DE" sz="2000" dirty="0"/>
              <a:t>, </a:t>
            </a:r>
            <a:r>
              <a:rPr lang="de-DE" sz="2000" dirty="0" err="1"/>
              <a:t>zatiaľ</a:t>
            </a:r>
            <a:r>
              <a:rPr lang="de-DE" sz="2000" dirty="0"/>
              <a:t> </a:t>
            </a:r>
            <a:r>
              <a:rPr lang="de-DE" sz="2000" dirty="0" err="1"/>
              <a:t>čo</a:t>
            </a:r>
            <a:r>
              <a:rPr lang="de-DE" sz="2000" dirty="0"/>
              <a:t> </a:t>
            </a:r>
            <a:r>
              <a:rPr lang="de-DE" sz="2000" dirty="0" err="1"/>
              <a:t>Nemecko</a:t>
            </a:r>
            <a:r>
              <a:rPr lang="de-DE" sz="2000" dirty="0"/>
              <a:t> </a:t>
            </a:r>
            <a:r>
              <a:rPr lang="de-DE" sz="2000" dirty="0" err="1"/>
              <a:t>klasifikuje</a:t>
            </a:r>
            <a:r>
              <a:rPr lang="de-DE" sz="2000" dirty="0"/>
              <a:t> </a:t>
            </a:r>
            <a:r>
              <a:rPr lang="de-DE" sz="2000" dirty="0" err="1"/>
              <a:t>znečistenie</a:t>
            </a:r>
            <a:r>
              <a:rPr lang="de-DE" sz="2000" dirty="0"/>
              <a:t> </a:t>
            </a:r>
            <a:r>
              <a:rPr lang="de-DE" sz="2000" dirty="0" err="1"/>
              <a:t>ako</a:t>
            </a:r>
            <a:r>
              <a:rPr lang="de-DE" sz="2000" dirty="0"/>
              <a:t> </a:t>
            </a:r>
            <a:r>
              <a:rPr lang="de-DE" sz="2000" dirty="0" err="1"/>
              <a:t>odôvodnené</a:t>
            </a:r>
            <a:r>
              <a:rPr lang="de-DE" sz="2000" dirty="0"/>
              <a:t>.</a:t>
            </a:r>
            <a:endParaRPr lang="de-DE" dirty="0"/>
          </a:p>
        </p:txBody>
      </p:sp>
      <p:sp>
        <p:nvSpPr>
          <p:cNvPr id="6" name="Verbotsymbol 5">
            <a:hlinkClick r:id="rId2" action="ppaction://hlinksldjump"/>
            <a:extLst>
              <a:ext uri="{FF2B5EF4-FFF2-40B4-BE49-F238E27FC236}">
                <a16:creationId xmlns:a16="http://schemas.microsoft.com/office/drawing/2014/main" id="{02124958-A882-4617-95A6-70AFA30CC72B}"/>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8498778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39E93-9781-4E05-AEDA-2340268B7428}"/>
              </a:ext>
            </a:extLst>
          </p:cNvPr>
          <p:cNvSpPr>
            <a:spLocks noGrp="1"/>
          </p:cNvSpPr>
          <p:nvPr>
            <p:ph type="title"/>
          </p:nvPr>
        </p:nvSpPr>
        <p:spPr/>
        <p:txBody>
          <a:bodyPr/>
          <a:lstStyle/>
          <a:p>
            <a:r>
              <a:rPr lang="de-DE" dirty="0">
                <a:solidFill>
                  <a:srgbClr val="00B050"/>
                </a:solidFill>
              </a:rPr>
              <a:t>Konflikt zwischen Deutschland und der Slowakei </a:t>
            </a:r>
          </a:p>
        </p:txBody>
      </p:sp>
      <p:sp>
        <p:nvSpPr>
          <p:cNvPr id="4" name="Verbotsymbol 3">
            <a:hlinkClick r:id="rId2" action="ppaction://hlinksldjump"/>
            <a:extLst>
              <a:ext uri="{FF2B5EF4-FFF2-40B4-BE49-F238E27FC236}">
                <a16:creationId xmlns:a16="http://schemas.microsoft.com/office/drawing/2014/main" id="{25869C3C-440D-42C9-A5CB-94C3913EA0AB}"/>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extfeld 4">
            <a:extLst>
              <a:ext uri="{FF2B5EF4-FFF2-40B4-BE49-F238E27FC236}">
                <a16:creationId xmlns:a16="http://schemas.microsoft.com/office/drawing/2014/main" id="{638A6A08-BEA7-4186-8E56-8ECA26E6B10A}"/>
              </a:ext>
            </a:extLst>
          </p:cNvPr>
          <p:cNvSpPr txBox="1"/>
          <p:nvPr/>
        </p:nvSpPr>
        <p:spPr>
          <a:xfrm>
            <a:off x="2114607" y="3716161"/>
            <a:ext cx="2447078" cy="523220"/>
          </a:xfrm>
          <a:prstGeom prst="rect">
            <a:avLst/>
          </a:prstGeom>
          <a:noFill/>
        </p:spPr>
        <p:txBody>
          <a:bodyPr wrap="square" rtlCol="0">
            <a:spAutoFit/>
          </a:bodyPr>
          <a:lstStyle/>
          <a:p>
            <a:r>
              <a:rPr lang="de-DE" sz="2800" u="sng" dirty="0">
                <a:solidFill>
                  <a:srgbClr val="00B050"/>
                </a:solidFill>
                <a:hlinkClick r:id="rId3" action="ppaction://hlinksldjump"/>
              </a:rPr>
              <a:t>Wirtschaft</a:t>
            </a:r>
            <a:endParaRPr lang="de-DE" sz="2800" u="sng" dirty="0">
              <a:solidFill>
                <a:srgbClr val="00B050"/>
              </a:solidFill>
            </a:endParaRPr>
          </a:p>
        </p:txBody>
      </p:sp>
      <p:sp>
        <p:nvSpPr>
          <p:cNvPr id="6" name="Textfeld 5">
            <a:extLst>
              <a:ext uri="{FF2B5EF4-FFF2-40B4-BE49-F238E27FC236}">
                <a16:creationId xmlns:a16="http://schemas.microsoft.com/office/drawing/2014/main" id="{7A6953EA-5AE9-4FFA-BF7E-09C86B16BCDD}"/>
              </a:ext>
            </a:extLst>
          </p:cNvPr>
          <p:cNvSpPr txBox="1"/>
          <p:nvPr/>
        </p:nvSpPr>
        <p:spPr>
          <a:xfrm>
            <a:off x="5369168" y="3716161"/>
            <a:ext cx="2397370" cy="523220"/>
          </a:xfrm>
          <a:prstGeom prst="rect">
            <a:avLst/>
          </a:prstGeom>
          <a:noFill/>
        </p:spPr>
        <p:txBody>
          <a:bodyPr wrap="square" rtlCol="0">
            <a:spAutoFit/>
          </a:bodyPr>
          <a:lstStyle/>
          <a:p>
            <a:r>
              <a:rPr lang="de-DE" sz="2800" u="sng" dirty="0">
                <a:solidFill>
                  <a:srgbClr val="00B050"/>
                </a:solidFill>
                <a:hlinkClick r:id="rId4" action="ppaction://hlinksldjump"/>
              </a:rPr>
              <a:t>Politik</a:t>
            </a:r>
            <a:endParaRPr lang="de-DE" sz="2800" u="sng" dirty="0">
              <a:solidFill>
                <a:srgbClr val="00B050"/>
              </a:solidFill>
            </a:endParaRPr>
          </a:p>
        </p:txBody>
      </p:sp>
      <p:sp>
        <p:nvSpPr>
          <p:cNvPr id="7" name="Textfeld 6">
            <a:extLst>
              <a:ext uri="{FF2B5EF4-FFF2-40B4-BE49-F238E27FC236}">
                <a16:creationId xmlns:a16="http://schemas.microsoft.com/office/drawing/2014/main" id="{E31047BC-18F6-461B-9427-301AE9F70FD5}"/>
              </a:ext>
            </a:extLst>
          </p:cNvPr>
          <p:cNvSpPr txBox="1"/>
          <p:nvPr/>
        </p:nvSpPr>
        <p:spPr>
          <a:xfrm>
            <a:off x="8414352" y="3716161"/>
            <a:ext cx="2989385" cy="523220"/>
          </a:xfrm>
          <a:prstGeom prst="rect">
            <a:avLst/>
          </a:prstGeom>
          <a:noFill/>
        </p:spPr>
        <p:txBody>
          <a:bodyPr wrap="square" rtlCol="0">
            <a:spAutoFit/>
          </a:bodyPr>
          <a:lstStyle/>
          <a:p>
            <a:r>
              <a:rPr lang="de-DE" sz="2800" u="sng" dirty="0">
                <a:solidFill>
                  <a:srgbClr val="00B050"/>
                </a:solidFill>
                <a:hlinkClick r:id="rId5" action="ppaction://hlinksldjump"/>
              </a:rPr>
              <a:t>Umwelt</a:t>
            </a:r>
            <a:endParaRPr lang="de-DE" sz="2800" u="sng" dirty="0">
              <a:solidFill>
                <a:srgbClr val="00B050"/>
              </a:solidFill>
            </a:endParaRPr>
          </a:p>
        </p:txBody>
      </p:sp>
      <p:sp>
        <p:nvSpPr>
          <p:cNvPr id="8" name="Textfeld 7">
            <a:extLst>
              <a:ext uri="{FF2B5EF4-FFF2-40B4-BE49-F238E27FC236}">
                <a16:creationId xmlns:a16="http://schemas.microsoft.com/office/drawing/2014/main" id="{85E5AF95-57AB-4665-823D-9CDB7EB26F74}"/>
              </a:ext>
            </a:extLst>
          </p:cNvPr>
          <p:cNvSpPr txBox="1"/>
          <p:nvPr/>
        </p:nvSpPr>
        <p:spPr>
          <a:xfrm>
            <a:off x="2231136" y="2407585"/>
            <a:ext cx="8126202" cy="646331"/>
          </a:xfrm>
          <a:prstGeom prst="rect">
            <a:avLst/>
          </a:prstGeom>
          <a:noFill/>
        </p:spPr>
        <p:txBody>
          <a:bodyPr wrap="square" rtlCol="0">
            <a:spAutoFit/>
          </a:bodyPr>
          <a:lstStyle/>
          <a:p>
            <a:r>
              <a:rPr lang="de-DE" dirty="0"/>
              <a:t>Der Konflikt findet in folgenden Bereichen statt:</a:t>
            </a:r>
          </a:p>
          <a:p>
            <a:endParaRPr lang="de-DE" dirty="0"/>
          </a:p>
        </p:txBody>
      </p:sp>
    </p:spTree>
    <p:extLst>
      <p:ext uri="{BB962C8B-B14F-4D97-AF65-F5344CB8AC3E}">
        <p14:creationId xmlns:p14="http://schemas.microsoft.com/office/powerpoint/2010/main" val="480571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E826800-D172-4D5F-9B2C-DBCDA9B5C14D}"/>
              </a:ext>
            </a:extLst>
          </p:cNvPr>
          <p:cNvSpPr>
            <a:spLocks noGrp="1"/>
          </p:cNvSpPr>
          <p:nvPr>
            <p:ph type="title"/>
          </p:nvPr>
        </p:nvSpPr>
        <p:spPr>
          <a:xfrm>
            <a:off x="2231136" y="964692"/>
            <a:ext cx="7729728" cy="1188720"/>
          </a:xfrm>
        </p:spPr>
        <p:txBody>
          <a:bodyPr>
            <a:normAutofit/>
          </a:bodyPr>
          <a:lstStyle/>
          <a:p>
            <a:r>
              <a:rPr lang="de-DE" dirty="0" err="1">
                <a:solidFill>
                  <a:srgbClr val="00B050"/>
                </a:solidFill>
              </a:rPr>
              <a:t>medzi</a:t>
            </a:r>
            <a:r>
              <a:rPr lang="de-DE" dirty="0">
                <a:solidFill>
                  <a:srgbClr val="00B050"/>
                </a:solidFill>
              </a:rPr>
              <a:t> </a:t>
            </a:r>
            <a:r>
              <a:rPr lang="de-DE" dirty="0" err="1">
                <a:solidFill>
                  <a:srgbClr val="00B050"/>
                </a:solidFill>
              </a:rPr>
              <a:t>Nemeckom</a:t>
            </a:r>
            <a:r>
              <a:rPr lang="de-DE" dirty="0">
                <a:solidFill>
                  <a:srgbClr val="00B050"/>
                </a:solidFill>
              </a:rPr>
              <a:t> a </a:t>
            </a:r>
            <a:r>
              <a:rPr lang="de-DE" dirty="0" err="1">
                <a:solidFill>
                  <a:srgbClr val="00B050"/>
                </a:solidFill>
              </a:rPr>
              <a:t>Slovenskom</a:t>
            </a:r>
            <a:endParaRPr lang="de-DE" dirty="0">
              <a:solidFill>
                <a:srgbClr val="00B050"/>
              </a:solidFill>
            </a:endParaRPr>
          </a:p>
        </p:txBody>
      </p:sp>
      <p:sp>
        <p:nvSpPr>
          <p:cNvPr id="5" name="Textfeld 4">
            <a:extLst>
              <a:ext uri="{FF2B5EF4-FFF2-40B4-BE49-F238E27FC236}">
                <a16:creationId xmlns:a16="http://schemas.microsoft.com/office/drawing/2014/main" id="{C8E5E7DB-FF31-4537-BE20-5681F39977B4}"/>
              </a:ext>
            </a:extLst>
          </p:cNvPr>
          <p:cNvSpPr txBox="1"/>
          <p:nvPr/>
        </p:nvSpPr>
        <p:spPr>
          <a:xfrm>
            <a:off x="2231136" y="2407585"/>
            <a:ext cx="8126202" cy="369332"/>
          </a:xfrm>
          <a:prstGeom prst="rect">
            <a:avLst/>
          </a:prstGeom>
          <a:noFill/>
        </p:spPr>
        <p:txBody>
          <a:bodyPr wrap="square" rtlCol="0">
            <a:spAutoFit/>
          </a:bodyPr>
          <a:lstStyle/>
          <a:p>
            <a:r>
              <a:rPr lang="de-DE" dirty="0"/>
              <a:t>Konflikt </a:t>
            </a:r>
            <a:r>
              <a:rPr lang="de-DE" dirty="0" err="1"/>
              <a:t>sa</a:t>
            </a:r>
            <a:r>
              <a:rPr lang="de-DE" dirty="0"/>
              <a:t> </a:t>
            </a:r>
            <a:r>
              <a:rPr lang="de-DE" dirty="0" err="1"/>
              <a:t>odohráva</a:t>
            </a:r>
            <a:r>
              <a:rPr lang="de-DE" dirty="0"/>
              <a:t> v </a:t>
            </a:r>
            <a:r>
              <a:rPr lang="de-DE" dirty="0" err="1"/>
              <a:t>týchto</a:t>
            </a:r>
            <a:r>
              <a:rPr lang="de-DE" dirty="0"/>
              <a:t> </a:t>
            </a:r>
            <a:r>
              <a:rPr lang="de-DE" dirty="0" err="1"/>
              <a:t>oblastiach</a:t>
            </a:r>
            <a:r>
              <a:rPr lang="de-DE" dirty="0"/>
              <a:t>:</a:t>
            </a:r>
          </a:p>
        </p:txBody>
      </p:sp>
      <p:sp>
        <p:nvSpPr>
          <p:cNvPr id="6" name="Textfeld 5">
            <a:extLst>
              <a:ext uri="{FF2B5EF4-FFF2-40B4-BE49-F238E27FC236}">
                <a16:creationId xmlns:a16="http://schemas.microsoft.com/office/drawing/2014/main" id="{A71071B6-A9C3-4BBD-8A3B-A600DAAB6C21}"/>
              </a:ext>
            </a:extLst>
          </p:cNvPr>
          <p:cNvSpPr txBox="1"/>
          <p:nvPr/>
        </p:nvSpPr>
        <p:spPr>
          <a:xfrm>
            <a:off x="2114607" y="3716161"/>
            <a:ext cx="2447078" cy="523220"/>
          </a:xfrm>
          <a:prstGeom prst="rect">
            <a:avLst/>
          </a:prstGeom>
          <a:noFill/>
        </p:spPr>
        <p:txBody>
          <a:bodyPr wrap="square" rtlCol="0">
            <a:spAutoFit/>
          </a:bodyPr>
          <a:lstStyle/>
          <a:p>
            <a:r>
              <a:rPr lang="sk-SK" sz="2800" u="sng" dirty="0">
                <a:solidFill>
                  <a:srgbClr val="00B050"/>
                </a:solidFill>
                <a:hlinkClick r:id="rId2" action="ppaction://hlinksldjump"/>
              </a:rPr>
              <a:t>Hospodárstvo</a:t>
            </a:r>
            <a:endParaRPr lang="de-DE" sz="2800" u="sng" dirty="0">
              <a:solidFill>
                <a:srgbClr val="00B050"/>
              </a:solidFill>
            </a:endParaRPr>
          </a:p>
        </p:txBody>
      </p:sp>
      <p:sp>
        <p:nvSpPr>
          <p:cNvPr id="7" name="Textfeld 6">
            <a:extLst>
              <a:ext uri="{FF2B5EF4-FFF2-40B4-BE49-F238E27FC236}">
                <a16:creationId xmlns:a16="http://schemas.microsoft.com/office/drawing/2014/main" id="{3B823FD3-46C7-4759-BB5B-F8E9B6E8B463}"/>
              </a:ext>
            </a:extLst>
          </p:cNvPr>
          <p:cNvSpPr txBox="1"/>
          <p:nvPr/>
        </p:nvSpPr>
        <p:spPr>
          <a:xfrm>
            <a:off x="5369168" y="3716161"/>
            <a:ext cx="2397370" cy="523220"/>
          </a:xfrm>
          <a:prstGeom prst="rect">
            <a:avLst/>
          </a:prstGeom>
          <a:noFill/>
        </p:spPr>
        <p:txBody>
          <a:bodyPr wrap="square" rtlCol="0">
            <a:spAutoFit/>
          </a:bodyPr>
          <a:lstStyle/>
          <a:p>
            <a:r>
              <a:rPr lang="de-DE" sz="2800" u="sng" dirty="0">
                <a:solidFill>
                  <a:srgbClr val="00B050"/>
                </a:solidFill>
                <a:hlinkClick r:id="rId3" action="ppaction://hlinksldjump"/>
              </a:rPr>
              <a:t>Politik</a:t>
            </a:r>
            <a:r>
              <a:rPr lang="sk-SK" sz="2800" u="sng" dirty="0">
                <a:solidFill>
                  <a:srgbClr val="00B050"/>
                </a:solidFill>
                <a:hlinkClick r:id="rId3" action="ppaction://hlinksldjump"/>
              </a:rPr>
              <a:t>a</a:t>
            </a:r>
            <a:endParaRPr lang="de-DE" sz="2800" u="sng" dirty="0">
              <a:solidFill>
                <a:srgbClr val="00B050"/>
              </a:solidFill>
            </a:endParaRPr>
          </a:p>
        </p:txBody>
      </p:sp>
      <p:sp>
        <p:nvSpPr>
          <p:cNvPr id="8" name="Textfeld 7">
            <a:extLst>
              <a:ext uri="{FF2B5EF4-FFF2-40B4-BE49-F238E27FC236}">
                <a16:creationId xmlns:a16="http://schemas.microsoft.com/office/drawing/2014/main" id="{7D9D0683-CEEA-46A0-84D2-FC087130A6FB}"/>
              </a:ext>
            </a:extLst>
          </p:cNvPr>
          <p:cNvSpPr txBox="1"/>
          <p:nvPr/>
        </p:nvSpPr>
        <p:spPr>
          <a:xfrm>
            <a:off x="7766538" y="3736085"/>
            <a:ext cx="2989385" cy="523220"/>
          </a:xfrm>
          <a:prstGeom prst="rect">
            <a:avLst/>
          </a:prstGeom>
          <a:noFill/>
        </p:spPr>
        <p:txBody>
          <a:bodyPr wrap="square" rtlCol="0">
            <a:spAutoFit/>
          </a:bodyPr>
          <a:lstStyle/>
          <a:p>
            <a:r>
              <a:rPr lang="sk-SK" sz="2800" u="sng" dirty="0">
                <a:solidFill>
                  <a:srgbClr val="00B050"/>
                </a:solidFill>
                <a:hlinkClick r:id="rId4" action="ppaction://hlinksldjump"/>
              </a:rPr>
              <a:t>Životné prostredie</a:t>
            </a:r>
            <a:endParaRPr lang="de-DE" sz="2800" u="sng" dirty="0">
              <a:solidFill>
                <a:srgbClr val="00B050"/>
              </a:solidFill>
            </a:endParaRPr>
          </a:p>
        </p:txBody>
      </p:sp>
      <p:sp>
        <p:nvSpPr>
          <p:cNvPr id="9" name="Verbotsymbol 8">
            <a:hlinkClick r:id="rId5" action="ppaction://hlinksldjump"/>
            <a:extLst>
              <a:ext uri="{FF2B5EF4-FFF2-40B4-BE49-F238E27FC236}">
                <a16:creationId xmlns:a16="http://schemas.microsoft.com/office/drawing/2014/main" id="{903D7644-F3B5-4F16-A2D5-0D65725DE424}"/>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8957384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55033-B109-42D2-91EA-FAAB31DEEF89}"/>
              </a:ext>
            </a:extLst>
          </p:cNvPr>
          <p:cNvSpPr>
            <a:spLocks noGrp="1"/>
          </p:cNvSpPr>
          <p:nvPr>
            <p:ph type="title"/>
          </p:nvPr>
        </p:nvSpPr>
        <p:spPr/>
        <p:txBody>
          <a:bodyPr/>
          <a:lstStyle/>
          <a:p>
            <a:r>
              <a:rPr lang="de-DE" dirty="0">
                <a:solidFill>
                  <a:srgbClr val="00B050"/>
                </a:solidFill>
              </a:rPr>
              <a:t>Wirtschaft</a:t>
            </a:r>
          </a:p>
        </p:txBody>
      </p:sp>
      <p:sp>
        <p:nvSpPr>
          <p:cNvPr id="3" name="Inhaltsplatzhalter 2">
            <a:extLst>
              <a:ext uri="{FF2B5EF4-FFF2-40B4-BE49-F238E27FC236}">
                <a16:creationId xmlns:a16="http://schemas.microsoft.com/office/drawing/2014/main" id="{BFB49596-644E-4210-8BFC-A29B5DDC94D5}"/>
              </a:ext>
            </a:extLst>
          </p:cNvPr>
          <p:cNvSpPr>
            <a:spLocks noGrp="1"/>
          </p:cNvSpPr>
          <p:nvPr>
            <p:ph idx="1"/>
          </p:nvPr>
        </p:nvSpPr>
        <p:spPr/>
        <p:txBody>
          <a:bodyPr/>
          <a:lstStyle/>
          <a:p>
            <a:pPr marL="0" indent="0">
              <a:buNone/>
            </a:pPr>
            <a:r>
              <a:rPr lang="de-DE" sz="2000" dirty="0"/>
              <a:t>Der Transport von Gas nach Mitteleuropa ist ein wichtiger Teil der slowakischen Wirtschaft. Da unklar war, ob die Slowakei weiterhin Gastransitland bleibt, wurde die slowakische Wirtschaft durch Nord Stream 2 einem erheblichen Risiko ausgesetzt. Für die deutsche Wirtschaft hingegen bestand zu keinem Zeitpunkt ein Risiko. </a:t>
            </a:r>
          </a:p>
          <a:p>
            <a:pPr marL="0" indent="0">
              <a:buNone/>
            </a:pPr>
            <a:endParaRPr lang="de-DE" dirty="0"/>
          </a:p>
        </p:txBody>
      </p:sp>
      <p:sp>
        <p:nvSpPr>
          <p:cNvPr id="4" name="Verbotsymbol 3">
            <a:hlinkClick r:id="rId2" action="ppaction://hlinksldjump"/>
            <a:extLst>
              <a:ext uri="{FF2B5EF4-FFF2-40B4-BE49-F238E27FC236}">
                <a16:creationId xmlns:a16="http://schemas.microsoft.com/office/drawing/2014/main" id="{D7869A5F-D27D-457E-B3ED-A69D4E32A957}"/>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51058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6EFC45A-959F-405B-B5CB-40F386A59205}"/>
              </a:ext>
            </a:extLst>
          </p:cNvPr>
          <p:cNvSpPr>
            <a:spLocks noGrp="1"/>
          </p:cNvSpPr>
          <p:nvPr>
            <p:ph type="title"/>
          </p:nvPr>
        </p:nvSpPr>
        <p:spPr>
          <a:xfrm>
            <a:off x="2231136" y="964692"/>
            <a:ext cx="7729728" cy="1188720"/>
          </a:xfrm>
        </p:spPr>
        <p:txBody>
          <a:bodyPr/>
          <a:lstStyle/>
          <a:p>
            <a:r>
              <a:rPr lang="sk-SK" dirty="0">
                <a:solidFill>
                  <a:srgbClr val="00B050"/>
                </a:solidFill>
              </a:rPr>
              <a:t>Hospodárs</a:t>
            </a:r>
            <a:r>
              <a:rPr lang="de-DE" dirty="0">
                <a:solidFill>
                  <a:srgbClr val="00B050"/>
                </a:solidFill>
              </a:rPr>
              <a:t>t</a:t>
            </a:r>
            <a:r>
              <a:rPr lang="sk-SK" dirty="0">
                <a:solidFill>
                  <a:srgbClr val="00B050"/>
                </a:solidFill>
              </a:rPr>
              <a:t>vo</a:t>
            </a:r>
            <a:endParaRPr lang="de-DE" dirty="0">
              <a:solidFill>
                <a:srgbClr val="00B050"/>
              </a:solidFill>
            </a:endParaRPr>
          </a:p>
        </p:txBody>
      </p:sp>
      <p:sp>
        <p:nvSpPr>
          <p:cNvPr id="5" name="Inhaltsplatzhalter 2">
            <a:extLst>
              <a:ext uri="{FF2B5EF4-FFF2-40B4-BE49-F238E27FC236}">
                <a16:creationId xmlns:a16="http://schemas.microsoft.com/office/drawing/2014/main" id="{08291C88-9FA8-4C07-AF63-D2A0AA2CB5FA}"/>
              </a:ext>
            </a:extLst>
          </p:cNvPr>
          <p:cNvSpPr>
            <a:spLocks noGrp="1"/>
          </p:cNvSpPr>
          <p:nvPr>
            <p:ph idx="1"/>
          </p:nvPr>
        </p:nvSpPr>
        <p:spPr>
          <a:xfrm>
            <a:off x="2231136" y="2638044"/>
            <a:ext cx="7729728" cy="3101983"/>
          </a:xfrm>
        </p:spPr>
        <p:txBody>
          <a:bodyPr/>
          <a:lstStyle/>
          <a:p>
            <a:pPr marL="0" indent="0">
              <a:buNone/>
            </a:pPr>
            <a:r>
              <a:rPr lang="de-DE" sz="2000" dirty="0" err="1"/>
              <a:t>Preprava</a:t>
            </a:r>
            <a:r>
              <a:rPr lang="de-DE" sz="2000" dirty="0"/>
              <a:t> </a:t>
            </a:r>
            <a:r>
              <a:rPr lang="de-DE" sz="2000" dirty="0" err="1"/>
              <a:t>plynu</a:t>
            </a:r>
            <a:r>
              <a:rPr lang="de-DE" sz="2000" dirty="0"/>
              <a:t> do </a:t>
            </a:r>
            <a:r>
              <a:rPr lang="de-DE" sz="2000" dirty="0" err="1"/>
              <a:t>strednej</a:t>
            </a:r>
            <a:r>
              <a:rPr lang="de-DE" sz="2000" dirty="0"/>
              <a:t> </a:t>
            </a:r>
            <a:r>
              <a:rPr lang="de-DE" sz="2000" dirty="0" err="1"/>
              <a:t>Európy</a:t>
            </a:r>
            <a:r>
              <a:rPr lang="de-DE" sz="2000" dirty="0"/>
              <a:t> je </a:t>
            </a:r>
            <a:r>
              <a:rPr lang="de-DE" sz="2000" dirty="0" err="1"/>
              <a:t>dôležitou</a:t>
            </a:r>
            <a:r>
              <a:rPr lang="de-DE" sz="2000" dirty="0"/>
              <a:t> </a:t>
            </a:r>
            <a:r>
              <a:rPr lang="de-DE" sz="2000" dirty="0" err="1"/>
              <a:t>súčasťou</a:t>
            </a:r>
            <a:r>
              <a:rPr lang="de-DE" sz="2000" dirty="0"/>
              <a:t> </a:t>
            </a:r>
            <a:r>
              <a:rPr lang="de-DE" sz="2000" dirty="0" err="1"/>
              <a:t>slovenského</a:t>
            </a:r>
            <a:r>
              <a:rPr lang="de-DE" sz="2000" dirty="0"/>
              <a:t> </a:t>
            </a:r>
            <a:r>
              <a:rPr lang="de-DE" sz="2000" dirty="0" err="1"/>
              <a:t>hospodárstva</a:t>
            </a:r>
            <a:r>
              <a:rPr lang="de-DE" sz="2000" dirty="0"/>
              <a:t>. </a:t>
            </a:r>
            <a:r>
              <a:rPr lang="de-DE" sz="2000" dirty="0" err="1"/>
              <a:t>Keďže</a:t>
            </a:r>
            <a:r>
              <a:rPr lang="de-DE" sz="2000" dirty="0"/>
              <a:t> </a:t>
            </a:r>
            <a:r>
              <a:rPr lang="de-DE" sz="2000" dirty="0" err="1"/>
              <a:t>nebolo</a:t>
            </a:r>
            <a:r>
              <a:rPr lang="de-DE" sz="2000" dirty="0"/>
              <a:t> </a:t>
            </a:r>
            <a:r>
              <a:rPr lang="de-DE" sz="2000" dirty="0" err="1"/>
              <a:t>jasné</a:t>
            </a:r>
            <a:r>
              <a:rPr lang="de-DE" sz="2000" dirty="0"/>
              <a:t>, </a:t>
            </a:r>
            <a:r>
              <a:rPr lang="de-DE" sz="2000" dirty="0" err="1"/>
              <a:t>či</a:t>
            </a:r>
            <a:r>
              <a:rPr lang="de-DE" sz="2000" dirty="0"/>
              <a:t> </a:t>
            </a:r>
            <a:r>
              <a:rPr lang="de-DE" sz="2000" dirty="0" err="1"/>
              <a:t>by</a:t>
            </a:r>
            <a:r>
              <a:rPr lang="de-DE" sz="2000" dirty="0"/>
              <a:t> </a:t>
            </a:r>
            <a:r>
              <a:rPr lang="de-DE" sz="2000" dirty="0" err="1"/>
              <a:t>Slovensko</a:t>
            </a:r>
            <a:r>
              <a:rPr lang="de-DE" sz="2000" dirty="0"/>
              <a:t> </a:t>
            </a:r>
            <a:r>
              <a:rPr lang="de-DE" sz="2000" dirty="0" err="1"/>
              <a:t>zostalo</a:t>
            </a:r>
            <a:r>
              <a:rPr lang="de-DE" sz="2000" dirty="0"/>
              <a:t> </a:t>
            </a:r>
            <a:r>
              <a:rPr lang="de-DE" sz="2000" dirty="0" err="1"/>
              <a:t>krajinou</a:t>
            </a:r>
            <a:r>
              <a:rPr lang="de-DE" sz="2000" dirty="0"/>
              <a:t> </a:t>
            </a:r>
            <a:r>
              <a:rPr lang="de-DE" sz="2000" dirty="0" err="1"/>
              <a:t>tranzitu</a:t>
            </a:r>
            <a:r>
              <a:rPr lang="de-DE" sz="2000" dirty="0"/>
              <a:t> </a:t>
            </a:r>
            <a:r>
              <a:rPr lang="de-DE" sz="2000" dirty="0" err="1"/>
              <a:t>plynu</a:t>
            </a:r>
            <a:r>
              <a:rPr lang="de-DE" sz="2000" dirty="0"/>
              <a:t>, Nord Stream 2 </a:t>
            </a:r>
            <a:r>
              <a:rPr lang="de-DE" sz="2000" dirty="0" err="1"/>
              <a:t>vystavil</a:t>
            </a:r>
            <a:r>
              <a:rPr lang="de-DE" sz="2000" dirty="0"/>
              <a:t> </a:t>
            </a:r>
            <a:r>
              <a:rPr lang="de-DE" sz="2000" dirty="0" err="1"/>
              <a:t>slovenskú</a:t>
            </a:r>
            <a:r>
              <a:rPr lang="de-DE" sz="2000" dirty="0"/>
              <a:t> </a:t>
            </a:r>
            <a:r>
              <a:rPr lang="de-DE" sz="2000" dirty="0" err="1"/>
              <a:t>ekonomiku</a:t>
            </a:r>
            <a:r>
              <a:rPr lang="de-DE" sz="2000" dirty="0"/>
              <a:t> </a:t>
            </a:r>
            <a:r>
              <a:rPr lang="de-DE" sz="2000" dirty="0" err="1"/>
              <a:t>značnému</a:t>
            </a:r>
            <a:r>
              <a:rPr lang="de-DE" sz="2000" dirty="0"/>
              <a:t> </a:t>
            </a:r>
            <a:r>
              <a:rPr lang="de-DE" sz="2000" dirty="0" err="1"/>
              <a:t>riziku</a:t>
            </a:r>
            <a:r>
              <a:rPr lang="de-DE" sz="2000" dirty="0"/>
              <a:t>. </a:t>
            </a:r>
            <a:r>
              <a:rPr lang="de-DE" sz="2000" dirty="0" err="1"/>
              <a:t>Naproti</a:t>
            </a:r>
            <a:r>
              <a:rPr lang="de-DE" sz="2000" dirty="0"/>
              <a:t> </a:t>
            </a:r>
            <a:r>
              <a:rPr lang="de-DE" sz="2000" dirty="0" err="1"/>
              <a:t>tomu</a:t>
            </a:r>
            <a:r>
              <a:rPr lang="de-DE" sz="2000" dirty="0"/>
              <a:t> </a:t>
            </a:r>
            <a:r>
              <a:rPr lang="de-DE" sz="2000" dirty="0" err="1"/>
              <a:t>nemecké</a:t>
            </a:r>
            <a:r>
              <a:rPr lang="de-DE" sz="2000" dirty="0"/>
              <a:t> </a:t>
            </a:r>
            <a:r>
              <a:rPr lang="de-DE" sz="2000" dirty="0" err="1"/>
              <a:t>hospodárstvo</a:t>
            </a:r>
            <a:r>
              <a:rPr lang="de-DE" sz="2000" dirty="0"/>
              <a:t> </a:t>
            </a:r>
            <a:r>
              <a:rPr lang="de-DE" sz="2000" dirty="0" err="1"/>
              <a:t>nebolo</a:t>
            </a:r>
            <a:r>
              <a:rPr lang="de-DE" sz="2000" dirty="0"/>
              <a:t> </a:t>
            </a:r>
            <a:r>
              <a:rPr lang="de-DE" sz="2000" dirty="0" err="1"/>
              <a:t>nikdy</a:t>
            </a:r>
            <a:r>
              <a:rPr lang="de-DE" sz="2000" dirty="0"/>
              <a:t> </a:t>
            </a:r>
            <a:r>
              <a:rPr lang="de-DE" sz="2000" dirty="0" err="1"/>
              <a:t>ohrozené</a:t>
            </a:r>
            <a:r>
              <a:rPr lang="de-DE" sz="2000" dirty="0"/>
              <a:t>.</a:t>
            </a:r>
            <a:endParaRPr lang="de-DE" dirty="0"/>
          </a:p>
        </p:txBody>
      </p:sp>
      <p:sp>
        <p:nvSpPr>
          <p:cNvPr id="6" name="Verbotsymbol 5">
            <a:hlinkClick r:id="rId2" action="ppaction://hlinksldjump"/>
            <a:extLst>
              <a:ext uri="{FF2B5EF4-FFF2-40B4-BE49-F238E27FC236}">
                <a16:creationId xmlns:a16="http://schemas.microsoft.com/office/drawing/2014/main" id="{C903A4D2-3E61-4C44-8AA2-1C14A166E13F}"/>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863275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67AF9-C195-4FDB-B635-04B183092BDE}"/>
              </a:ext>
            </a:extLst>
          </p:cNvPr>
          <p:cNvSpPr>
            <a:spLocks noGrp="1"/>
          </p:cNvSpPr>
          <p:nvPr>
            <p:ph type="title"/>
          </p:nvPr>
        </p:nvSpPr>
        <p:spPr/>
        <p:txBody>
          <a:bodyPr/>
          <a:lstStyle/>
          <a:p>
            <a:r>
              <a:rPr lang="de-DE" dirty="0">
                <a:solidFill>
                  <a:srgbClr val="00B050"/>
                </a:solidFill>
              </a:rPr>
              <a:t>Politik</a:t>
            </a:r>
          </a:p>
        </p:txBody>
      </p:sp>
      <p:sp>
        <p:nvSpPr>
          <p:cNvPr id="3" name="Inhaltsplatzhalter 2">
            <a:extLst>
              <a:ext uri="{FF2B5EF4-FFF2-40B4-BE49-F238E27FC236}">
                <a16:creationId xmlns:a16="http://schemas.microsoft.com/office/drawing/2014/main" id="{230090AA-F89E-4120-96C9-4709D3B11FB0}"/>
              </a:ext>
            </a:extLst>
          </p:cNvPr>
          <p:cNvSpPr>
            <a:spLocks noGrp="1"/>
          </p:cNvSpPr>
          <p:nvPr>
            <p:ph idx="1"/>
          </p:nvPr>
        </p:nvSpPr>
        <p:spPr/>
        <p:txBody>
          <a:bodyPr/>
          <a:lstStyle/>
          <a:p>
            <a:pPr marL="0" indent="0">
              <a:buNone/>
            </a:pPr>
            <a:r>
              <a:rPr lang="de-DE" sz="2000" dirty="0"/>
              <a:t>Der Transport von Gas nach Mitteleuropa ist ein wichtiger Teil der slowakischen Wirtschaft. Da unklar war, ob die Slowakei weiterhin Gastransitland bleibt, wurde die slowakische Wirtschaft durch Nord Stream 2 einem erheblichen Risiko ausgesetzt. Für die deutsche Wirtschaft hingegen bestand zu keinem Zeitpunkt ein Risiko. </a:t>
            </a:r>
          </a:p>
          <a:p>
            <a:pPr marL="0" indent="0">
              <a:buNone/>
            </a:pPr>
            <a:endParaRPr lang="de-DE" dirty="0"/>
          </a:p>
        </p:txBody>
      </p:sp>
      <p:sp>
        <p:nvSpPr>
          <p:cNvPr id="4" name="Verbotsymbol 3">
            <a:hlinkClick r:id="rId2" action="ppaction://hlinksldjump"/>
            <a:extLst>
              <a:ext uri="{FF2B5EF4-FFF2-40B4-BE49-F238E27FC236}">
                <a16:creationId xmlns:a16="http://schemas.microsoft.com/office/drawing/2014/main" id="{9D9AC09D-5757-4351-98C8-5217562821E2}"/>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5785551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A9AD7B0-4DC4-4B56-B0E5-ECDB5BF923FF}"/>
              </a:ext>
            </a:extLst>
          </p:cNvPr>
          <p:cNvSpPr>
            <a:spLocks noGrp="1"/>
          </p:cNvSpPr>
          <p:nvPr>
            <p:ph type="title"/>
          </p:nvPr>
        </p:nvSpPr>
        <p:spPr>
          <a:xfrm>
            <a:off x="2231136" y="964692"/>
            <a:ext cx="7729728" cy="1188720"/>
          </a:xfrm>
        </p:spPr>
        <p:txBody>
          <a:bodyPr/>
          <a:lstStyle/>
          <a:p>
            <a:r>
              <a:rPr lang="de-DE" dirty="0">
                <a:solidFill>
                  <a:srgbClr val="00B050"/>
                </a:solidFill>
              </a:rPr>
              <a:t>Politik</a:t>
            </a:r>
            <a:r>
              <a:rPr lang="sk-SK" dirty="0">
                <a:solidFill>
                  <a:srgbClr val="00B050"/>
                </a:solidFill>
              </a:rPr>
              <a:t>a</a:t>
            </a:r>
            <a:endParaRPr lang="de-DE" dirty="0">
              <a:solidFill>
                <a:srgbClr val="00B050"/>
              </a:solidFill>
            </a:endParaRPr>
          </a:p>
        </p:txBody>
      </p:sp>
      <p:sp>
        <p:nvSpPr>
          <p:cNvPr id="5" name="Inhaltsplatzhalter 2">
            <a:extLst>
              <a:ext uri="{FF2B5EF4-FFF2-40B4-BE49-F238E27FC236}">
                <a16:creationId xmlns:a16="http://schemas.microsoft.com/office/drawing/2014/main" id="{0B93E086-5AD4-484E-80E3-061DFF376DB4}"/>
              </a:ext>
            </a:extLst>
          </p:cNvPr>
          <p:cNvSpPr>
            <a:spLocks noGrp="1"/>
          </p:cNvSpPr>
          <p:nvPr>
            <p:ph idx="1"/>
          </p:nvPr>
        </p:nvSpPr>
        <p:spPr>
          <a:xfrm>
            <a:off x="2231136" y="2638044"/>
            <a:ext cx="7729728" cy="3101983"/>
          </a:xfrm>
        </p:spPr>
        <p:txBody>
          <a:bodyPr/>
          <a:lstStyle/>
          <a:p>
            <a:pPr marL="0" indent="0">
              <a:buNone/>
            </a:pPr>
            <a:r>
              <a:rPr lang="de-DE" sz="2000" dirty="0" err="1"/>
              <a:t>Preprava</a:t>
            </a:r>
            <a:r>
              <a:rPr lang="de-DE" sz="2000" dirty="0"/>
              <a:t> </a:t>
            </a:r>
            <a:r>
              <a:rPr lang="de-DE" sz="2000" dirty="0" err="1"/>
              <a:t>plynu</a:t>
            </a:r>
            <a:r>
              <a:rPr lang="de-DE" sz="2000" dirty="0"/>
              <a:t> do </a:t>
            </a:r>
            <a:r>
              <a:rPr lang="de-DE" sz="2000" dirty="0" err="1"/>
              <a:t>strednej</a:t>
            </a:r>
            <a:r>
              <a:rPr lang="de-DE" sz="2000" dirty="0"/>
              <a:t> </a:t>
            </a:r>
            <a:r>
              <a:rPr lang="de-DE" sz="2000" dirty="0" err="1"/>
              <a:t>Európy</a:t>
            </a:r>
            <a:r>
              <a:rPr lang="de-DE" sz="2000" dirty="0"/>
              <a:t> je </a:t>
            </a:r>
            <a:r>
              <a:rPr lang="de-DE" sz="2000" dirty="0" err="1"/>
              <a:t>dôležitou</a:t>
            </a:r>
            <a:r>
              <a:rPr lang="de-DE" sz="2000" dirty="0"/>
              <a:t> </a:t>
            </a:r>
            <a:r>
              <a:rPr lang="de-DE" sz="2000" dirty="0" err="1"/>
              <a:t>súčasťou</a:t>
            </a:r>
            <a:r>
              <a:rPr lang="de-DE" sz="2000" dirty="0"/>
              <a:t> </a:t>
            </a:r>
            <a:r>
              <a:rPr lang="de-DE" sz="2000" dirty="0" err="1"/>
              <a:t>slovenského</a:t>
            </a:r>
            <a:r>
              <a:rPr lang="de-DE" sz="2000" dirty="0"/>
              <a:t> </a:t>
            </a:r>
            <a:r>
              <a:rPr lang="de-DE" sz="2000" dirty="0" err="1"/>
              <a:t>hospodárstva</a:t>
            </a:r>
            <a:r>
              <a:rPr lang="de-DE" sz="2000" dirty="0"/>
              <a:t>. </a:t>
            </a:r>
            <a:r>
              <a:rPr lang="de-DE" sz="2000" dirty="0" err="1"/>
              <a:t>Keďže</a:t>
            </a:r>
            <a:r>
              <a:rPr lang="de-DE" sz="2000" dirty="0"/>
              <a:t> </a:t>
            </a:r>
            <a:r>
              <a:rPr lang="de-DE" sz="2000" dirty="0" err="1"/>
              <a:t>nebolo</a:t>
            </a:r>
            <a:r>
              <a:rPr lang="de-DE" sz="2000" dirty="0"/>
              <a:t> </a:t>
            </a:r>
            <a:r>
              <a:rPr lang="de-DE" sz="2000" dirty="0" err="1"/>
              <a:t>jasné</a:t>
            </a:r>
            <a:r>
              <a:rPr lang="de-DE" sz="2000" dirty="0"/>
              <a:t>, </a:t>
            </a:r>
            <a:r>
              <a:rPr lang="de-DE" sz="2000" dirty="0" err="1"/>
              <a:t>či</a:t>
            </a:r>
            <a:r>
              <a:rPr lang="de-DE" sz="2000" dirty="0"/>
              <a:t> </a:t>
            </a:r>
            <a:r>
              <a:rPr lang="de-DE" sz="2000" dirty="0" err="1"/>
              <a:t>by</a:t>
            </a:r>
            <a:r>
              <a:rPr lang="de-DE" sz="2000" dirty="0"/>
              <a:t> </a:t>
            </a:r>
            <a:r>
              <a:rPr lang="de-DE" sz="2000" dirty="0" err="1"/>
              <a:t>Slovensko</a:t>
            </a:r>
            <a:r>
              <a:rPr lang="de-DE" sz="2000" dirty="0"/>
              <a:t> </a:t>
            </a:r>
            <a:r>
              <a:rPr lang="de-DE" sz="2000" dirty="0" err="1"/>
              <a:t>zostalo</a:t>
            </a:r>
            <a:r>
              <a:rPr lang="de-DE" sz="2000" dirty="0"/>
              <a:t> </a:t>
            </a:r>
            <a:r>
              <a:rPr lang="de-DE" sz="2000" dirty="0" err="1"/>
              <a:t>krajinou</a:t>
            </a:r>
            <a:r>
              <a:rPr lang="de-DE" sz="2000" dirty="0"/>
              <a:t> </a:t>
            </a:r>
            <a:r>
              <a:rPr lang="de-DE" sz="2000" dirty="0" err="1"/>
              <a:t>tranzitu</a:t>
            </a:r>
            <a:r>
              <a:rPr lang="de-DE" sz="2000" dirty="0"/>
              <a:t> </a:t>
            </a:r>
            <a:r>
              <a:rPr lang="de-DE" sz="2000" dirty="0" err="1"/>
              <a:t>plynu</a:t>
            </a:r>
            <a:r>
              <a:rPr lang="de-DE" sz="2000" dirty="0"/>
              <a:t>, Nord Stream 2 </a:t>
            </a:r>
            <a:r>
              <a:rPr lang="de-DE" sz="2000" dirty="0" err="1"/>
              <a:t>vystavil</a:t>
            </a:r>
            <a:r>
              <a:rPr lang="de-DE" sz="2000" dirty="0"/>
              <a:t> </a:t>
            </a:r>
            <a:r>
              <a:rPr lang="de-DE" sz="2000" dirty="0" err="1"/>
              <a:t>slovenskú</a:t>
            </a:r>
            <a:r>
              <a:rPr lang="de-DE" sz="2000" dirty="0"/>
              <a:t> </a:t>
            </a:r>
            <a:r>
              <a:rPr lang="de-DE" sz="2000" dirty="0" err="1"/>
              <a:t>ekonomiku</a:t>
            </a:r>
            <a:r>
              <a:rPr lang="de-DE" sz="2000" dirty="0"/>
              <a:t> </a:t>
            </a:r>
            <a:r>
              <a:rPr lang="de-DE" sz="2000" dirty="0" err="1"/>
              <a:t>značnému</a:t>
            </a:r>
            <a:r>
              <a:rPr lang="de-DE" sz="2000" dirty="0"/>
              <a:t> </a:t>
            </a:r>
            <a:r>
              <a:rPr lang="de-DE" sz="2000" dirty="0" err="1"/>
              <a:t>riziku</a:t>
            </a:r>
            <a:r>
              <a:rPr lang="de-DE" sz="2000" dirty="0"/>
              <a:t>. </a:t>
            </a:r>
            <a:r>
              <a:rPr lang="de-DE" sz="2000" dirty="0" err="1"/>
              <a:t>Naproti</a:t>
            </a:r>
            <a:r>
              <a:rPr lang="de-DE" sz="2000" dirty="0"/>
              <a:t> </a:t>
            </a:r>
            <a:r>
              <a:rPr lang="de-DE" sz="2000" dirty="0" err="1"/>
              <a:t>tomu</a:t>
            </a:r>
            <a:r>
              <a:rPr lang="de-DE" sz="2000" dirty="0"/>
              <a:t> </a:t>
            </a:r>
            <a:r>
              <a:rPr lang="de-DE" sz="2000" dirty="0" err="1"/>
              <a:t>nemecké</a:t>
            </a:r>
            <a:r>
              <a:rPr lang="de-DE" sz="2000" dirty="0"/>
              <a:t> </a:t>
            </a:r>
            <a:r>
              <a:rPr lang="de-DE" sz="2000" dirty="0" err="1"/>
              <a:t>hospodárstvo</a:t>
            </a:r>
            <a:r>
              <a:rPr lang="de-DE" sz="2000" dirty="0"/>
              <a:t> </a:t>
            </a:r>
            <a:r>
              <a:rPr lang="de-DE" sz="2000" dirty="0" err="1"/>
              <a:t>nebolo</a:t>
            </a:r>
            <a:r>
              <a:rPr lang="de-DE" sz="2000" dirty="0"/>
              <a:t> </a:t>
            </a:r>
            <a:r>
              <a:rPr lang="de-DE" sz="2000" dirty="0" err="1"/>
              <a:t>nikdy</a:t>
            </a:r>
            <a:r>
              <a:rPr lang="de-DE" sz="2000" dirty="0"/>
              <a:t> </a:t>
            </a:r>
            <a:r>
              <a:rPr lang="de-DE" sz="2000" dirty="0" err="1"/>
              <a:t>ohrozené</a:t>
            </a:r>
            <a:r>
              <a:rPr lang="de-DE" sz="2000" dirty="0"/>
              <a:t>.</a:t>
            </a:r>
            <a:endParaRPr lang="de-DE" dirty="0"/>
          </a:p>
        </p:txBody>
      </p:sp>
      <p:sp>
        <p:nvSpPr>
          <p:cNvPr id="6" name="Verbotsymbol 5">
            <a:hlinkClick r:id="rId2" action="ppaction://hlinksldjump"/>
            <a:extLst>
              <a:ext uri="{FF2B5EF4-FFF2-40B4-BE49-F238E27FC236}">
                <a16:creationId xmlns:a16="http://schemas.microsoft.com/office/drawing/2014/main" id="{646E1A1B-A584-4B7B-9744-AC858F406DE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4583722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DECCC-DABB-4933-BA47-45AB817A0917}"/>
              </a:ext>
            </a:extLst>
          </p:cNvPr>
          <p:cNvSpPr>
            <a:spLocks noGrp="1"/>
          </p:cNvSpPr>
          <p:nvPr>
            <p:ph type="title"/>
          </p:nvPr>
        </p:nvSpPr>
        <p:spPr/>
        <p:txBody>
          <a:bodyPr/>
          <a:lstStyle/>
          <a:p>
            <a:r>
              <a:rPr lang="de-DE" dirty="0">
                <a:solidFill>
                  <a:srgbClr val="00B050"/>
                </a:solidFill>
              </a:rPr>
              <a:t>Umwelt</a:t>
            </a:r>
          </a:p>
        </p:txBody>
      </p:sp>
      <p:sp>
        <p:nvSpPr>
          <p:cNvPr id="3" name="Inhaltsplatzhalter 2">
            <a:extLst>
              <a:ext uri="{FF2B5EF4-FFF2-40B4-BE49-F238E27FC236}">
                <a16:creationId xmlns:a16="http://schemas.microsoft.com/office/drawing/2014/main" id="{425F4D78-4431-4117-8456-AE9FA47056F3}"/>
              </a:ext>
            </a:extLst>
          </p:cNvPr>
          <p:cNvSpPr>
            <a:spLocks noGrp="1"/>
          </p:cNvSpPr>
          <p:nvPr>
            <p:ph idx="1"/>
          </p:nvPr>
        </p:nvSpPr>
        <p:spPr/>
        <p:txBody>
          <a:bodyPr/>
          <a:lstStyle/>
          <a:p>
            <a:pPr marL="0" indent="0">
              <a:buNone/>
            </a:pPr>
            <a:r>
              <a:rPr lang="de-DE" sz="2000" dirty="0"/>
              <a:t>Nord Stream 2 wird von Deutschland vorangetrieben, obwohl das Projekt hohes Potential für eine Schädigung der Slowakei mit sich bringt. Die Slowakei fühlt sich nicht wahrgenommen. Dies führt zur Verärgerung in der slowakischen Politik. </a:t>
            </a:r>
          </a:p>
          <a:p>
            <a:pPr marL="0" indent="0">
              <a:buNone/>
            </a:pPr>
            <a:endParaRPr lang="de-DE" dirty="0"/>
          </a:p>
        </p:txBody>
      </p:sp>
      <p:sp>
        <p:nvSpPr>
          <p:cNvPr id="4" name="Verbotsymbol 3">
            <a:hlinkClick r:id="rId2" action="ppaction://hlinksldjump"/>
            <a:extLst>
              <a:ext uri="{FF2B5EF4-FFF2-40B4-BE49-F238E27FC236}">
                <a16:creationId xmlns:a16="http://schemas.microsoft.com/office/drawing/2014/main" id="{72C3F5B5-517B-4B18-8F96-CD59EE7DD6F4}"/>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09849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1E20C2D-A2B1-4069-AEA0-53AC04A7E424}"/>
              </a:ext>
            </a:extLst>
          </p:cNvPr>
          <p:cNvSpPr txBox="1">
            <a:spLocks/>
          </p:cNvSpPr>
          <p:nvPr/>
        </p:nvSpPr>
        <p:spPr bwMode="black">
          <a:xfrm>
            <a:off x="460130" y="518865"/>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Nord Stream 2</a:t>
            </a:r>
          </a:p>
        </p:txBody>
      </p:sp>
      <p:sp>
        <p:nvSpPr>
          <p:cNvPr id="12" name="Textfeld 11">
            <a:extLst>
              <a:ext uri="{FF2B5EF4-FFF2-40B4-BE49-F238E27FC236}">
                <a16:creationId xmlns:a16="http://schemas.microsoft.com/office/drawing/2014/main" id="{1713FDCB-1BCA-48B6-8345-376B4F801E0E}"/>
              </a:ext>
            </a:extLst>
          </p:cNvPr>
          <p:cNvSpPr txBox="1"/>
          <p:nvPr/>
        </p:nvSpPr>
        <p:spPr>
          <a:xfrm>
            <a:off x="460130" y="2022231"/>
            <a:ext cx="11271739" cy="3447098"/>
          </a:xfrm>
          <a:prstGeom prst="rect">
            <a:avLst/>
          </a:prstGeom>
          <a:noFill/>
        </p:spPr>
        <p:txBody>
          <a:bodyPr wrap="square" rtlCol="0">
            <a:spAutoFit/>
          </a:bodyPr>
          <a:lstStyle/>
          <a:p>
            <a:r>
              <a:rPr lang="sk-SK" altLang="en-US" sz="2000" dirty="0">
                <a:solidFill>
                  <a:srgbClr val="222222"/>
                </a:solidFill>
                <a:latin typeface="inherit"/>
                <a:cs typeface="Arial" panose="020B0604020202020204" pitchFamily="34" charset="0"/>
              </a:rPr>
              <a:t>Plynovod Nord Stream 2 je predĺžením trasy Nord Stream. Dva plynovody prebiehajú navzájom paralelne a prepravujú plyn cez Baltské more z Ruska do Nemecka. Nord Stream 2 je dlhý približne 1 230 km a prechádza územím Ruska, Fínska, Švédska, Dánska a Nemecka. Nord Stream tak obchádza 2 tradičné tranzitné krajiny s plynom, ako napríklad Poľsko, Slovensko, Česká republika alebo Ukrajina. S ročnou kapacitou približne 55 miliárd metrov kubických plynu, Nord Stream 2 zdvojnásobuje celkovú kapacitu oboch plynovodov. Nord Stream 2 je podstatne kratší ako iné plynovody, ktoré prepravujú aj zemný plyn z Ruska do Nemecka, ale sú prevádzkované na breh. Ropovod je spoločným projektom spoločností Wintershall a Uniper (Nemecko), OMV (Rakúsko), Royal Dutch Shell (Holandsko a Veľká Británia), Engie (Francúzsko) a Gazprom (Rusko). Stavebné náklady na Nord Stream 2 dosahujú osem až desať miliárd eur. Projekt mal byť dokončený do konca roku 2019. </a:t>
            </a:r>
            <a:r>
              <a:rPr lang="sk-SK" altLang="en-US" sz="1000" dirty="0">
                <a:solidFill>
                  <a:srgbClr val="222222"/>
                </a:solidFill>
                <a:latin typeface="inherit"/>
                <a:cs typeface="Arial" panose="020B0604020202020204" pitchFamily="34" charset="0"/>
              </a:rPr>
              <a:t>(pozri Faiß, 2019)</a:t>
            </a:r>
            <a:endParaRPr lang="sk-SK" altLang="en-US" sz="1000" dirty="0">
              <a:solidFill>
                <a:srgbClr val="222222"/>
              </a:solidFill>
              <a:latin typeface="Arial" panose="020B0604020202020204" pitchFamily="34" charset="0"/>
              <a:cs typeface="Arial" panose="020B0604020202020204" pitchFamily="34" charset="0"/>
            </a:endParaRPr>
          </a:p>
          <a:p>
            <a:endParaRPr lang="de-DE" dirty="0"/>
          </a:p>
        </p:txBody>
      </p:sp>
      <p:sp>
        <p:nvSpPr>
          <p:cNvPr id="5" name="Verbotsymbol 4">
            <a:hlinkClick r:id="rId2" action="ppaction://hlinksldjump"/>
            <a:extLst>
              <a:ext uri="{FF2B5EF4-FFF2-40B4-BE49-F238E27FC236}">
                <a16:creationId xmlns:a16="http://schemas.microsoft.com/office/drawing/2014/main" id="{0DC7B1CD-4673-4856-90DD-EC39ABEA9B2E}"/>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1789304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EE0232D-56D7-4587-BE29-6FA6955BB6EC}"/>
              </a:ext>
            </a:extLst>
          </p:cNvPr>
          <p:cNvSpPr>
            <a:spLocks noGrp="1"/>
          </p:cNvSpPr>
          <p:nvPr>
            <p:ph type="title"/>
          </p:nvPr>
        </p:nvSpPr>
        <p:spPr>
          <a:xfrm>
            <a:off x="2231136" y="964692"/>
            <a:ext cx="7729728" cy="1188720"/>
          </a:xfrm>
        </p:spPr>
        <p:txBody>
          <a:bodyPr>
            <a:normAutofit/>
          </a:bodyPr>
          <a:lstStyle/>
          <a:p>
            <a:r>
              <a:rPr lang="sk-SK" dirty="0">
                <a:solidFill>
                  <a:srgbClr val="00B050"/>
                </a:solidFill>
              </a:rPr>
              <a:t>Životné prostredie</a:t>
            </a:r>
            <a:endParaRPr lang="de-DE" dirty="0">
              <a:solidFill>
                <a:srgbClr val="00B050"/>
              </a:solidFill>
            </a:endParaRPr>
          </a:p>
        </p:txBody>
      </p:sp>
      <p:sp>
        <p:nvSpPr>
          <p:cNvPr id="5" name="Inhaltsplatzhalter 2">
            <a:extLst>
              <a:ext uri="{FF2B5EF4-FFF2-40B4-BE49-F238E27FC236}">
                <a16:creationId xmlns:a16="http://schemas.microsoft.com/office/drawing/2014/main" id="{14AA38FD-E8C6-40E6-AAFA-6592CE55626C}"/>
              </a:ext>
            </a:extLst>
          </p:cNvPr>
          <p:cNvSpPr>
            <a:spLocks noGrp="1"/>
          </p:cNvSpPr>
          <p:nvPr>
            <p:ph idx="1"/>
          </p:nvPr>
        </p:nvSpPr>
        <p:spPr>
          <a:xfrm>
            <a:off x="2231136" y="2638044"/>
            <a:ext cx="7729728" cy="3101983"/>
          </a:xfrm>
        </p:spPr>
        <p:txBody>
          <a:bodyPr/>
          <a:lstStyle/>
          <a:p>
            <a:pPr marL="0" indent="0">
              <a:buNone/>
            </a:pPr>
            <a:endParaRPr lang="de-DE" sz="2000" dirty="0"/>
          </a:p>
          <a:p>
            <a:pPr marL="0" indent="0">
              <a:buNone/>
            </a:pPr>
            <a:r>
              <a:rPr lang="de-DE" sz="2000" dirty="0"/>
              <a:t>Nord Stream 2 </a:t>
            </a:r>
            <a:r>
              <a:rPr lang="de-DE" sz="2000" dirty="0" err="1"/>
              <a:t>propaguje</a:t>
            </a:r>
            <a:r>
              <a:rPr lang="de-DE" sz="2000" dirty="0"/>
              <a:t> </a:t>
            </a:r>
            <a:r>
              <a:rPr lang="de-DE" sz="2000" dirty="0" err="1"/>
              <a:t>Nemecko</a:t>
            </a:r>
            <a:r>
              <a:rPr lang="de-DE" sz="2000" dirty="0"/>
              <a:t>, </a:t>
            </a:r>
            <a:r>
              <a:rPr lang="de-DE" sz="2000" dirty="0" err="1"/>
              <a:t>hoci</a:t>
            </a:r>
            <a:r>
              <a:rPr lang="de-DE" sz="2000" dirty="0"/>
              <a:t> </a:t>
            </a:r>
            <a:r>
              <a:rPr lang="de-DE" sz="2000" dirty="0" err="1"/>
              <a:t>tento</a:t>
            </a:r>
            <a:r>
              <a:rPr lang="de-DE" sz="2000" dirty="0"/>
              <a:t> </a:t>
            </a:r>
            <a:r>
              <a:rPr lang="de-DE" sz="2000" dirty="0" err="1"/>
              <a:t>projekt</a:t>
            </a:r>
            <a:r>
              <a:rPr lang="de-DE" sz="2000" dirty="0"/>
              <a:t> </a:t>
            </a:r>
            <a:r>
              <a:rPr lang="de-DE" sz="2000" dirty="0" err="1"/>
              <a:t>má</a:t>
            </a:r>
            <a:r>
              <a:rPr lang="de-DE" sz="2000" dirty="0"/>
              <a:t> </a:t>
            </a:r>
            <a:r>
              <a:rPr lang="de-DE" sz="2000" dirty="0" err="1"/>
              <a:t>veľký</a:t>
            </a:r>
            <a:r>
              <a:rPr lang="de-DE" sz="2000" dirty="0"/>
              <a:t> </a:t>
            </a:r>
            <a:r>
              <a:rPr lang="de-DE" sz="2000" dirty="0" err="1"/>
              <a:t>potenciál</a:t>
            </a:r>
            <a:r>
              <a:rPr lang="de-DE" sz="2000" dirty="0"/>
              <a:t> </a:t>
            </a:r>
            <a:r>
              <a:rPr lang="de-DE" sz="2000" dirty="0" err="1"/>
              <a:t>poškodiť</a:t>
            </a:r>
            <a:r>
              <a:rPr lang="de-DE" sz="2000" dirty="0"/>
              <a:t> </a:t>
            </a:r>
            <a:r>
              <a:rPr lang="de-DE" sz="2000" dirty="0" err="1"/>
              <a:t>Slovensko</a:t>
            </a:r>
            <a:r>
              <a:rPr lang="de-DE" sz="2000" dirty="0"/>
              <a:t>. </a:t>
            </a:r>
            <a:r>
              <a:rPr lang="de-DE" sz="2000" dirty="0" err="1"/>
              <a:t>Slovensko</a:t>
            </a:r>
            <a:r>
              <a:rPr lang="de-DE" sz="2000" dirty="0"/>
              <a:t> </a:t>
            </a:r>
            <a:r>
              <a:rPr lang="de-DE" sz="2000" dirty="0" err="1"/>
              <a:t>sa</a:t>
            </a:r>
            <a:r>
              <a:rPr lang="de-DE" sz="2000" dirty="0"/>
              <a:t> </a:t>
            </a:r>
            <a:r>
              <a:rPr lang="de-DE" sz="2000" dirty="0" err="1"/>
              <a:t>necíti</a:t>
            </a:r>
            <a:r>
              <a:rPr lang="de-DE" sz="2000" dirty="0"/>
              <a:t> </a:t>
            </a:r>
            <a:r>
              <a:rPr lang="sk-SK" sz="2000" dirty="0"/>
              <a:t>vypočuté</a:t>
            </a:r>
            <a:r>
              <a:rPr lang="de-DE" sz="2000" dirty="0"/>
              <a:t>. </a:t>
            </a:r>
            <a:r>
              <a:rPr lang="de-DE" sz="2000" dirty="0" err="1"/>
              <a:t>To</a:t>
            </a:r>
            <a:r>
              <a:rPr lang="de-DE" sz="2000" dirty="0"/>
              <a:t> </a:t>
            </a:r>
            <a:r>
              <a:rPr lang="de-DE" sz="2000" dirty="0" err="1"/>
              <a:t>vedie</a:t>
            </a:r>
            <a:r>
              <a:rPr lang="de-DE" sz="2000" dirty="0"/>
              <a:t> k </a:t>
            </a:r>
            <a:r>
              <a:rPr lang="de-DE" sz="2000" dirty="0" err="1"/>
              <a:t>hnevu</a:t>
            </a:r>
            <a:r>
              <a:rPr lang="de-DE" sz="2000" dirty="0"/>
              <a:t> v </a:t>
            </a:r>
            <a:r>
              <a:rPr lang="de-DE" sz="2000" dirty="0" err="1"/>
              <a:t>slovenskej</a:t>
            </a:r>
            <a:r>
              <a:rPr lang="de-DE" sz="2000" dirty="0"/>
              <a:t> </a:t>
            </a:r>
            <a:r>
              <a:rPr lang="de-DE" sz="2000" dirty="0" err="1"/>
              <a:t>politike</a:t>
            </a:r>
            <a:r>
              <a:rPr lang="de-DE" sz="2000" dirty="0"/>
              <a:t>.</a:t>
            </a:r>
            <a:endParaRPr lang="de-DE" dirty="0"/>
          </a:p>
        </p:txBody>
      </p:sp>
      <p:sp>
        <p:nvSpPr>
          <p:cNvPr id="6" name="Verbotsymbol 5">
            <a:hlinkClick r:id="rId2" action="ppaction://hlinksldjump"/>
            <a:extLst>
              <a:ext uri="{FF2B5EF4-FFF2-40B4-BE49-F238E27FC236}">
                <a16:creationId xmlns:a16="http://schemas.microsoft.com/office/drawing/2014/main" id="{662B6ECE-63CB-45C3-8B23-DA7A87C38037}"/>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5974364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81965-99D7-4C3E-8D36-BF36ABC90269}"/>
              </a:ext>
            </a:extLst>
          </p:cNvPr>
          <p:cNvSpPr>
            <a:spLocks noGrp="1"/>
          </p:cNvSpPr>
          <p:nvPr>
            <p:ph type="title"/>
          </p:nvPr>
        </p:nvSpPr>
        <p:spPr/>
        <p:txBody>
          <a:bodyPr/>
          <a:lstStyle/>
          <a:p>
            <a:r>
              <a:rPr lang="de-DE" dirty="0">
                <a:solidFill>
                  <a:srgbClr val="00B050"/>
                </a:solidFill>
              </a:rPr>
              <a:t>Konflikt zwischen Deutschland und der Ukraine </a:t>
            </a:r>
          </a:p>
        </p:txBody>
      </p:sp>
      <p:sp>
        <p:nvSpPr>
          <p:cNvPr id="4" name="Textfeld 3">
            <a:extLst>
              <a:ext uri="{FF2B5EF4-FFF2-40B4-BE49-F238E27FC236}">
                <a16:creationId xmlns:a16="http://schemas.microsoft.com/office/drawing/2014/main" id="{A415BC99-2604-45D4-9AFF-658D6A62C923}"/>
              </a:ext>
            </a:extLst>
          </p:cNvPr>
          <p:cNvSpPr txBox="1"/>
          <p:nvPr/>
        </p:nvSpPr>
        <p:spPr>
          <a:xfrm>
            <a:off x="2231136" y="3428998"/>
            <a:ext cx="4566138" cy="369332"/>
          </a:xfrm>
          <a:prstGeom prst="rect">
            <a:avLst/>
          </a:prstGeom>
          <a:noFill/>
        </p:spPr>
        <p:txBody>
          <a:bodyPr wrap="square" rtlCol="0">
            <a:spAutoFit/>
          </a:bodyPr>
          <a:lstStyle/>
          <a:p>
            <a:r>
              <a:rPr lang="de-DE" u="sng" dirty="0">
                <a:solidFill>
                  <a:srgbClr val="00B050"/>
                </a:solidFill>
                <a:hlinkClick r:id="rId2" action="ppaction://hlinksldjump"/>
              </a:rPr>
              <a:t>Wirtschaft</a:t>
            </a:r>
            <a:endParaRPr lang="de-DE" u="sng" dirty="0">
              <a:solidFill>
                <a:srgbClr val="00B050"/>
              </a:solidFill>
            </a:endParaRPr>
          </a:p>
        </p:txBody>
      </p:sp>
      <p:sp>
        <p:nvSpPr>
          <p:cNvPr id="5" name="Textfeld 4">
            <a:extLst>
              <a:ext uri="{FF2B5EF4-FFF2-40B4-BE49-F238E27FC236}">
                <a16:creationId xmlns:a16="http://schemas.microsoft.com/office/drawing/2014/main" id="{28F67915-2FD1-4EEA-AD0A-35AA12E9E2DE}"/>
              </a:ext>
            </a:extLst>
          </p:cNvPr>
          <p:cNvSpPr txBox="1"/>
          <p:nvPr/>
        </p:nvSpPr>
        <p:spPr>
          <a:xfrm>
            <a:off x="5621216" y="3428999"/>
            <a:ext cx="2479431" cy="369332"/>
          </a:xfrm>
          <a:prstGeom prst="rect">
            <a:avLst/>
          </a:prstGeom>
          <a:noFill/>
        </p:spPr>
        <p:txBody>
          <a:bodyPr wrap="square" rtlCol="0">
            <a:spAutoFit/>
          </a:bodyPr>
          <a:lstStyle/>
          <a:p>
            <a:r>
              <a:rPr lang="de-DE" u="sng" dirty="0">
                <a:solidFill>
                  <a:srgbClr val="00B050"/>
                </a:solidFill>
                <a:hlinkClick r:id="rId3" action="ppaction://hlinksldjump"/>
              </a:rPr>
              <a:t>Politik</a:t>
            </a:r>
            <a:endParaRPr lang="de-DE" u="sng" dirty="0">
              <a:solidFill>
                <a:srgbClr val="00B050"/>
              </a:solidFill>
            </a:endParaRPr>
          </a:p>
        </p:txBody>
      </p:sp>
      <p:sp>
        <p:nvSpPr>
          <p:cNvPr id="6" name="Textfeld 5">
            <a:extLst>
              <a:ext uri="{FF2B5EF4-FFF2-40B4-BE49-F238E27FC236}">
                <a16:creationId xmlns:a16="http://schemas.microsoft.com/office/drawing/2014/main" id="{6D7704FD-AFC9-463B-9462-5300D644D8B0}"/>
              </a:ext>
            </a:extLst>
          </p:cNvPr>
          <p:cNvSpPr txBox="1"/>
          <p:nvPr/>
        </p:nvSpPr>
        <p:spPr>
          <a:xfrm>
            <a:off x="8792309" y="3429000"/>
            <a:ext cx="1905000" cy="369332"/>
          </a:xfrm>
          <a:prstGeom prst="rect">
            <a:avLst/>
          </a:prstGeom>
          <a:noFill/>
        </p:spPr>
        <p:txBody>
          <a:bodyPr wrap="square" rtlCol="0">
            <a:spAutoFit/>
          </a:bodyPr>
          <a:lstStyle/>
          <a:p>
            <a:r>
              <a:rPr lang="de-DE" u="sng" dirty="0">
                <a:solidFill>
                  <a:srgbClr val="00B050"/>
                </a:solidFill>
                <a:hlinkClick r:id="rId4" action="ppaction://hlinksldjump"/>
              </a:rPr>
              <a:t>Umwelt</a:t>
            </a:r>
            <a:endParaRPr lang="de-DE" u="sng" dirty="0">
              <a:solidFill>
                <a:srgbClr val="00B050"/>
              </a:solidFill>
            </a:endParaRPr>
          </a:p>
        </p:txBody>
      </p:sp>
      <p:sp>
        <p:nvSpPr>
          <p:cNvPr id="7" name="Textfeld 6">
            <a:extLst>
              <a:ext uri="{FF2B5EF4-FFF2-40B4-BE49-F238E27FC236}">
                <a16:creationId xmlns:a16="http://schemas.microsoft.com/office/drawing/2014/main" id="{3A74FB9F-3840-4FBA-93E1-93E28075B972}"/>
              </a:ext>
            </a:extLst>
          </p:cNvPr>
          <p:cNvSpPr txBox="1"/>
          <p:nvPr/>
        </p:nvSpPr>
        <p:spPr>
          <a:xfrm>
            <a:off x="2186354" y="2661138"/>
            <a:ext cx="7774510" cy="646331"/>
          </a:xfrm>
          <a:prstGeom prst="rect">
            <a:avLst/>
          </a:prstGeom>
          <a:noFill/>
        </p:spPr>
        <p:txBody>
          <a:bodyPr wrap="square" rtlCol="0">
            <a:spAutoFit/>
          </a:bodyPr>
          <a:lstStyle/>
          <a:p>
            <a:r>
              <a:rPr lang="de-DE" dirty="0"/>
              <a:t>Der Konflikt findet in folgenden Bereichen statt:</a:t>
            </a:r>
          </a:p>
          <a:p>
            <a:endParaRPr lang="de-DE" dirty="0"/>
          </a:p>
        </p:txBody>
      </p:sp>
      <p:sp>
        <p:nvSpPr>
          <p:cNvPr id="8" name="Verbotsymbol 7">
            <a:hlinkClick r:id="rId5" action="ppaction://hlinksldjump"/>
            <a:extLst>
              <a:ext uri="{FF2B5EF4-FFF2-40B4-BE49-F238E27FC236}">
                <a16:creationId xmlns:a16="http://schemas.microsoft.com/office/drawing/2014/main" id="{3CD46C8C-DFF7-4F75-97F6-B899CA93CB5E}"/>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3155922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5582C77-3519-45CA-8926-CAE0B7099BB6}"/>
              </a:ext>
            </a:extLst>
          </p:cNvPr>
          <p:cNvSpPr>
            <a:spLocks noGrp="1"/>
          </p:cNvSpPr>
          <p:nvPr>
            <p:ph type="title"/>
          </p:nvPr>
        </p:nvSpPr>
        <p:spPr>
          <a:xfrm>
            <a:off x="2231136" y="964692"/>
            <a:ext cx="7729728" cy="1188720"/>
          </a:xfrm>
        </p:spPr>
        <p:txBody>
          <a:bodyPr>
            <a:normAutofit/>
          </a:bodyPr>
          <a:lstStyle/>
          <a:p>
            <a:r>
              <a:rPr lang="pl-PL" dirty="0">
                <a:solidFill>
                  <a:srgbClr val="00B050"/>
                </a:solidFill>
              </a:rPr>
              <a:t>medzi Nemeckom a Ukrajinou</a:t>
            </a:r>
            <a:endParaRPr lang="de-DE" dirty="0">
              <a:solidFill>
                <a:srgbClr val="00B050"/>
              </a:solidFill>
            </a:endParaRPr>
          </a:p>
        </p:txBody>
      </p:sp>
      <p:sp>
        <p:nvSpPr>
          <p:cNvPr id="5" name="Textfeld 4">
            <a:extLst>
              <a:ext uri="{FF2B5EF4-FFF2-40B4-BE49-F238E27FC236}">
                <a16:creationId xmlns:a16="http://schemas.microsoft.com/office/drawing/2014/main" id="{4A3FEBA1-1926-4916-931C-DD7DCC710D1C}"/>
              </a:ext>
            </a:extLst>
          </p:cNvPr>
          <p:cNvSpPr txBox="1"/>
          <p:nvPr/>
        </p:nvSpPr>
        <p:spPr>
          <a:xfrm>
            <a:off x="2186354" y="2661138"/>
            <a:ext cx="7774510" cy="369332"/>
          </a:xfrm>
          <a:prstGeom prst="rect">
            <a:avLst/>
          </a:prstGeom>
          <a:noFill/>
        </p:spPr>
        <p:txBody>
          <a:bodyPr wrap="square" rtlCol="0">
            <a:spAutoFit/>
          </a:bodyPr>
          <a:lstStyle/>
          <a:p>
            <a:r>
              <a:rPr lang="de-DE" dirty="0"/>
              <a:t>Konflikt </a:t>
            </a:r>
            <a:r>
              <a:rPr lang="de-DE" dirty="0" err="1"/>
              <a:t>sa</a:t>
            </a:r>
            <a:r>
              <a:rPr lang="de-DE" dirty="0"/>
              <a:t> </a:t>
            </a:r>
            <a:r>
              <a:rPr lang="de-DE" dirty="0" err="1"/>
              <a:t>odohráva</a:t>
            </a:r>
            <a:r>
              <a:rPr lang="de-DE" dirty="0"/>
              <a:t> v </a:t>
            </a:r>
            <a:r>
              <a:rPr lang="de-DE" dirty="0" err="1"/>
              <a:t>týchto</a:t>
            </a:r>
            <a:r>
              <a:rPr lang="de-DE" dirty="0"/>
              <a:t> </a:t>
            </a:r>
            <a:r>
              <a:rPr lang="de-DE" dirty="0" err="1"/>
              <a:t>oblastiach</a:t>
            </a:r>
            <a:r>
              <a:rPr lang="de-DE" dirty="0"/>
              <a:t>:</a:t>
            </a:r>
          </a:p>
        </p:txBody>
      </p:sp>
      <p:sp>
        <p:nvSpPr>
          <p:cNvPr id="6" name="Textfeld 5">
            <a:extLst>
              <a:ext uri="{FF2B5EF4-FFF2-40B4-BE49-F238E27FC236}">
                <a16:creationId xmlns:a16="http://schemas.microsoft.com/office/drawing/2014/main" id="{338F22E6-E641-4E6B-AF82-50EB97988E52}"/>
              </a:ext>
            </a:extLst>
          </p:cNvPr>
          <p:cNvSpPr txBox="1"/>
          <p:nvPr/>
        </p:nvSpPr>
        <p:spPr>
          <a:xfrm>
            <a:off x="2186354" y="3458199"/>
            <a:ext cx="4566138" cy="369332"/>
          </a:xfrm>
          <a:prstGeom prst="rect">
            <a:avLst/>
          </a:prstGeom>
          <a:noFill/>
        </p:spPr>
        <p:txBody>
          <a:bodyPr wrap="square" rtlCol="0">
            <a:spAutoFit/>
          </a:bodyPr>
          <a:lstStyle/>
          <a:p>
            <a:r>
              <a:rPr lang="sk-SK" u="sng" dirty="0">
                <a:solidFill>
                  <a:srgbClr val="00B050"/>
                </a:solidFill>
                <a:hlinkClick r:id="rId2" action="ppaction://hlinksldjump"/>
              </a:rPr>
              <a:t>Hospodárstvo</a:t>
            </a:r>
            <a:endParaRPr lang="de-DE" u="sng" dirty="0">
              <a:solidFill>
                <a:srgbClr val="00B050"/>
              </a:solidFill>
            </a:endParaRPr>
          </a:p>
        </p:txBody>
      </p:sp>
      <p:sp>
        <p:nvSpPr>
          <p:cNvPr id="7" name="Textfeld 6">
            <a:extLst>
              <a:ext uri="{FF2B5EF4-FFF2-40B4-BE49-F238E27FC236}">
                <a16:creationId xmlns:a16="http://schemas.microsoft.com/office/drawing/2014/main" id="{26268BE5-8A9D-4ED6-9F5C-99D0B63C6C8B}"/>
              </a:ext>
            </a:extLst>
          </p:cNvPr>
          <p:cNvSpPr txBox="1"/>
          <p:nvPr/>
        </p:nvSpPr>
        <p:spPr>
          <a:xfrm>
            <a:off x="5621216" y="3428999"/>
            <a:ext cx="2479431" cy="369332"/>
          </a:xfrm>
          <a:prstGeom prst="rect">
            <a:avLst/>
          </a:prstGeom>
          <a:noFill/>
        </p:spPr>
        <p:txBody>
          <a:bodyPr wrap="square" rtlCol="0">
            <a:spAutoFit/>
          </a:bodyPr>
          <a:lstStyle/>
          <a:p>
            <a:r>
              <a:rPr lang="de-DE" u="sng" dirty="0">
                <a:solidFill>
                  <a:srgbClr val="00B050"/>
                </a:solidFill>
                <a:hlinkClick r:id="rId3" action="ppaction://hlinksldjump"/>
              </a:rPr>
              <a:t>Politik</a:t>
            </a:r>
            <a:r>
              <a:rPr lang="sk-SK" u="sng" dirty="0">
                <a:solidFill>
                  <a:srgbClr val="00B050"/>
                </a:solidFill>
                <a:hlinkClick r:id="rId3" action="ppaction://hlinksldjump"/>
              </a:rPr>
              <a:t>a</a:t>
            </a:r>
            <a:endParaRPr lang="de-DE" u="sng" dirty="0">
              <a:solidFill>
                <a:srgbClr val="00B050"/>
              </a:solidFill>
            </a:endParaRPr>
          </a:p>
        </p:txBody>
      </p:sp>
      <p:sp>
        <p:nvSpPr>
          <p:cNvPr id="8" name="Textfeld 7">
            <a:extLst>
              <a:ext uri="{FF2B5EF4-FFF2-40B4-BE49-F238E27FC236}">
                <a16:creationId xmlns:a16="http://schemas.microsoft.com/office/drawing/2014/main" id="{81E4D5FE-3BDB-46CA-9DF2-FA74A2628561}"/>
              </a:ext>
            </a:extLst>
          </p:cNvPr>
          <p:cNvSpPr txBox="1"/>
          <p:nvPr/>
        </p:nvSpPr>
        <p:spPr>
          <a:xfrm>
            <a:off x="8229600" y="3445863"/>
            <a:ext cx="2287405" cy="369332"/>
          </a:xfrm>
          <a:prstGeom prst="rect">
            <a:avLst/>
          </a:prstGeom>
          <a:noFill/>
        </p:spPr>
        <p:txBody>
          <a:bodyPr wrap="square" rtlCol="0">
            <a:spAutoFit/>
          </a:bodyPr>
          <a:lstStyle/>
          <a:p>
            <a:r>
              <a:rPr lang="sk-SK" u="sng" dirty="0">
                <a:solidFill>
                  <a:srgbClr val="00B050"/>
                </a:solidFill>
                <a:hlinkClick r:id="rId4" action="ppaction://hlinksldjump"/>
              </a:rPr>
              <a:t>Životné prostredie</a:t>
            </a:r>
            <a:endParaRPr lang="de-DE" u="sng" dirty="0">
              <a:solidFill>
                <a:srgbClr val="00B050"/>
              </a:solidFill>
            </a:endParaRPr>
          </a:p>
        </p:txBody>
      </p:sp>
      <p:sp>
        <p:nvSpPr>
          <p:cNvPr id="9" name="Verbotsymbol 8">
            <a:hlinkClick r:id="rId5" action="ppaction://hlinksldjump"/>
            <a:extLst>
              <a:ext uri="{FF2B5EF4-FFF2-40B4-BE49-F238E27FC236}">
                <a16:creationId xmlns:a16="http://schemas.microsoft.com/office/drawing/2014/main" id="{9D2D5AA6-2896-407B-AA44-F0BE00B183E5}"/>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2829113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06F2B-01B6-4CB2-8139-A4274E9C18D2}"/>
              </a:ext>
            </a:extLst>
          </p:cNvPr>
          <p:cNvSpPr>
            <a:spLocks noGrp="1"/>
          </p:cNvSpPr>
          <p:nvPr>
            <p:ph type="title"/>
          </p:nvPr>
        </p:nvSpPr>
        <p:spPr/>
        <p:txBody>
          <a:bodyPr/>
          <a:lstStyle/>
          <a:p>
            <a:r>
              <a:rPr lang="de-DE" dirty="0">
                <a:solidFill>
                  <a:srgbClr val="00B050"/>
                </a:solidFill>
              </a:rPr>
              <a:t>Wirtschaft</a:t>
            </a:r>
            <a:endParaRPr lang="de-DE" dirty="0"/>
          </a:p>
        </p:txBody>
      </p:sp>
      <p:sp>
        <p:nvSpPr>
          <p:cNvPr id="3" name="Inhaltsplatzhalter 2">
            <a:extLst>
              <a:ext uri="{FF2B5EF4-FFF2-40B4-BE49-F238E27FC236}">
                <a16:creationId xmlns:a16="http://schemas.microsoft.com/office/drawing/2014/main" id="{F85DD065-B72A-4893-B280-F2B717798A00}"/>
              </a:ext>
            </a:extLst>
          </p:cNvPr>
          <p:cNvSpPr>
            <a:spLocks noGrp="1"/>
          </p:cNvSpPr>
          <p:nvPr>
            <p:ph idx="1"/>
          </p:nvPr>
        </p:nvSpPr>
        <p:spPr/>
        <p:txBody>
          <a:bodyPr/>
          <a:lstStyle/>
          <a:p>
            <a:pPr marL="0" indent="0">
              <a:buNone/>
            </a:pPr>
            <a:r>
              <a:rPr lang="de-DE" sz="2000" dirty="0"/>
              <a:t>Der wirtschaftliche Konflikt beruht auf dem Fakt, dass Nord Stream 2 die ukrainische Wirtschaft um 2,5 bis 3 Prozent ihrer gesamten Leistung reduzieren könnte. Jenes Szenario wird in den nächsten 5 Jahren aufgrund des Vertrages zwischen der Ukraine und Russland jedoch nicht eintreffen. </a:t>
            </a:r>
          </a:p>
          <a:p>
            <a:pPr marL="0" indent="0">
              <a:buNone/>
            </a:pPr>
            <a:r>
              <a:rPr lang="de-DE" sz="2000" dirty="0"/>
              <a:t>Nach dieser Frist ist eine erhebliche Schädigung jedoch möglich. </a:t>
            </a:r>
          </a:p>
          <a:p>
            <a:endParaRPr lang="de-DE" dirty="0"/>
          </a:p>
        </p:txBody>
      </p:sp>
      <p:sp>
        <p:nvSpPr>
          <p:cNvPr id="4" name="Verbotsymbol 3">
            <a:hlinkClick r:id="rId2" action="ppaction://hlinksldjump"/>
            <a:extLst>
              <a:ext uri="{FF2B5EF4-FFF2-40B4-BE49-F238E27FC236}">
                <a16:creationId xmlns:a16="http://schemas.microsoft.com/office/drawing/2014/main" id="{EEA96400-6C90-4739-AF4D-9189A622B785}"/>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893222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4D47520-3BD5-456B-8C40-64E41123EF0E}"/>
              </a:ext>
            </a:extLst>
          </p:cNvPr>
          <p:cNvSpPr>
            <a:spLocks noGrp="1"/>
          </p:cNvSpPr>
          <p:nvPr>
            <p:ph type="title"/>
          </p:nvPr>
        </p:nvSpPr>
        <p:spPr>
          <a:xfrm>
            <a:off x="2231136" y="964692"/>
            <a:ext cx="7729728" cy="1188720"/>
          </a:xfrm>
        </p:spPr>
        <p:txBody>
          <a:bodyPr/>
          <a:lstStyle/>
          <a:p>
            <a:r>
              <a:rPr lang="sk-SK" dirty="0">
                <a:solidFill>
                  <a:srgbClr val="00B050"/>
                </a:solidFill>
              </a:rPr>
              <a:t>Hospodárstvo</a:t>
            </a:r>
            <a:endParaRPr lang="de-DE" dirty="0"/>
          </a:p>
        </p:txBody>
      </p:sp>
      <p:sp>
        <p:nvSpPr>
          <p:cNvPr id="6" name="Inhaltsplatzhalter 2">
            <a:extLst>
              <a:ext uri="{FF2B5EF4-FFF2-40B4-BE49-F238E27FC236}">
                <a16:creationId xmlns:a16="http://schemas.microsoft.com/office/drawing/2014/main" id="{0AD89C92-F2A0-4223-9725-85846C2A1564}"/>
              </a:ext>
            </a:extLst>
          </p:cNvPr>
          <p:cNvSpPr>
            <a:spLocks noGrp="1"/>
          </p:cNvSpPr>
          <p:nvPr>
            <p:ph idx="1"/>
          </p:nvPr>
        </p:nvSpPr>
        <p:spPr>
          <a:xfrm>
            <a:off x="2231136" y="2638044"/>
            <a:ext cx="7729728" cy="3101983"/>
          </a:xfrm>
        </p:spPr>
        <p:txBody>
          <a:bodyPr/>
          <a:lstStyle/>
          <a:p>
            <a:pPr marL="0" indent="0">
              <a:buNone/>
            </a:pPr>
            <a:r>
              <a:rPr lang="de-DE" sz="2000" dirty="0" err="1"/>
              <a:t>Hospodársky</a:t>
            </a:r>
            <a:r>
              <a:rPr lang="de-DE" sz="2000" dirty="0"/>
              <a:t> </a:t>
            </a:r>
            <a:r>
              <a:rPr lang="de-DE" sz="2000" dirty="0" err="1"/>
              <a:t>konflikt</a:t>
            </a:r>
            <a:r>
              <a:rPr lang="de-DE" sz="2000" dirty="0"/>
              <a:t> </a:t>
            </a:r>
            <a:r>
              <a:rPr lang="de-DE" sz="2000" dirty="0" err="1"/>
              <a:t>spočíva</a:t>
            </a:r>
            <a:r>
              <a:rPr lang="de-DE" sz="2000" dirty="0"/>
              <a:t> na </a:t>
            </a:r>
            <a:r>
              <a:rPr lang="de-DE" sz="2000" dirty="0" err="1"/>
              <a:t>skutočnosti</a:t>
            </a:r>
            <a:r>
              <a:rPr lang="de-DE" sz="2000" dirty="0"/>
              <a:t>, </a:t>
            </a:r>
            <a:r>
              <a:rPr lang="de-DE" sz="2000" dirty="0" err="1"/>
              <a:t>že</a:t>
            </a:r>
            <a:r>
              <a:rPr lang="de-DE" sz="2000" dirty="0"/>
              <a:t> Nord Stream 2 </a:t>
            </a:r>
            <a:r>
              <a:rPr lang="de-DE" sz="2000" dirty="0" err="1"/>
              <a:t>by</a:t>
            </a:r>
            <a:r>
              <a:rPr lang="de-DE" sz="2000" dirty="0"/>
              <a:t> </a:t>
            </a:r>
            <a:r>
              <a:rPr lang="de-DE" sz="2000" dirty="0" err="1"/>
              <a:t>mohol</a:t>
            </a:r>
            <a:r>
              <a:rPr lang="de-DE" sz="2000" dirty="0"/>
              <a:t> </a:t>
            </a:r>
            <a:r>
              <a:rPr lang="de-DE" sz="2000" dirty="0" err="1"/>
              <a:t>znížiť</a:t>
            </a:r>
            <a:r>
              <a:rPr lang="de-DE" sz="2000" dirty="0"/>
              <a:t> </a:t>
            </a:r>
            <a:r>
              <a:rPr lang="de-DE" sz="2000" dirty="0" err="1"/>
              <a:t>ukrajinskú</a:t>
            </a:r>
            <a:r>
              <a:rPr lang="de-DE" sz="2000" dirty="0"/>
              <a:t> </a:t>
            </a:r>
            <a:r>
              <a:rPr lang="de-DE" sz="2000" dirty="0" err="1"/>
              <a:t>ekonomiku</a:t>
            </a:r>
            <a:r>
              <a:rPr lang="de-DE" sz="2000" dirty="0"/>
              <a:t> o 2,5 </a:t>
            </a:r>
            <a:r>
              <a:rPr lang="de-DE" sz="2000" dirty="0" err="1"/>
              <a:t>až</a:t>
            </a:r>
            <a:r>
              <a:rPr lang="de-DE" sz="2000" dirty="0"/>
              <a:t> 3 </a:t>
            </a:r>
            <a:r>
              <a:rPr lang="de-DE" sz="2000" dirty="0" err="1"/>
              <a:t>percentá</a:t>
            </a:r>
            <a:r>
              <a:rPr lang="de-DE" sz="2000" dirty="0"/>
              <a:t> z </a:t>
            </a:r>
            <a:r>
              <a:rPr lang="de-DE" sz="2000" dirty="0" err="1"/>
              <a:t>jej</a:t>
            </a:r>
            <a:r>
              <a:rPr lang="de-DE" sz="2000" dirty="0"/>
              <a:t> </a:t>
            </a:r>
            <a:r>
              <a:rPr lang="de-DE" sz="2000" dirty="0" err="1"/>
              <a:t>celkovej</a:t>
            </a:r>
            <a:r>
              <a:rPr lang="de-DE" sz="2000" dirty="0"/>
              <a:t> </a:t>
            </a:r>
            <a:r>
              <a:rPr lang="de-DE" sz="2000" dirty="0" err="1"/>
              <a:t>produkcie</a:t>
            </a:r>
            <a:r>
              <a:rPr lang="de-DE" sz="2000" dirty="0"/>
              <a:t>. </a:t>
            </a:r>
            <a:r>
              <a:rPr lang="de-DE" sz="2000" dirty="0" err="1"/>
              <a:t>Tento</a:t>
            </a:r>
            <a:r>
              <a:rPr lang="de-DE" sz="2000" dirty="0"/>
              <a:t> </a:t>
            </a:r>
            <a:r>
              <a:rPr lang="de-DE" sz="2000" dirty="0" err="1"/>
              <a:t>scenár</a:t>
            </a:r>
            <a:r>
              <a:rPr lang="de-DE" sz="2000" dirty="0"/>
              <a:t> </a:t>
            </a:r>
            <a:r>
              <a:rPr lang="de-DE" sz="2000" dirty="0" err="1"/>
              <a:t>sa</a:t>
            </a:r>
            <a:r>
              <a:rPr lang="de-DE" sz="2000" dirty="0"/>
              <a:t> </a:t>
            </a:r>
            <a:r>
              <a:rPr lang="de-DE" sz="2000" dirty="0" err="1"/>
              <a:t>nestane</a:t>
            </a:r>
            <a:r>
              <a:rPr lang="de-DE" sz="2000" dirty="0"/>
              <a:t> v </a:t>
            </a:r>
            <a:r>
              <a:rPr lang="de-DE" sz="2000" dirty="0" err="1"/>
              <a:t>nasledujúcich</a:t>
            </a:r>
            <a:r>
              <a:rPr lang="de-DE" sz="2000" dirty="0"/>
              <a:t> 5 </a:t>
            </a:r>
            <a:r>
              <a:rPr lang="de-DE" sz="2000" dirty="0" err="1"/>
              <a:t>rokoch</a:t>
            </a:r>
            <a:r>
              <a:rPr lang="de-DE" sz="2000" dirty="0"/>
              <a:t> z </a:t>
            </a:r>
            <a:r>
              <a:rPr lang="de-DE" sz="2000" dirty="0" err="1"/>
              <a:t>dôvodu</a:t>
            </a:r>
            <a:r>
              <a:rPr lang="de-DE" sz="2000" dirty="0"/>
              <a:t> </a:t>
            </a:r>
            <a:r>
              <a:rPr lang="de-DE" sz="2000" dirty="0" err="1"/>
              <a:t>zmluvy</a:t>
            </a:r>
            <a:r>
              <a:rPr lang="de-DE" sz="2000" dirty="0"/>
              <a:t> </a:t>
            </a:r>
            <a:r>
              <a:rPr lang="de-DE" sz="2000" dirty="0" err="1"/>
              <a:t>medzi</a:t>
            </a:r>
            <a:r>
              <a:rPr lang="de-DE" sz="2000" dirty="0"/>
              <a:t> </a:t>
            </a:r>
            <a:r>
              <a:rPr lang="de-DE" sz="2000" dirty="0" err="1"/>
              <a:t>Ukrajinou</a:t>
            </a:r>
            <a:r>
              <a:rPr lang="de-DE" sz="2000" dirty="0"/>
              <a:t> a </a:t>
            </a:r>
            <a:r>
              <a:rPr lang="de-DE" sz="2000" dirty="0" err="1"/>
              <a:t>Ruskom</a:t>
            </a:r>
            <a:r>
              <a:rPr lang="de-DE" sz="2000" dirty="0"/>
              <a:t>.</a:t>
            </a:r>
          </a:p>
          <a:p>
            <a:pPr marL="0" indent="0">
              <a:buNone/>
            </a:pPr>
            <a:r>
              <a:rPr lang="de-DE" sz="2000" dirty="0"/>
              <a:t>Po </a:t>
            </a:r>
            <a:r>
              <a:rPr lang="de-DE" sz="2000" dirty="0" err="1"/>
              <a:t>tomto</a:t>
            </a:r>
            <a:r>
              <a:rPr lang="de-DE" sz="2000" dirty="0"/>
              <a:t> </a:t>
            </a:r>
            <a:r>
              <a:rPr lang="de-DE" sz="2000" dirty="0" err="1"/>
              <a:t>období</a:t>
            </a:r>
            <a:r>
              <a:rPr lang="de-DE" sz="2000" dirty="0"/>
              <a:t> je </a:t>
            </a:r>
            <a:r>
              <a:rPr lang="de-DE" sz="2000" dirty="0" err="1"/>
              <a:t>však</a:t>
            </a:r>
            <a:r>
              <a:rPr lang="de-DE" sz="2000" dirty="0"/>
              <a:t> </a:t>
            </a:r>
            <a:r>
              <a:rPr lang="de-DE" sz="2000" dirty="0" err="1"/>
              <a:t>možné</a:t>
            </a:r>
            <a:r>
              <a:rPr lang="de-DE" sz="2000" dirty="0"/>
              <a:t> </a:t>
            </a:r>
            <a:r>
              <a:rPr lang="de-DE" sz="2000" dirty="0" err="1"/>
              <a:t>značné</a:t>
            </a:r>
            <a:r>
              <a:rPr lang="de-DE" sz="2000" dirty="0"/>
              <a:t> </a:t>
            </a:r>
            <a:r>
              <a:rPr lang="de-DE" sz="2000" dirty="0" err="1"/>
              <a:t>poškodenie</a:t>
            </a:r>
            <a:r>
              <a:rPr lang="de-DE" sz="2000" dirty="0"/>
              <a:t>.</a:t>
            </a:r>
            <a:endParaRPr lang="de-DE" dirty="0"/>
          </a:p>
        </p:txBody>
      </p:sp>
      <p:sp>
        <p:nvSpPr>
          <p:cNvPr id="7" name="Verbotsymbol 6">
            <a:hlinkClick r:id="rId2" action="ppaction://hlinksldjump"/>
            <a:extLst>
              <a:ext uri="{FF2B5EF4-FFF2-40B4-BE49-F238E27FC236}">
                <a16:creationId xmlns:a16="http://schemas.microsoft.com/office/drawing/2014/main" id="{C755A3CE-9651-4714-9A29-F18ABFB3FB74}"/>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0799155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C3352-7C8B-4130-A01E-1C50A12F59C4}"/>
              </a:ext>
            </a:extLst>
          </p:cNvPr>
          <p:cNvSpPr>
            <a:spLocks noGrp="1"/>
          </p:cNvSpPr>
          <p:nvPr>
            <p:ph type="title"/>
          </p:nvPr>
        </p:nvSpPr>
        <p:spPr/>
        <p:txBody>
          <a:bodyPr/>
          <a:lstStyle/>
          <a:p>
            <a:r>
              <a:rPr lang="de-DE" dirty="0">
                <a:solidFill>
                  <a:srgbClr val="00B050"/>
                </a:solidFill>
              </a:rPr>
              <a:t>Politik</a:t>
            </a:r>
            <a:endParaRPr lang="de-DE" dirty="0"/>
          </a:p>
        </p:txBody>
      </p:sp>
      <p:sp>
        <p:nvSpPr>
          <p:cNvPr id="3" name="Inhaltsplatzhalter 2">
            <a:extLst>
              <a:ext uri="{FF2B5EF4-FFF2-40B4-BE49-F238E27FC236}">
                <a16:creationId xmlns:a16="http://schemas.microsoft.com/office/drawing/2014/main" id="{79353140-B6AE-4E8D-8E97-32A695A082A6}"/>
              </a:ext>
            </a:extLst>
          </p:cNvPr>
          <p:cNvSpPr>
            <a:spLocks noGrp="1"/>
          </p:cNvSpPr>
          <p:nvPr>
            <p:ph idx="1"/>
          </p:nvPr>
        </p:nvSpPr>
        <p:spPr/>
        <p:txBody>
          <a:bodyPr/>
          <a:lstStyle/>
          <a:p>
            <a:pPr marL="0" indent="0">
              <a:buNone/>
            </a:pPr>
            <a:r>
              <a:rPr lang="de-DE" sz="2000" dirty="0"/>
              <a:t>Die Ukraine geht politisch aggressiv gegen Nord Stream 2 vor, da sie sich durch Nord Stream 2 in eine existenziell gefährliche Lage versetzt fühlt. Sie befürchtet einen direkten bewaffneten Konflikt mit Russland.</a:t>
            </a:r>
          </a:p>
          <a:p>
            <a:pPr marL="0" indent="0">
              <a:buNone/>
            </a:pPr>
            <a:r>
              <a:rPr lang="de-DE" sz="2000" dirty="0"/>
              <a:t>Dem hat Deutschland kein Gegenargument entgegenzubringen.</a:t>
            </a:r>
          </a:p>
          <a:p>
            <a:pPr marL="0" indent="0">
              <a:buNone/>
            </a:pPr>
            <a:r>
              <a:rPr lang="de-DE" sz="2000" dirty="0"/>
              <a:t>Dass Russland der Ukraine Gaslieferungen verweigern und sie somit erpressen kann, ist falsch, da die Ukraine mit Gas aus Mitteleuropa versorgt werden kann. Auch sieht Deutschland im Gegensatz zur Ukraine einen wirtschaftlichen Zweck in Nord Stream 2. </a:t>
            </a:r>
          </a:p>
          <a:p>
            <a:endParaRPr lang="de-DE" dirty="0"/>
          </a:p>
        </p:txBody>
      </p:sp>
      <p:sp>
        <p:nvSpPr>
          <p:cNvPr id="4" name="Verbotsymbol 3">
            <a:hlinkClick r:id="rId2" action="ppaction://hlinksldjump"/>
            <a:extLst>
              <a:ext uri="{FF2B5EF4-FFF2-40B4-BE49-F238E27FC236}">
                <a16:creationId xmlns:a16="http://schemas.microsoft.com/office/drawing/2014/main" id="{2BD22A93-A783-4233-82CA-70A4B4021DA4}"/>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0277175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9BBDF27-E978-48F1-9161-298CBB88239D}"/>
              </a:ext>
            </a:extLst>
          </p:cNvPr>
          <p:cNvSpPr>
            <a:spLocks noGrp="1"/>
          </p:cNvSpPr>
          <p:nvPr>
            <p:ph type="title"/>
          </p:nvPr>
        </p:nvSpPr>
        <p:spPr>
          <a:xfrm>
            <a:off x="2231136" y="964692"/>
            <a:ext cx="7729728" cy="1188720"/>
          </a:xfrm>
        </p:spPr>
        <p:txBody>
          <a:bodyPr/>
          <a:lstStyle/>
          <a:p>
            <a:r>
              <a:rPr lang="de-DE" dirty="0">
                <a:solidFill>
                  <a:srgbClr val="00B050"/>
                </a:solidFill>
              </a:rPr>
              <a:t>Politik</a:t>
            </a:r>
            <a:r>
              <a:rPr lang="sk-SK" dirty="0">
                <a:solidFill>
                  <a:srgbClr val="00B050"/>
                </a:solidFill>
              </a:rPr>
              <a:t>a</a:t>
            </a:r>
            <a:br>
              <a:rPr lang="de-DE" dirty="0">
                <a:solidFill>
                  <a:srgbClr val="00B050"/>
                </a:solidFill>
              </a:rPr>
            </a:br>
            <a:endParaRPr lang="de-DE" dirty="0"/>
          </a:p>
        </p:txBody>
      </p:sp>
      <p:sp>
        <p:nvSpPr>
          <p:cNvPr id="5" name="Inhaltsplatzhalter 2">
            <a:extLst>
              <a:ext uri="{FF2B5EF4-FFF2-40B4-BE49-F238E27FC236}">
                <a16:creationId xmlns:a16="http://schemas.microsoft.com/office/drawing/2014/main" id="{44733E81-9838-40F0-87AB-1B2BD2B1BE22}"/>
              </a:ext>
            </a:extLst>
          </p:cNvPr>
          <p:cNvSpPr>
            <a:spLocks noGrp="1"/>
          </p:cNvSpPr>
          <p:nvPr>
            <p:ph idx="1"/>
          </p:nvPr>
        </p:nvSpPr>
        <p:spPr>
          <a:xfrm>
            <a:off x="2231136" y="2638044"/>
            <a:ext cx="7729728" cy="3101983"/>
          </a:xfrm>
        </p:spPr>
        <p:txBody>
          <a:bodyPr>
            <a:normAutofit lnSpcReduction="10000"/>
          </a:bodyPr>
          <a:lstStyle/>
          <a:p>
            <a:pPr marL="0" indent="0">
              <a:buNone/>
            </a:pPr>
            <a:endParaRPr lang="de-DE" sz="2000" dirty="0"/>
          </a:p>
          <a:p>
            <a:pPr marL="0" indent="0">
              <a:buNone/>
            </a:pPr>
            <a:r>
              <a:rPr lang="de-DE" sz="2000" dirty="0"/>
              <a:t>Ukrajina je </a:t>
            </a:r>
            <a:r>
              <a:rPr lang="de-DE" sz="2000" dirty="0" err="1"/>
              <a:t>politicky</a:t>
            </a:r>
            <a:r>
              <a:rPr lang="de-DE" sz="2000" dirty="0"/>
              <a:t> </a:t>
            </a:r>
            <a:r>
              <a:rPr lang="de-DE" sz="2000" dirty="0" err="1"/>
              <a:t>agresívna</a:t>
            </a:r>
            <a:r>
              <a:rPr lang="de-DE" sz="2000" dirty="0"/>
              <a:t> </a:t>
            </a:r>
            <a:r>
              <a:rPr lang="de-DE" sz="2000" dirty="0" err="1"/>
              <a:t>proti</a:t>
            </a:r>
            <a:r>
              <a:rPr lang="de-DE" sz="2000" dirty="0"/>
              <a:t> Nord Stream 2, </a:t>
            </a:r>
            <a:r>
              <a:rPr lang="de-DE" sz="2000" dirty="0" err="1"/>
              <a:t>pretože</a:t>
            </a:r>
            <a:r>
              <a:rPr lang="de-DE" sz="2000" dirty="0"/>
              <a:t> Nord Stream 2 </a:t>
            </a:r>
            <a:r>
              <a:rPr lang="de-DE" sz="2000" dirty="0" err="1"/>
              <a:t>sa</a:t>
            </a:r>
            <a:r>
              <a:rPr lang="de-DE" sz="2000" dirty="0"/>
              <a:t> </a:t>
            </a:r>
            <a:r>
              <a:rPr lang="de-DE" sz="2000" dirty="0" err="1"/>
              <a:t>domnieva</a:t>
            </a:r>
            <a:r>
              <a:rPr lang="de-DE" sz="2000" dirty="0"/>
              <a:t>, </a:t>
            </a:r>
            <a:r>
              <a:rPr lang="de-DE" sz="2000" dirty="0" err="1"/>
              <a:t>že</a:t>
            </a:r>
            <a:r>
              <a:rPr lang="de-DE" sz="2000" dirty="0"/>
              <a:t> je v </a:t>
            </a:r>
            <a:r>
              <a:rPr lang="de-DE" sz="2000" dirty="0" err="1"/>
              <a:t>existenciálne</a:t>
            </a:r>
            <a:r>
              <a:rPr lang="de-DE" sz="2000" dirty="0"/>
              <a:t> </a:t>
            </a:r>
            <a:r>
              <a:rPr lang="de-DE" sz="2000" dirty="0" err="1"/>
              <a:t>nebezpečnej</a:t>
            </a:r>
            <a:r>
              <a:rPr lang="de-DE" sz="2000" dirty="0"/>
              <a:t> </a:t>
            </a:r>
            <a:r>
              <a:rPr lang="de-DE" sz="2000" dirty="0" err="1"/>
              <a:t>situácii</a:t>
            </a:r>
            <a:r>
              <a:rPr lang="de-DE" sz="2000" dirty="0"/>
              <a:t>. </a:t>
            </a:r>
            <a:r>
              <a:rPr lang="de-DE" sz="2000" dirty="0" err="1"/>
              <a:t>Obáva</a:t>
            </a:r>
            <a:r>
              <a:rPr lang="de-DE" sz="2000" dirty="0"/>
              <a:t> </a:t>
            </a:r>
            <a:r>
              <a:rPr lang="de-DE" sz="2000" dirty="0" err="1"/>
              <a:t>sa</a:t>
            </a:r>
            <a:r>
              <a:rPr lang="de-DE" sz="2000" dirty="0"/>
              <a:t> </a:t>
            </a:r>
            <a:r>
              <a:rPr lang="de-DE" sz="2000" dirty="0" err="1"/>
              <a:t>priameho</a:t>
            </a:r>
            <a:r>
              <a:rPr lang="de-DE" sz="2000" dirty="0"/>
              <a:t> </a:t>
            </a:r>
            <a:r>
              <a:rPr lang="de-DE" sz="2000" dirty="0" err="1"/>
              <a:t>ozbrojeného</a:t>
            </a:r>
            <a:r>
              <a:rPr lang="de-DE" sz="2000" dirty="0"/>
              <a:t> </a:t>
            </a:r>
            <a:r>
              <a:rPr lang="de-DE" sz="2000" dirty="0" err="1"/>
              <a:t>konfliktu</a:t>
            </a:r>
            <a:r>
              <a:rPr lang="de-DE" sz="2000" dirty="0"/>
              <a:t> s </a:t>
            </a:r>
            <a:r>
              <a:rPr lang="de-DE" sz="2000" dirty="0" err="1"/>
              <a:t>Ruskom</a:t>
            </a:r>
            <a:r>
              <a:rPr lang="de-DE" sz="2000" dirty="0"/>
              <a:t>.</a:t>
            </a:r>
          </a:p>
          <a:p>
            <a:pPr marL="0" indent="0">
              <a:buNone/>
            </a:pPr>
            <a:r>
              <a:rPr lang="de-DE" sz="2000" dirty="0" err="1"/>
              <a:t>Nemecko</a:t>
            </a:r>
            <a:r>
              <a:rPr lang="de-DE" sz="2000" dirty="0"/>
              <a:t> </a:t>
            </a:r>
            <a:r>
              <a:rPr lang="de-DE" sz="2000" dirty="0" err="1"/>
              <a:t>nemá</a:t>
            </a:r>
            <a:r>
              <a:rPr lang="de-DE" sz="2000" dirty="0"/>
              <a:t> </a:t>
            </a:r>
            <a:r>
              <a:rPr lang="de-DE" sz="2000" dirty="0" err="1"/>
              <a:t>proti</a:t>
            </a:r>
            <a:r>
              <a:rPr lang="de-DE" sz="2000" dirty="0"/>
              <a:t> </a:t>
            </a:r>
            <a:r>
              <a:rPr lang="de-DE" sz="2000" dirty="0" err="1"/>
              <a:t>tomu</a:t>
            </a:r>
            <a:r>
              <a:rPr lang="de-DE" sz="2000" dirty="0"/>
              <a:t> </a:t>
            </a:r>
            <a:r>
              <a:rPr lang="de-DE" sz="2000" dirty="0" err="1"/>
              <a:t>argument</a:t>
            </a:r>
            <a:r>
              <a:rPr lang="de-DE" sz="2000" dirty="0"/>
              <a:t>.</a:t>
            </a:r>
          </a:p>
          <a:p>
            <a:pPr marL="0" indent="0">
              <a:buNone/>
            </a:pPr>
            <a:r>
              <a:rPr lang="de-DE" sz="2000" dirty="0"/>
              <a:t>Je </a:t>
            </a:r>
            <a:r>
              <a:rPr lang="de-DE" sz="2000" dirty="0" err="1"/>
              <a:t>nesprávne</a:t>
            </a:r>
            <a:r>
              <a:rPr lang="de-DE" sz="2000" dirty="0"/>
              <a:t>, </a:t>
            </a:r>
            <a:r>
              <a:rPr lang="de-DE" sz="2000" dirty="0" err="1"/>
              <a:t>že</a:t>
            </a:r>
            <a:r>
              <a:rPr lang="de-DE" sz="2000" dirty="0"/>
              <a:t> </a:t>
            </a:r>
            <a:r>
              <a:rPr lang="de-DE" sz="2000" dirty="0" err="1"/>
              <a:t>Rusko</a:t>
            </a:r>
            <a:r>
              <a:rPr lang="de-DE" sz="2000" dirty="0"/>
              <a:t> </a:t>
            </a:r>
            <a:r>
              <a:rPr lang="de-DE" sz="2000" dirty="0" err="1"/>
              <a:t>môže</a:t>
            </a:r>
            <a:r>
              <a:rPr lang="de-DE" sz="2000" dirty="0"/>
              <a:t> </a:t>
            </a:r>
            <a:r>
              <a:rPr lang="de-DE" sz="2000" dirty="0" err="1"/>
              <a:t>odmietnuť</a:t>
            </a:r>
            <a:r>
              <a:rPr lang="de-DE" sz="2000" dirty="0"/>
              <a:t> </a:t>
            </a:r>
            <a:r>
              <a:rPr lang="de-DE" sz="2000" dirty="0" err="1"/>
              <a:t>dodávky</a:t>
            </a:r>
            <a:r>
              <a:rPr lang="de-DE" sz="2000" dirty="0"/>
              <a:t> </a:t>
            </a:r>
            <a:r>
              <a:rPr lang="de-DE" sz="2000" dirty="0" err="1"/>
              <a:t>plynu</a:t>
            </a:r>
            <a:r>
              <a:rPr lang="de-DE" sz="2000" dirty="0"/>
              <a:t> na </a:t>
            </a:r>
            <a:r>
              <a:rPr lang="de-DE" sz="2000" dirty="0" err="1"/>
              <a:t>Ukrajinu</a:t>
            </a:r>
            <a:r>
              <a:rPr lang="de-DE" sz="2000" dirty="0"/>
              <a:t>, a </a:t>
            </a:r>
            <a:r>
              <a:rPr lang="de-DE" sz="2000" dirty="0" err="1"/>
              <a:t>teda</a:t>
            </a:r>
            <a:r>
              <a:rPr lang="de-DE" sz="2000" dirty="0"/>
              <a:t> ich </a:t>
            </a:r>
            <a:r>
              <a:rPr lang="de-DE" sz="2000" dirty="0" err="1"/>
              <a:t>vydierať</a:t>
            </a:r>
            <a:r>
              <a:rPr lang="de-DE" sz="2000" dirty="0"/>
              <a:t>, </a:t>
            </a:r>
            <a:r>
              <a:rPr lang="de-DE" sz="2000" dirty="0" err="1"/>
              <a:t>pretože</a:t>
            </a:r>
            <a:r>
              <a:rPr lang="de-DE" sz="2000" dirty="0"/>
              <a:t> na </a:t>
            </a:r>
            <a:r>
              <a:rPr lang="de-DE" sz="2000" dirty="0" err="1"/>
              <a:t>Ukrajinu</a:t>
            </a:r>
            <a:r>
              <a:rPr lang="de-DE" sz="2000" dirty="0"/>
              <a:t> </a:t>
            </a:r>
            <a:r>
              <a:rPr lang="de-DE" sz="2000" dirty="0" err="1"/>
              <a:t>sa</a:t>
            </a:r>
            <a:r>
              <a:rPr lang="de-DE" sz="2000" dirty="0"/>
              <a:t> </a:t>
            </a:r>
            <a:r>
              <a:rPr lang="de-DE" sz="2000" dirty="0" err="1"/>
              <a:t>môže</a:t>
            </a:r>
            <a:r>
              <a:rPr lang="de-DE" sz="2000" dirty="0"/>
              <a:t> </a:t>
            </a:r>
            <a:r>
              <a:rPr lang="de-DE" sz="2000" dirty="0" err="1"/>
              <a:t>dodávať</a:t>
            </a:r>
            <a:r>
              <a:rPr lang="de-DE" sz="2000" dirty="0"/>
              <a:t> </a:t>
            </a:r>
            <a:r>
              <a:rPr lang="de-DE" sz="2000" dirty="0" err="1"/>
              <a:t>plyn</a:t>
            </a:r>
            <a:r>
              <a:rPr lang="de-DE" sz="2000" dirty="0"/>
              <a:t> </a:t>
            </a:r>
            <a:r>
              <a:rPr lang="de-DE" sz="2000" dirty="0" err="1"/>
              <a:t>zo</a:t>
            </a:r>
            <a:r>
              <a:rPr lang="de-DE" sz="2000" dirty="0"/>
              <a:t> </a:t>
            </a:r>
            <a:r>
              <a:rPr lang="de-DE" sz="2000" dirty="0" err="1"/>
              <a:t>strednej</a:t>
            </a:r>
            <a:r>
              <a:rPr lang="de-DE" sz="2000" dirty="0"/>
              <a:t> </a:t>
            </a:r>
            <a:r>
              <a:rPr lang="de-DE" sz="2000" dirty="0" err="1"/>
              <a:t>Európy</a:t>
            </a:r>
            <a:r>
              <a:rPr lang="de-DE" sz="2000" dirty="0"/>
              <a:t>. Na </a:t>
            </a:r>
            <a:r>
              <a:rPr lang="de-DE" sz="2000" dirty="0" err="1"/>
              <a:t>rozdiel</a:t>
            </a:r>
            <a:r>
              <a:rPr lang="de-DE" sz="2000" dirty="0"/>
              <a:t> </a:t>
            </a:r>
            <a:r>
              <a:rPr lang="de-DE" sz="2000" dirty="0" err="1"/>
              <a:t>od</a:t>
            </a:r>
            <a:r>
              <a:rPr lang="de-DE" sz="2000" dirty="0"/>
              <a:t> </a:t>
            </a:r>
            <a:r>
              <a:rPr lang="de-DE" sz="2000" dirty="0" err="1"/>
              <a:t>Ukrajiny</a:t>
            </a:r>
            <a:r>
              <a:rPr lang="de-DE" sz="2000" dirty="0"/>
              <a:t> </a:t>
            </a:r>
            <a:r>
              <a:rPr lang="de-DE" sz="2000" dirty="0" err="1"/>
              <a:t>vidí</a:t>
            </a:r>
            <a:r>
              <a:rPr lang="de-DE" sz="2000" dirty="0"/>
              <a:t> </a:t>
            </a:r>
            <a:r>
              <a:rPr lang="de-DE" sz="2000" dirty="0" err="1"/>
              <a:t>Nemecko</a:t>
            </a:r>
            <a:r>
              <a:rPr lang="de-DE" sz="2000" dirty="0"/>
              <a:t> v Nord Stream 2 </a:t>
            </a:r>
            <a:r>
              <a:rPr lang="de-DE" sz="2000" dirty="0" err="1"/>
              <a:t>aj</a:t>
            </a:r>
            <a:r>
              <a:rPr lang="de-DE" sz="2000" dirty="0"/>
              <a:t> </a:t>
            </a:r>
            <a:r>
              <a:rPr lang="de-DE" sz="2000" dirty="0" err="1"/>
              <a:t>hospodársky</a:t>
            </a:r>
            <a:r>
              <a:rPr lang="de-DE" sz="2000" dirty="0"/>
              <a:t> </a:t>
            </a:r>
            <a:r>
              <a:rPr lang="de-DE" sz="2000" dirty="0" err="1"/>
              <a:t>účel</a:t>
            </a:r>
            <a:r>
              <a:rPr lang="de-DE" sz="2000" dirty="0"/>
              <a:t>.</a:t>
            </a:r>
            <a:endParaRPr lang="de-DE" dirty="0"/>
          </a:p>
        </p:txBody>
      </p:sp>
      <p:sp>
        <p:nvSpPr>
          <p:cNvPr id="6" name="Verbotsymbol 5">
            <a:hlinkClick r:id="rId2" action="ppaction://hlinksldjump"/>
            <a:extLst>
              <a:ext uri="{FF2B5EF4-FFF2-40B4-BE49-F238E27FC236}">
                <a16:creationId xmlns:a16="http://schemas.microsoft.com/office/drawing/2014/main" id="{54494C7A-6268-4BE7-8315-7EFABD3378BE}"/>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9247077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EB94B-8B69-4421-B514-7015463E6916}"/>
              </a:ext>
            </a:extLst>
          </p:cNvPr>
          <p:cNvSpPr>
            <a:spLocks noGrp="1"/>
          </p:cNvSpPr>
          <p:nvPr>
            <p:ph type="title"/>
          </p:nvPr>
        </p:nvSpPr>
        <p:spPr/>
        <p:txBody>
          <a:bodyPr/>
          <a:lstStyle/>
          <a:p>
            <a:r>
              <a:rPr lang="de-DE" dirty="0">
                <a:solidFill>
                  <a:srgbClr val="00B050"/>
                </a:solidFill>
              </a:rPr>
              <a:t>Umwelt</a:t>
            </a:r>
            <a:endParaRPr lang="de-DE" dirty="0"/>
          </a:p>
        </p:txBody>
      </p:sp>
      <p:sp>
        <p:nvSpPr>
          <p:cNvPr id="3" name="Inhaltsplatzhalter 2">
            <a:extLst>
              <a:ext uri="{FF2B5EF4-FFF2-40B4-BE49-F238E27FC236}">
                <a16:creationId xmlns:a16="http://schemas.microsoft.com/office/drawing/2014/main" id="{49CD3D37-F1BA-43EB-B3D1-0FF71667EAB3}"/>
              </a:ext>
            </a:extLst>
          </p:cNvPr>
          <p:cNvSpPr>
            <a:spLocks noGrp="1"/>
          </p:cNvSpPr>
          <p:nvPr>
            <p:ph idx="1"/>
          </p:nvPr>
        </p:nvSpPr>
        <p:spPr/>
        <p:txBody>
          <a:bodyPr/>
          <a:lstStyle/>
          <a:p>
            <a:pPr marL="0" indent="0">
              <a:buNone/>
            </a:pPr>
            <a:r>
              <a:rPr lang="de-DE" sz="2000" dirty="0"/>
              <a:t>Die Auswirkungen auf die Natur sind nicht Bestandteil des Konfliktes</a:t>
            </a:r>
            <a:r>
              <a:rPr lang="de-DE" sz="2000" i="1" dirty="0"/>
              <a:t>,</a:t>
            </a:r>
            <a:r>
              <a:rPr lang="de-DE" sz="2000" dirty="0"/>
              <a:t> da die Ukraine nicht an die Ostsee grenzt und somit nicht direkt von den dort entstehenden Umweltschäden betroffen ist.</a:t>
            </a:r>
          </a:p>
          <a:p>
            <a:pPr marL="0" indent="0">
              <a:buNone/>
            </a:pPr>
            <a:endParaRPr lang="de-DE" dirty="0"/>
          </a:p>
        </p:txBody>
      </p:sp>
      <p:sp>
        <p:nvSpPr>
          <p:cNvPr id="4" name="Verbotsymbol 3">
            <a:hlinkClick r:id="rId2" action="ppaction://hlinksldjump"/>
            <a:extLst>
              <a:ext uri="{FF2B5EF4-FFF2-40B4-BE49-F238E27FC236}">
                <a16:creationId xmlns:a16="http://schemas.microsoft.com/office/drawing/2014/main" id="{6211DF6A-31A8-4DDF-AB2B-969355C13643}"/>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0653301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0115254-939A-43A1-A17D-F2620268BBA0}"/>
              </a:ext>
            </a:extLst>
          </p:cNvPr>
          <p:cNvSpPr>
            <a:spLocks noGrp="1"/>
          </p:cNvSpPr>
          <p:nvPr>
            <p:ph type="title"/>
          </p:nvPr>
        </p:nvSpPr>
        <p:spPr>
          <a:xfrm>
            <a:off x="2231136" y="964692"/>
            <a:ext cx="7729728" cy="1188720"/>
          </a:xfrm>
        </p:spPr>
        <p:txBody>
          <a:bodyPr/>
          <a:lstStyle/>
          <a:p>
            <a:r>
              <a:rPr lang="sk-SK" dirty="0">
                <a:solidFill>
                  <a:srgbClr val="00B050"/>
                </a:solidFill>
              </a:rPr>
              <a:t>Životné prostredie</a:t>
            </a:r>
            <a:br>
              <a:rPr lang="de-DE" dirty="0">
                <a:solidFill>
                  <a:srgbClr val="00B050"/>
                </a:solidFill>
              </a:rPr>
            </a:br>
            <a:endParaRPr lang="de-DE" dirty="0"/>
          </a:p>
        </p:txBody>
      </p:sp>
      <p:sp>
        <p:nvSpPr>
          <p:cNvPr id="5" name="Inhaltsplatzhalter 2">
            <a:extLst>
              <a:ext uri="{FF2B5EF4-FFF2-40B4-BE49-F238E27FC236}">
                <a16:creationId xmlns:a16="http://schemas.microsoft.com/office/drawing/2014/main" id="{3CA6F7EC-61F1-424D-AE37-0A79F534AA72}"/>
              </a:ext>
            </a:extLst>
          </p:cNvPr>
          <p:cNvSpPr>
            <a:spLocks noGrp="1"/>
          </p:cNvSpPr>
          <p:nvPr>
            <p:ph idx="1"/>
          </p:nvPr>
        </p:nvSpPr>
        <p:spPr>
          <a:xfrm>
            <a:off x="2231136" y="2638044"/>
            <a:ext cx="7729728" cy="3101983"/>
          </a:xfrm>
        </p:spPr>
        <p:txBody>
          <a:bodyPr/>
          <a:lstStyle/>
          <a:p>
            <a:pPr marL="0" indent="0">
              <a:buNone/>
            </a:pPr>
            <a:r>
              <a:rPr lang="de-DE" sz="2000" dirty="0"/>
              <a:t>Účinky na </a:t>
            </a:r>
            <a:r>
              <a:rPr lang="de-DE" sz="2000" dirty="0" err="1"/>
              <a:t>prírodu</a:t>
            </a:r>
            <a:r>
              <a:rPr lang="de-DE" sz="2000" dirty="0"/>
              <a:t> nie </a:t>
            </a:r>
            <a:r>
              <a:rPr lang="de-DE" sz="2000" dirty="0" err="1"/>
              <a:t>sú</a:t>
            </a:r>
            <a:r>
              <a:rPr lang="de-DE" sz="2000" dirty="0"/>
              <a:t> </a:t>
            </a:r>
            <a:r>
              <a:rPr lang="de-DE" sz="2000" dirty="0" err="1"/>
              <a:t>súčasťou</a:t>
            </a:r>
            <a:r>
              <a:rPr lang="de-DE" sz="2000" dirty="0"/>
              <a:t> </a:t>
            </a:r>
            <a:r>
              <a:rPr lang="de-DE" sz="2000" dirty="0" err="1"/>
              <a:t>konfliktu</a:t>
            </a:r>
            <a:r>
              <a:rPr lang="de-DE" sz="2000" dirty="0"/>
              <a:t>, </a:t>
            </a:r>
            <a:r>
              <a:rPr lang="de-DE" sz="2000" dirty="0" err="1"/>
              <a:t>pretože</a:t>
            </a:r>
            <a:r>
              <a:rPr lang="de-DE" sz="2000" dirty="0"/>
              <a:t> Ukrajina </a:t>
            </a:r>
            <a:r>
              <a:rPr lang="de-DE" sz="2000" dirty="0" err="1"/>
              <a:t>neohraničuje</a:t>
            </a:r>
            <a:r>
              <a:rPr lang="de-DE" sz="2000" dirty="0"/>
              <a:t> Baltské </a:t>
            </a:r>
            <a:r>
              <a:rPr lang="de-DE" sz="2000" dirty="0" err="1"/>
              <a:t>more</a:t>
            </a:r>
            <a:r>
              <a:rPr lang="de-DE" sz="2000" dirty="0"/>
              <a:t>, a </a:t>
            </a:r>
            <a:r>
              <a:rPr lang="de-DE" sz="2000" dirty="0" err="1"/>
              <a:t>preto</a:t>
            </a:r>
            <a:r>
              <a:rPr lang="de-DE" sz="2000" dirty="0"/>
              <a:t> nie je </a:t>
            </a:r>
            <a:r>
              <a:rPr lang="de-DE" sz="2000" dirty="0" err="1"/>
              <a:t>priamo</a:t>
            </a:r>
            <a:r>
              <a:rPr lang="de-DE" sz="2000" dirty="0"/>
              <a:t> </a:t>
            </a:r>
            <a:r>
              <a:rPr lang="de-DE" sz="2000" dirty="0" err="1"/>
              <a:t>ovplyvnená</a:t>
            </a:r>
            <a:r>
              <a:rPr lang="de-DE" sz="2000" dirty="0"/>
              <a:t> </a:t>
            </a:r>
            <a:r>
              <a:rPr lang="de-DE" sz="2000" dirty="0" err="1"/>
              <a:t>environmentálnymi</a:t>
            </a:r>
            <a:r>
              <a:rPr lang="de-DE" sz="2000" dirty="0"/>
              <a:t> </a:t>
            </a:r>
            <a:r>
              <a:rPr lang="de-DE" sz="2000" dirty="0" err="1"/>
              <a:t>škodami</a:t>
            </a:r>
            <a:r>
              <a:rPr lang="de-DE" sz="2000" dirty="0"/>
              <a:t>, </a:t>
            </a:r>
            <a:r>
              <a:rPr lang="de-DE" sz="2000" dirty="0" err="1"/>
              <a:t>ktoré</a:t>
            </a:r>
            <a:r>
              <a:rPr lang="de-DE" sz="2000" dirty="0"/>
              <a:t> </a:t>
            </a:r>
            <a:r>
              <a:rPr lang="de-DE" sz="2000" dirty="0" err="1"/>
              <a:t>sa</a:t>
            </a:r>
            <a:r>
              <a:rPr lang="de-DE" sz="2000" dirty="0"/>
              <a:t> tu </a:t>
            </a:r>
            <a:r>
              <a:rPr lang="de-DE" sz="2000" dirty="0" err="1"/>
              <a:t>vyskytujú</a:t>
            </a:r>
            <a:r>
              <a:rPr lang="de-DE" sz="2000" dirty="0"/>
              <a:t>.</a:t>
            </a:r>
            <a:endParaRPr lang="de-DE" dirty="0"/>
          </a:p>
        </p:txBody>
      </p:sp>
      <p:sp>
        <p:nvSpPr>
          <p:cNvPr id="6" name="Verbotsymbol 5">
            <a:hlinkClick r:id="rId2" action="ppaction://hlinksldjump"/>
            <a:extLst>
              <a:ext uri="{FF2B5EF4-FFF2-40B4-BE49-F238E27FC236}">
                <a16:creationId xmlns:a16="http://schemas.microsoft.com/office/drawing/2014/main" id="{0520070D-04B8-43F6-A620-D05B737B99FE}"/>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5109349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F275B-F0BE-4184-9775-700D5C04B9F7}"/>
              </a:ext>
            </a:extLst>
          </p:cNvPr>
          <p:cNvSpPr>
            <a:spLocks noGrp="1"/>
          </p:cNvSpPr>
          <p:nvPr>
            <p:ph type="title"/>
          </p:nvPr>
        </p:nvSpPr>
        <p:spPr>
          <a:xfrm>
            <a:off x="2231136" y="550985"/>
            <a:ext cx="7729728" cy="1602427"/>
          </a:xfrm>
        </p:spPr>
        <p:txBody>
          <a:bodyPr>
            <a:normAutofit/>
          </a:bodyPr>
          <a:lstStyle/>
          <a:p>
            <a:r>
              <a:rPr lang="de-DE" dirty="0">
                <a:solidFill>
                  <a:srgbClr val="00B050"/>
                </a:solidFill>
              </a:rPr>
              <a:t>Übereinstimmung zwischen Deutschland, Polen, Slowakei und der Ukraine </a:t>
            </a:r>
          </a:p>
        </p:txBody>
      </p:sp>
      <p:sp>
        <p:nvSpPr>
          <p:cNvPr id="3" name="Inhaltsplatzhalter 2">
            <a:extLst>
              <a:ext uri="{FF2B5EF4-FFF2-40B4-BE49-F238E27FC236}">
                <a16:creationId xmlns:a16="http://schemas.microsoft.com/office/drawing/2014/main" id="{069E0D36-3659-46DC-94A4-E76C12AECAE9}"/>
              </a:ext>
            </a:extLst>
          </p:cNvPr>
          <p:cNvSpPr>
            <a:spLocks noGrp="1"/>
          </p:cNvSpPr>
          <p:nvPr>
            <p:ph idx="1"/>
          </p:nvPr>
        </p:nvSpPr>
        <p:spPr>
          <a:xfrm>
            <a:off x="2231136" y="2643906"/>
            <a:ext cx="7729728" cy="3101983"/>
          </a:xfrm>
        </p:spPr>
        <p:txBody>
          <a:bodyPr>
            <a:normAutofit/>
          </a:bodyPr>
          <a:lstStyle/>
          <a:p>
            <a:pPr marL="0" indent="0">
              <a:buNone/>
            </a:pPr>
            <a:r>
              <a:rPr lang="de-DE" sz="2000" dirty="0"/>
              <a:t>Die einzige Übereinkunft der behandelten Länder besteht darin, dass die Ukraine Gastransitland bleiben muss. </a:t>
            </a:r>
          </a:p>
          <a:p>
            <a:pPr marL="0" indent="0">
              <a:buNone/>
            </a:pPr>
            <a:r>
              <a:rPr lang="de-DE" sz="2000" dirty="0"/>
              <a:t>Diese Übereinkunft hat auch schon zu gemeinsamen Handlungen und Ergebnissen geführt. So haben die Ukraine und Deutschland direkt sowie die Slowakei und Polen indirekt an einem Vertrag mit Russland mitgewirkt. Dieser Vertrag hat die Transitrolle der Ukraine für die nächsten fünf Jahre gesichert. </a:t>
            </a:r>
          </a:p>
        </p:txBody>
      </p:sp>
      <p:sp>
        <p:nvSpPr>
          <p:cNvPr id="4" name="Verbotsymbol 3">
            <a:hlinkClick r:id="rId2" action="ppaction://hlinksldjump"/>
            <a:extLst>
              <a:ext uri="{FF2B5EF4-FFF2-40B4-BE49-F238E27FC236}">
                <a16:creationId xmlns:a16="http://schemas.microsoft.com/office/drawing/2014/main" id="{B7166243-8C11-491F-8334-F9C288072D24}"/>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11345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75A45-E5DE-459E-AD99-234ADECAB201}"/>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Gemeinsame europäische Energie-Politik</a:t>
            </a:r>
          </a:p>
        </p:txBody>
      </p:sp>
      <p:sp>
        <p:nvSpPr>
          <p:cNvPr id="3" name="Inhaltsplatzhalter 2">
            <a:extLst>
              <a:ext uri="{FF2B5EF4-FFF2-40B4-BE49-F238E27FC236}">
                <a16:creationId xmlns:a16="http://schemas.microsoft.com/office/drawing/2014/main" id="{2F98118C-A547-4FE1-A6C6-ED7A5B7D5D3F}"/>
              </a:ext>
            </a:extLst>
          </p:cNvPr>
          <p:cNvSpPr>
            <a:spLocks noGrp="1"/>
          </p:cNvSpPr>
          <p:nvPr>
            <p:ph idx="1"/>
          </p:nvPr>
        </p:nvSpPr>
        <p:spPr>
          <a:xfrm>
            <a:off x="460130" y="2174282"/>
            <a:ext cx="11271740" cy="3171442"/>
          </a:xfrm>
        </p:spPr>
        <p:txBody>
          <a:bodyPr>
            <a:normAutofit lnSpcReduction="10000"/>
          </a:bodyPr>
          <a:lstStyle/>
          <a:p>
            <a:pPr marL="0" indent="0">
              <a:buNone/>
            </a:pPr>
            <a:r>
              <a:rPr lang="de-DE" sz="2000" dirty="0"/>
              <a:t>Die gemeinsame europäische Energie-Politik oder auch „Energieunion“, deren Grundstein schon im Jahr 2.000 von der europäischen Kommission gelegt wurde, hat das Ziel, die Energie-Politik der einzelnen EU-Mitgliedsstaaten bis spätestens 2030 aufeinander abzustimmen. Seit 2006 tritt die EU-Kommission für eine gemeinschaftliche „Energieaußenpolitik“ ein. </a:t>
            </a:r>
          </a:p>
          <a:p>
            <a:pPr marL="0" indent="0">
              <a:buNone/>
            </a:pPr>
            <a:r>
              <a:rPr lang="de-DE" sz="2000" dirty="0"/>
              <a:t>Diese Politik hat eine sichere Energieversorgung als Ziel mit einem für Unternehmen und Privatverbraucher akzeptablen Preisniveau. </a:t>
            </a:r>
          </a:p>
          <a:p>
            <a:pPr marL="0" indent="0">
              <a:buNone/>
            </a:pPr>
            <a:r>
              <a:rPr lang="de-DE" sz="2000" dirty="0"/>
              <a:t>Zudem sollen Nachhaltigkeit und Auswirkungen auf das Klima berücksichtigt werden. Konkreter Inhalt ist, dass nach 2015 jeder EU-Staat an das europäische Gas- beziehungsweise Elektrizitätsnetz angeschlossen sein muss. Diese Anschlüsse dürfen nicht durch fehlende oder mangelnde Infrastruktur gefährdet werden.  </a:t>
            </a:r>
            <a:r>
              <a:rPr lang="de-DE" sz="1000" dirty="0"/>
              <a:t>(vgl. Bundeszentrale für politische Bildung, 2013)</a:t>
            </a:r>
          </a:p>
          <a:p>
            <a:pPr marL="0" indent="0">
              <a:buNone/>
            </a:pPr>
            <a:endParaRPr lang="de-DE" sz="3600" dirty="0"/>
          </a:p>
          <a:p>
            <a:pPr marL="0" indent="0">
              <a:buNone/>
            </a:pPr>
            <a:endParaRPr lang="de-DE" dirty="0"/>
          </a:p>
        </p:txBody>
      </p:sp>
      <p:sp>
        <p:nvSpPr>
          <p:cNvPr id="4" name="Pfeil: nach unten 3">
            <a:extLst>
              <a:ext uri="{FF2B5EF4-FFF2-40B4-BE49-F238E27FC236}">
                <a16:creationId xmlns:a16="http://schemas.microsoft.com/office/drawing/2014/main" id="{8B7A827F-36C3-4FF5-800E-C98B15A9B955}"/>
              </a:ext>
            </a:extLst>
          </p:cNvPr>
          <p:cNvSpPr/>
          <p:nvPr/>
        </p:nvSpPr>
        <p:spPr>
          <a:xfrm>
            <a:off x="5275384" y="5664708"/>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2" action="ppaction://hlinksldjump"/>
              </a:rPr>
              <a:t>weiter</a:t>
            </a:r>
            <a:endParaRPr lang="de-DE" dirty="0"/>
          </a:p>
        </p:txBody>
      </p:sp>
      <p:sp>
        <p:nvSpPr>
          <p:cNvPr id="5" name="Verbotsymbol 4">
            <a:hlinkClick r:id="rId3" action="ppaction://hlinksldjump"/>
            <a:extLst>
              <a:ext uri="{FF2B5EF4-FFF2-40B4-BE49-F238E27FC236}">
                <a16:creationId xmlns:a16="http://schemas.microsoft.com/office/drawing/2014/main" id="{E175B178-4C7F-45E2-AEC6-6EB938748339}"/>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5455535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DC7EDAE-3B23-4F0C-A685-1716BDE90B4F}"/>
              </a:ext>
            </a:extLst>
          </p:cNvPr>
          <p:cNvSpPr>
            <a:spLocks noGrp="1"/>
          </p:cNvSpPr>
          <p:nvPr>
            <p:ph type="title"/>
          </p:nvPr>
        </p:nvSpPr>
        <p:spPr>
          <a:xfrm>
            <a:off x="2231136" y="550985"/>
            <a:ext cx="7729728" cy="1602427"/>
          </a:xfrm>
        </p:spPr>
        <p:txBody>
          <a:bodyPr>
            <a:normAutofit/>
          </a:bodyPr>
          <a:lstStyle/>
          <a:p>
            <a:r>
              <a:rPr lang="de-DE" dirty="0" err="1">
                <a:solidFill>
                  <a:srgbClr val="00B050"/>
                </a:solidFill>
              </a:rPr>
              <a:t>Dohoda</a:t>
            </a:r>
            <a:r>
              <a:rPr lang="de-DE" dirty="0">
                <a:solidFill>
                  <a:srgbClr val="00B050"/>
                </a:solidFill>
              </a:rPr>
              <a:t> </a:t>
            </a:r>
            <a:r>
              <a:rPr lang="de-DE" dirty="0" err="1">
                <a:solidFill>
                  <a:srgbClr val="00B050"/>
                </a:solidFill>
              </a:rPr>
              <a:t>medzi</a:t>
            </a:r>
            <a:r>
              <a:rPr lang="de-DE" dirty="0">
                <a:solidFill>
                  <a:srgbClr val="00B050"/>
                </a:solidFill>
              </a:rPr>
              <a:t> </a:t>
            </a:r>
            <a:r>
              <a:rPr lang="de-DE" dirty="0" err="1">
                <a:solidFill>
                  <a:srgbClr val="00B050"/>
                </a:solidFill>
              </a:rPr>
              <a:t>Nemeckom</a:t>
            </a:r>
            <a:r>
              <a:rPr lang="de-DE" dirty="0">
                <a:solidFill>
                  <a:srgbClr val="00B050"/>
                </a:solidFill>
              </a:rPr>
              <a:t>, </a:t>
            </a:r>
            <a:r>
              <a:rPr lang="de-DE" dirty="0" err="1">
                <a:solidFill>
                  <a:srgbClr val="00B050"/>
                </a:solidFill>
              </a:rPr>
              <a:t>Poľskom</a:t>
            </a:r>
            <a:r>
              <a:rPr lang="de-DE" dirty="0">
                <a:solidFill>
                  <a:srgbClr val="00B050"/>
                </a:solidFill>
              </a:rPr>
              <a:t>, </a:t>
            </a:r>
            <a:r>
              <a:rPr lang="de-DE" dirty="0" err="1">
                <a:solidFill>
                  <a:srgbClr val="00B050"/>
                </a:solidFill>
              </a:rPr>
              <a:t>Slovenskom</a:t>
            </a:r>
            <a:r>
              <a:rPr lang="de-DE" dirty="0">
                <a:solidFill>
                  <a:srgbClr val="00B050"/>
                </a:solidFill>
              </a:rPr>
              <a:t> a </a:t>
            </a:r>
            <a:r>
              <a:rPr lang="de-DE" dirty="0" err="1">
                <a:solidFill>
                  <a:srgbClr val="00B050"/>
                </a:solidFill>
              </a:rPr>
              <a:t>Ukrajinou</a:t>
            </a:r>
            <a:endParaRPr lang="de-DE" dirty="0">
              <a:solidFill>
                <a:srgbClr val="00B050"/>
              </a:solidFill>
            </a:endParaRPr>
          </a:p>
        </p:txBody>
      </p:sp>
      <p:sp>
        <p:nvSpPr>
          <p:cNvPr id="5" name="Inhaltsplatzhalter 2">
            <a:extLst>
              <a:ext uri="{FF2B5EF4-FFF2-40B4-BE49-F238E27FC236}">
                <a16:creationId xmlns:a16="http://schemas.microsoft.com/office/drawing/2014/main" id="{8A82E404-F183-4282-A51A-BDE2D8EB50A8}"/>
              </a:ext>
            </a:extLst>
          </p:cNvPr>
          <p:cNvSpPr>
            <a:spLocks noGrp="1"/>
          </p:cNvSpPr>
          <p:nvPr>
            <p:ph idx="1"/>
          </p:nvPr>
        </p:nvSpPr>
        <p:spPr>
          <a:xfrm>
            <a:off x="2231136" y="2643906"/>
            <a:ext cx="7729728" cy="3101983"/>
          </a:xfrm>
        </p:spPr>
        <p:txBody>
          <a:bodyPr>
            <a:normAutofit/>
          </a:bodyPr>
          <a:lstStyle/>
          <a:p>
            <a:pPr marL="0" indent="0">
              <a:buNone/>
            </a:pPr>
            <a:endParaRPr lang="de-DE" sz="2000" dirty="0"/>
          </a:p>
          <a:p>
            <a:pPr marL="0" indent="0">
              <a:buNone/>
            </a:pPr>
            <a:r>
              <a:rPr lang="de-DE" sz="2000" dirty="0" err="1"/>
              <a:t>Jediná</a:t>
            </a:r>
            <a:r>
              <a:rPr lang="de-DE" sz="2000" dirty="0"/>
              <a:t> </a:t>
            </a:r>
            <a:r>
              <a:rPr lang="de-DE" sz="2000" dirty="0" err="1"/>
              <a:t>dohoda</a:t>
            </a:r>
            <a:r>
              <a:rPr lang="de-DE" sz="2000" dirty="0"/>
              <a:t> </a:t>
            </a:r>
            <a:r>
              <a:rPr lang="de-DE" sz="2000" dirty="0" err="1"/>
              <a:t>medzi</a:t>
            </a:r>
            <a:r>
              <a:rPr lang="de-DE" sz="2000" dirty="0"/>
              <a:t> </a:t>
            </a:r>
            <a:r>
              <a:rPr lang="de-DE" sz="2000" dirty="0" err="1"/>
              <a:t>dotknutými</a:t>
            </a:r>
            <a:r>
              <a:rPr lang="de-DE" sz="2000" dirty="0"/>
              <a:t> </a:t>
            </a:r>
            <a:r>
              <a:rPr lang="de-DE" sz="2000" dirty="0" err="1"/>
              <a:t>krajinami</a:t>
            </a:r>
            <a:r>
              <a:rPr lang="de-DE" sz="2000" dirty="0"/>
              <a:t> je, </a:t>
            </a:r>
            <a:r>
              <a:rPr lang="de-DE" sz="2000" dirty="0" err="1"/>
              <a:t>že</a:t>
            </a:r>
            <a:r>
              <a:rPr lang="de-DE" sz="2000" dirty="0"/>
              <a:t> Ukrajina </a:t>
            </a:r>
            <a:r>
              <a:rPr lang="de-DE" sz="2000" dirty="0" err="1"/>
              <a:t>musí</a:t>
            </a:r>
            <a:r>
              <a:rPr lang="de-DE" sz="2000" dirty="0"/>
              <a:t> </a:t>
            </a:r>
            <a:r>
              <a:rPr lang="de-DE" sz="2000" dirty="0" err="1"/>
              <a:t>zostať</a:t>
            </a:r>
            <a:r>
              <a:rPr lang="de-DE" sz="2000" dirty="0"/>
              <a:t> </a:t>
            </a:r>
            <a:r>
              <a:rPr lang="de-DE" sz="2000" dirty="0" err="1"/>
              <a:t>krajinou</a:t>
            </a:r>
            <a:r>
              <a:rPr lang="de-DE" sz="2000" dirty="0"/>
              <a:t> </a:t>
            </a:r>
            <a:r>
              <a:rPr lang="de-DE" sz="2000" dirty="0" err="1"/>
              <a:t>tranzitu</a:t>
            </a:r>
            <a:r>
              <a:rPr lang="de-DE" sz="2000" dirty="0"/>
              <a:t> </a:t>
            </a:r>
            <a:r>
              <a:rPr lang="de-DE" sz="2000" dirty="0" err="1"/>
              <a:t>plynu</a:t>
            </a:r>
            <a:r>
              <a:rPr lang="de-DE" sz="2000" dirty="0"/>
              <a:t>.</a:t>
            </a:r>
          </a:p>
          <a:p>
            <a:pPr marL="0" indent="0">
              <a:buNone/>
            </a:pPr>
            <a:r>
              <a:rPr lang="de-DE" sz="2000" dirty="0" err="1"/>
              <a:t>Táto</a:t>
            </a:r>
            <a:r>
              <a:rPr lang="de-DE" sz="2000" dirty="0"/>
              <a:t> </a:t>
            </a:r>
            <a:r>
              <a:rPr lang="de-DE" sz="2000" dirty="0" err="1"/>
              <a:t>dohoda</a:t>
            </a:r>
            <a:r>
              <a:rPr lang="de-DE" sz="2000" dirty="0"/>
              <a:t> </a:t>
            </a:r>
            <a:r>
              <a:rPr lang="de-DE" sz="2000" dirty="0" err="1"/>
              <a:t>už</a:t>
            </a:r>
            <a:r>
              <a:rPr lang="de-DE" sz="2000" dirty="0"/>
              <a:t> </a:t>
            </a:r>
            <a:r>
              <a:rPr lang="de-DE" sz="2000" dirty="0" err="1"/>
              <a:t>viedla</a:t>
            </a:r>
            <a:r>
              <a:rPr lang="de-DE" sz="2000" dirty="0"/>
              <a:t> k </a:t>
            </a:r>
            <a:r>
              <a:rPr lang="de-DE" sz="2000" dirty="0" err="1"/>
              <a:t>spoločným</a:t>
            </a:r>
            <a:r>
              <a:rPr lang="de-DE" sz="2000" dirty="0"/>
              <a:t> </a:t>
            </a:r>
            <a:r>
              <a:rPr lang="de-DE" sz="2000" dirty="0" err="1"/>
              <a:t>akciám</a:t>
            </a:r>
            <a:r>
              <a:rPr lang="de-DE" sz="2000" dirty="0"/>
              <a:t> a </a:t>
            </a:r>
            <a:r>
              <a:rPr lang="de-DE" sz="2000" dirty="0" err="1"/>
              <a:t>výsledkom</a:t>
            </a:r>
            <a:r>
              <a:rPr lang="de-DE" sz="2000" dirty="0"/>
              <a:t>. </a:t>
            </a:r>
            <a:r>
              <a:rPr lang="de-DE" sz="2000" dirty="0" err="1"/>
              <a:t>Napríklad</a:t>
            </a:r>
            <a:r>
              <a:rPr lang="de-DE" sz="2000" dirty="0"/>
              <a:t> Ukrajina a </a:t>
            </a:r>
            <a:r>
              <a:rPr lang="de-DE" sz="2000" dirty="0" err="1"/>
              <a:t>Nemecko</a:t>
            </a:r>
            <a:r>
              <a:rPr lang="de-DE" sz="2000" dirty="0"/>
              <a:t> a </a:t>
            </a:r>
            <a:r>
              <a:rPr lang="de-DE" sz="2000" dirty="0" err="1"/>
              <a:t>Slovensko</a:t>
            </a:r>
            <a:r>
              <a:rPr lang="de-DE" sz="2000" dirty="0"/>
              <a:t> a Poľsko </a:t>
            </a:r>
            <a:r>
              <a:rPr lang="de-DE" sz="2000" dirty="0" err="1"/>
              <a:t>sa</a:t>
            </a:r>
            <a:r>
              <a:rPr lang="de-DE" sz="2000" dirty="0"/>
              <a:t> </a:t>
            </a:r>
            <a:r>
              <a:rPr lang="de-DE" sz="2000" dirty="0" err="1"/>
              <a:t>nepriamo</a:t>
            </a:r>
            <a:r>
              <a:rPr lang="de-DE" sz="2000" dirty="0"/>
              <a:t> </a:t>
            </a:r>
            <a:r>
              <a:rPr lang="de-DE" sz="2000" dirty="0" err="1"/>
              <a:t>zúčastnili</a:t>
            </a:r>
            <a:r>
              <a:rPr lang="de-DE" sz="2000" dirty="0"/>
              <a:t> </a:t>
            </a:r>
            <a:r>
              <a:rPr lang="de-DE" sz="2000" dirty="0" err="1"/>
              <a:t>zmluvy</a:t>
            </a:r>
            <a:r>
              <a:rPr lang="de-DE" sz="2000" dirty="0"/>
              <a:t> s </a:t>
            </a:r>
            <a:r>
              <a:rPr lang="de-DE" sz="2000" dirty="0" err="1"/>
              <a:t>Ruskom</a:t>
            </a:r>
            <a:r>
              <a:rPr lang="de-DE" sz="2000" dirty="0"/>
              <a:t>. </a:t>
            </a:r>
            <a:r>
              <a:rPr lang="de-DE" sz="2000" dirty="0" err="1"/>
              <a:t>Táto</a:t>
            </a:r>
            <a:r>
              <a:rPr lang="de-DE" sz="2000" dirty="0"/>
              <a:t> </a:t>
            </a:r>
            <a:r>
              <a:rPr lang="de-DE" sz="2000" dirty="0" err="1"/>
              <a:t>zmluva</a:t>
            </a:r>
            <a:r>
              <a:rPr lang="de-DE" sz="2000" dirty="0"/>
              <a:t> </a:t>
            </a:r>
            <a:r>
              <a:rPr lang="de-DE" sz="2000" dirty="0" err="1"/>
              <a:t>zabezpečila</a:t>
            </a:r>
            <a:r>
              <a:rPr lang="de-DE" sz="2000" dirty="0"/>
              <a:t> </a:t>
            </a:r>
            <a:r>
              <a:rPr lang="de-DE" sz="2000" dirty="0" err="1"/>
              <a:t>tranzitnú</a:t>
            </a:r>
            <a:r>
              <a:rPr lang="de-DE" sz="2000" dirty="0"/>
              <a:t> </a:t>
            </a:r>
            <a:r>
              <a:rPr lang="de-DE" sz="2000" dirty="0" err="1"/>
              <a:t>úlohu</a:t>
            </a:r>
            <a:r>
              <a:rPr lang="de-DE" sz="2000" dirty="0"/>
              <a:t> </a:t>
            </a:r>
            <a:r>
              <a:rPr lang="de-DE" sz="2000" dirty="0" err="1"/>
              <a:t>Ukrajiny</a:t>
            </a:r>
            <a:r>
              <a:rPr lang="de-DE" sz="2000" dirty="0"/>
              <a:t> na </a:t>
            </a:r>
            <a:r>
              <a:rPr lang="de-DE" sz="2000" dirty="0" err="1"/>
              <a:t>nasledujúcich</a:t>
            </a:r>
            <a:r>
              <a:rPr lang="de-DE" sz="2000" dirty="0"/>
              <a:t> </a:t>
            </a:r>
            <a:r>
              <a:rPr lang="de-DE" sz="2000" dirty="0" err="1"/>
              <a:t>päť</a:t>
            </a:r>
            <a:r>
              <a:rPr lang="de-DE" sz="2000" dirty="0"/>
              <a:t> </a:t>
            </a:r>
            <a:r>
              <a:rPr lang="de-DE" sz="2000" dirty="0" err="1"/>
              <a:t>rokov</a:t>
            </a:r>
            <a:r>
              <a:rPr lang="de-DE" sz="2000" dirty="0"/>
              <a:t>.</a:t>
            </a:r>
          </a:p>
        </p:txBody>
      </p:sp>
      <p:sp>
        <p:nvSpPr>
          <p:cNvPr id="6" name="Verbotsymbol 5">
            <a:hlinkClick r:id="rId2" action="ppaction://hlinksldjump"/>
            <a:extLst>
              <a:ext uri="{FF2B5EF4-FFF2-40B4-BE49-F238E27FC236}">
                <a16:creationId xmlns:a16="http://schemas.microsoft.com/office/drawing/2014/main" id="{ADD8B8B5-6C4C-48D3-A677-1354AFFCD1EA}"/>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8268821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591D5-B407-4B6A-A25D-0A462A1265DA}"/>
              </a:ext>
            </a:extLst>
          </p:cNvPr>
          <p:cNvSpPr>
            <a:spLocks noGrp="1"/>
          </p:cNvSpPr>
          <p:nvPr>
            <p:ph type="title"/>
          </p:nvPr>
        </p:nvSpPr>
        <p:spPr>
          <a:xfrm>
            <a:off x="779584" y="523613"/>
            <a:ext cx="10685583" cy="1188720"/>
          </a:xfrm>
        </p:spPr>
        <p:txBody>
          <a:bodyPr/>
          <a:lstStyle/>
          <a:p>
            <a:r>
              <a:rPr lang="de-DE" dirty="0">
                <a:solidFill>
                  <a:srgbClr val="00B050"/>
                </a:solidFill>
              </a:rPr>
              <a:t>Fazit </a:t>
            </a:r>
          </a:p>
        </p:txBody>
      </p:sp>
      <p:sp>
        <p:nvSpPr>
          <p:cNvPr id="3" name="Inhaltsplatzhalter 2">
            <a:extLst>
              <a:ext uri="{FF2B5EF4-FFF2-40B4-BE49-F238E27FC236}">
                <a16:creationId xmlns:a16="http://schemas.microsoft.com/office/drawing/2014/main" id="{3D5DF72D-B51E-4C16-9332-6584BD077572}"/>
              </a:ext>
            </a:extLst>
          </p:cNvPr>
          <p:cNvSpPr>
            <a:spLocks noGrp="1"/>
          </p:cNvSpPr>
          <p:nvPr>
            <p:ph idx="1"/>
          </p:nvPr>
        </p:nvSpPr>
        <p:spPr>
          <a:xfrm>
            <a:off x="779585" y="1952244"/>
            <a:ext cx="10685584" cy="4231679"/>
          </a:xfrm>
        </p:spPr>
        <p:txBody>
          <a:bodyPr>
            <a:noAutofit/>
          </a:bodyPr>
          <a:lstStyle/>
          <a:p>
            <a:pPr marL="0" indent="0">
              <a:buNone/>
            </a:pPr>
            <a:r>
              <a:rPr lang="de-DE" sz="2000" dirty="0"/>
              <a:t>Nord Stream 2 ist ein Projekt mit Dimensionen, welche weit über die deutsche Energie Politik hinausreichen. Die ganze europäische Union, aber besonders osteuropäische Staaten, sind betroffen. Negative Folgen für andere Mitgliedsstaaten werden von Deutschland hingenommen um eigene Interessen voranzutreiben.  So werden östliche Mitgliedsstaaten vor allem wirtschaftlich stark beeinträchtigt. Ebenso geht mit der wirtschaftlichen Beeinträchtigung dieser Länder auch eine politische Beeinträchtigung einher.</a:t>
            </a:r>
          </a:p>
          <a:p>
            <a:pPr marL="0" indent="0">
              <a:buNone/>
            </a:pPr>
            <a:r>
              <a:rPr lang="de-DE" sz="2000" dirty="0"/>
              <a:t>Der Nicht-EU-Mitgliedsstaat Ukraine wird sogar in eine existentiell gefährliche Lage gebracht. Deutschland sucht zwar nach Wegen, die negativen Folgen für andere Staaten möglichst gering zu halten, wie etwa durch die Vermittlung zwischen der Ukraine und Russland, ist aber nicht bereit, von Nord Stream 2 abzurücken. Das Projekt zeigt, wie unterschiedlich die Interessen der einzelnen Staaten innerhalb und außerhalb der europäischen Union sind und auch wie wichtig Transitgebühren für die Transitländer sind. </a:t>
            </a:r>
          </a:p>
        </p:txBody>
      </p:sp>
      <p:sp>
        <p:nvSpPr>
          <p:cNvPr id="4" name="Verbotsymbol 3">
            <a:hlinkClick r:id="rId2" action="ppaction://hlinksldjump"/>
            <a:extLst>
              <a:ext uri="{FF2B5EF4-FFF2-40B4-BE49-F238E27FC236}">
                <a16:creationId xmlns:a16="http://schemas.microsoft.com/office/drawing/2014/main" id="{F328301F-DEB8-4E64-999C-37E00DC0E4EE}"/>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5" name="Grafik 4">
            <a:hlinkClick r:id="rId3" action="ppaction://hlinksldjump"/>
            <a:extLst>
              <a:ext uri="{FF2B5EF4-FFF2-40B4-BE49-F238E27FC236}">
                <a16:creationId xmlns:a16="http://schemas.microsoft.com/office/drawing/2014/main" id="{FB62F46F-34DB-4B4E-8B5A-324D4EB3087F}"/>
              </a:ext>
            </a:extLst>
          </p:cNvPr>
          <p:cNvPicPr>
            <a:picLocks noChangeAspect="1"/>
          </p:cNvPicPr>
          <p:nvPr/>
        </p:nvPicPr>
        <p:blipFill>
          <a:blip r:embed="rId4"/>
          <a:stretch>
            <a:fillRect/>
          </a:stretch>
        </p:blipFill>
        <p:spPr>
          <a:xfrm>
            <a:off x="5177413" y="5748021"/>
            <a:ext cx="1889924" cy="871804"/>
          </a:xfrm>
          <a:prstGeom prst="rect">
            <a:avLst/>
          </a:prstGeom>
        </p:spPr>
      </p:pic>
    </p:spTree>
    <p:extLst>
      <p:ext uri="{BB962C8B-B14F-4D97-AF65-F5344CB8AC3E}">
        <p14:creationId xmlns:p14="http://schemas.microsoft.com/office/powerpoint/2010/main" val="25415468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89DCB69-76CB-4462-922F-4490A564DAF4}"/>
              </a:ext>
            </a:extLst>
          </p:cNvPr>
          <p:cNvSpPr>
            <a:spLocks noGrp="1"/>
          </p:cNvSpPr>
          <p:nvPr>
            <p:ph type="title"/>
          </p:nvPr>
        </p:nvSpPr>
        <p:spPr>
          <a:xfrm>
            <a:off x="779584" y="523613"/>
            <a:ext cx="10685583" cy="1188720"/>
          </a:xfrm>
        </p:spPr>
        <p:txBody>
          <a:bodyPr/>
          <a:lstStyle/>
          <a:p>
            <a:r>
              <a:rPr lang="sk-SK" dirty="0">
                <a:solidFill>
                  <a:srgbClr val="00B050"/>
                </a:solidFill>
              </a:rPr>
              <a:t>Záver</a:t>
            </a:r>
            <a:br>
              <a:rPr lang="de-DE" dirty="0">
                <a:solidFill>
                  <a:srgbClr val="00B050"/>
                </a:solidFill>
              </a:rPr>
            </a:br>
            <a:r>
              <a:rPr lang="de-DE" dirty="0">
                <a:solidFill>
                  <a:srgbClr val="00B050"/>
                </a:solidFill>
              </a:rPr>
              <a:t> </a:t>
            </a:r>
          </a:p>
        </p:txBody>
      </p:sp>
      <p:sp>
        <p:nvSpPr>
          <p:cNvPr id="5" name="Inhaltsplatzhalter 2">
            <a:extLst>
              <a:ext uri="{FF2B5EF4-FFF2-40B4-BE49-F238E27FC236}">
                <a16:creationId xmlns:a16="http://schemas.microsoft.com/office/drawing/2014/main" id="{BD5ED595-0BB6-4CD9-92A6-B64BB0DCC6BF}"/>
              </a:ext>
            </a:extLst>
          </p:cNvPr>
          <p:cNvSpPr>
            <a:spLocks noGrp="1"/>
          </p:cNvSpPr>
          <p:nvPr>
            <p:ph idx="1"/>
          </p:nvPr>
        </p:nvSpPr>
        <p:spPr>
          <a:xfrm>
            <a:off x="779585" y="1952244"/>
            <a:ext cx="10685584" cy="4231679"/>
          </a:xfrm>
        </p:spPr>
        <p:txBody>
          <a:bodyPr>
            <a:noAutofit/>
          </a:bodyPr>
          <a:lstStyle/>
          <a:p>
            <a:pPr marL="0" indent="0">
              <a:buNone/>
            </a:pPr>
            <a:endParaRPr lang="de-DE" sz="2000" dirty="0"/>
          </a:p>
          <a:p>
            <a:pPr marL="0" indent="0">
              <a:buNone/>
            </a:pPr>
            <a:r>
              <a:rPr lang="de-DE" sz="2000" dirty="0"/>
              <a:t>Nord Stream 2 je </a:t>
            </a:r>
            <a:r>
              <a:rPr lang="de-DE" sz="2000" dirty="0" err="1"/>
              <a:t>projekt</a:t>
            </a:r>
            <a:r>
              <a:rPr lang="de-DE" sz="2000" dirty="0"/>
              <a:t> s </a:t>
            </a:r>
            <a:r>
              <a:rPr lang="de-DE" sz="2000" dirty="0" err="1"/>
              <a:t>rozmermi</a:t>
            </a:r>
            <a:r>
              <a:rPr lang="de-DE" sz="2000" dirty="0"/>
              <a:t>, </a:t>
            </a:r>
            <a:r>
              <a:rPr lang="de-DE" sz="2000" dirty="0" err="1"/>
              <a:t>ktoré</a:t>
            </a:r>
            <a:r>
              <a:rPr lang="de-DE" sz="2000" dirty="0"/>
              <a:t> </a:t>
            </a:r>
            <a:r>
              <a:rPr lang="de-DE" sz="2000" dirty="0" err="1"/>
              <a:t>siahajú</a:t>
            </a:r>
            <a:r>
              <a:rPr lang="de-DE" sz="2000" dirty="0"/>
              <a:t> </a:t>
            </a:r>
            <a:r>
              <a:rPr lang="de-DE" sz="2000" dirty="0" err="1"/>
              <a:t>ďaleko</a:t>
            </a:r>
            <a:r>
              <a:rPr lang="de-DE" sz="2000" dirty="0"/>
              <a:t> </a:t>
            </a:r>
            <a:r>
              <a:rPr lang="de-DE" sz="2000" dirty="0" err="1"/>
              <a:t>za</a:t>
            </a:r>
            <a:r>
              <a:rPr lang="de-DE" sz="2000" dirty="0"/>
              <a:t> </a:t>
            </a:r>
            <a:r>
              <a:rPr lang="de-DE" sz="2000" dirty="0" err="1"/>
              <a:t>hranice</a:t>
            </a:r>
            <a:r>
              <a:rPr lang="de-DE" sz="2000" dirty="0"/>
              <a:t> </a:t>
            </a:r>
            <a:r>
              <a:rPr lang="de-DE" sz="2000" dirty="0" err="1"/>
              <a:t>nemeckej</a:t>
            </a:r>
            <a:r>
              <a:rPr lang="de-DE" sz="2000" dirty="0"/>
              <a:t> </a:t>
            </a:r>
            <a:r>
              <a:rPr lang="de-DE" sz="2000" dirty="0" err="1"/>
              <a:t>energetickej</a:t>
            </a:r>
            <a:r>
              <a:rPr lang="de-DE" sz="2000" dirty="0"/>
              <a:t> </a:t>
            </a:r>
            <a:r>
              <a:rPr lang="de-DE" sz="2000" dirty="0" err="1"/>
              <a:t>politiky</a:t>
            </a:r>
            <a:r>
              <a:rPr lang="de-DE" sz="2000" dirty="0"/>
              <a:t>. </a:t>
            </a:r>
            <a:r>
              <a:rPr lang="de-DE" sz="2000" dirty="0" err="1"/>
              <a:t>Postihuje</a:t>
            </a:r>
            <a:r>
              <a:rPr lang="de-DE" sz="2000" dirty="0"/>
              <a:t> </a:t>
            </a:r>
            <a:r>
              <a:rPr lang="de-DE" sz="2000" dirty="0" err="1"/>
              <a:t>to</a:t>
            </a:r>
            <a:r>
              <a:rPr lang="de-DE" sz="2000" dirty="0"/>
              <a:t> </a:t>
            </a:r>
            <a:r>
              <a:rPr lang="de-DE" sz="2000" dirty="0" err="1"/>
              <a:t>celú</a:t>
            </a:r>
            <a:r>
              <a:rPr lang="de-DE" sz="2000" dirty="0"/>
              <a:t> </a:t>
            </a:r>
            <a:r>
              <a:rPr lang="de-DE" sz="2000" dirty="0" err="1"/>
              <a:t>Európsku</a:t>
            </a:r>
            <a:r>
              <a:rPr lang="de-DE" sz="2000" dirty="0"/>
              <a:t> </a:t>
            </a:r>
            <a:r>
              <a:rPr lang="de-DE" sz="2000" dirty="0" err="1"/>
              <a:t>úniu</a:t>
            </a:r>
            <a:r>
              <a:rPr lang="de-DE" sz="2000" dirty="0"/>
              <a:t>, </a:t>
            </a:r>
            <a:r>
              <a:rPr lang="de-DE" sz="2000" dirty="0" err="1"/>
              <a:t>ale</a:t>
            </a:r>
            <a:r>
              <a:rPr lang="de-DE" sz="2000" dirty="0"/>
              <a:t> </a:t>
            </a:r>
            <a:r>
              <a:rPr lang="de-DE" sz="2000" dirty="0" err="1"/>
              <a:t>najmä</a:t>
            </a:r>
            <a:r>
              <a:rPr lang="de-DE" sz="2000" dirty="0"/>
              <a:t> </a:t>
            </a:r>
            <a:r>
              <a:rPr lang="de-DE" sz="2000" dirty="0" err="1"/>
              <a:t>krajiny</a:t>
            </a:r>
            <a:r>
              <a:rPr lang="de-DE" sz="2000" dirty="0"/>
              <a:t> </a:t>
            </a:r>
            <a:r>
              <a:rPr lang="de-DE" sz="2000" dirty="0" err="1"/>
              <a:t>východnej</a:t>
            </a:r>
            <a:r>
              <a:rPr lang="de-DE" sz="2000" dirty="0"/>
              <a:t> </a:t>
            </a:r>
            <a:r>
              <a:rPr lang="de-DE" sz="2000" dirty="0" err="1"/>
              <a:t>Európy</a:t>
            </a:r>
            <a:r>
              <a:rPr lang="de-DE" sz="2000" dirty="0"/>
              <a:t>. </a:t>
            </a:r>
            <a:r>
              <a:rPr lang="de-DE" sz="2000" dirty="0" err="1"/>
              <a:t>Nemecko</a:t>
            </a:r>
            <a:r>
              <a:rPr lang="de-DE" sz="2000" dirty="0"/>
              <a:t> </a:t>
            </a:r>
            <a:r>
              <a:rPr lang="de-DE" sz="2000" dirty="0" err="1"/>
              <a:t>akceptuje</a:t>
            </a:r>
            <a:r>
              <a:rPr lang="de-DE" sz="2000" dirty="0"/>
              <a:t> </a:t>
            </a:r>
            <a:r>
              <a:rPr lang="de-DE" sz="2000" dirty="0" err="1"/>
              <a:t>negatívne</a:t>
            </a:r>
            <a:r>
              <a:rPr lang="de-DE" sz="2000" dirty="0"/>
              <a:t> </a:t>
            </a:r>
            <a:r>
              <a:rPr lang="de-DE" sz="2000" dirty="0" err="1"/>
              <a:t>dôsledky</a:t>
            </a:r>
            <a:r>
              <a:rPr lang="de-DE" sz="2000" dirty="0"/>
              <a:t> </a:t>
            </a:r>
            <a:r>
              <a:rPr lang="de-DE" sz="2000" dirty="0" err="1"/>
              <a:t>pre</a:t>
            </a:r>
            <a:r>
              <a:rPr lang="de-DE" sz="2000" dirty="0"/>
              <a:t> </a:t>
            </a:r>
            <a:r>
              <a:rPr lang="de-DE" sz="2000" dirty="0" err="1"/>
              <a:t>ostatné</a:t>
            </a:r>
            <a:r>
              <a:rPr lang="de-DE" sz="2000" dirty="0"/>
              <a:t> </a:t>
            </a:r>
            <a:r>
              <a:rPr lang="de-DE" sz="2000" dirty="0" err="1"/>
              <a:t>členské</a:t>
            </a:r>
            <a:r>
              <a:rPr lang="de-DE" sz="2000" dirty="0"/>
              <a:t> </a:t>
            </a:r>
            <a:r>
              <a:rPr lang="de-DE" sz="2000" dirty="0" err="1"/>
              <a:t>štáty</a:t>
            </a:r>
            <a:r>
              <a:rPr lang="de-DE" sz="2000" dirty="0"/>
              <a:t>, </a:t>
            </a:r>
            <a:r>
              <a:rPr lang="de-DE" sz="2000" dirty="0" err="1"/>
              <a:t>aby</a:t>
            </a:r>
            <a:r>
              <a:rPr lang="de-DE" sz="2000" dirty="0"/>
              <a:t> </a:t>
            </a:r>
            <a:r>
              <a:rPr lang="de-DE" sz="2000" dirty="0" err="1"/>
              <a:t>presadzovali</a:t>
            </a:r>
            <a:r>
              <a:rPr lang="de-DE" sz="2000" dirty="0"/>
              <a:t> </a:t>
            </a:r>
            <a:r>
              <a:rPr lang="de-DE" sz="2000" dirty="0" err="1"/>
              <a:t>svoje</a:t>
            </a:r>
            <a:r>
              <a:rPr lang="de-DE" sz="2000" dirty="0"/>
              <a:t> </a:t>
            </a:r>
            <a:r>
              <a:rPr lang="de-DE" sz="2000" dirty="0" err="1"/>
              <a:t>vlastné</a:t>
            </a:r>
            <a:r>
              <a:rPr lang="de-DE" sz="2000" dirty="0"/>
              <a:t> </a:t>
            </a:r>
            <a:r>
              <a:rPr lang="de-DE" sz="2000" dirty="0" err="1"/>
              <a:t>záujmy</a:t>
            </a:r>
            <a:r>
              <a:rPr lang="de-DE" sz="2000" dirty="0"/>
              <a:t>. </a:t>
            </a:r>
            <a:r>
              <a:rPr lang="de-DE" sz="2000" dirty="0" err="1"/>
              <a:t>Východné</a:t>
            </a:r>
            <a:r>
              <a:rPr lang="de-DE" sz="2000" dirty="0"/>
              <a:t> </a:t>
            </a:r>
            <a:r>
              <a:rPr lang="de-DE" sz="2000" dirty="0" err="1"/>
              <a:t>členské</a:t>
            </a:r>
            <a:r>
              <a:rPr lang="de-DE" sz="2000" dirty="0"/>
              <a:t> </a:t>
            </a:r>
            <a:r>
              <a:rPr lang="de-DE" sz="2000" dirty="0" err="1"/>
              <a:t>štáty</a:t>
            </a:r>
            <a:r>
              <a:rPr lang="de-DE" sz="2000" dirty="0"/>
              <a:t> </a:t>
            </a:r>
            <a:r>
              <a:rPr lang="de-DE" sz="2000" dirty="0" err="1"/>
              <a:t>sú</a:t>
            </a:r>
            <a:r>
              <a:rPr lang="de-DE" sz="2000" dirty="0"/>
              <a:t> </a:t>
            </a:r>
            <a:r>
              <a:rPr lang="de-DE" sz="2000" dirty="0" err="1"/>
              <a:t>obzvlášť</a:t>
            </a:r>
            <a:r>
              <a:rPr lang="de-DE" sz="2000" dirty="0"/>
              <a:t> </a:t>
            </a:r>
            <a:r>
              <a:rPr lang="de-DE" sz="2000" dirty="0" err="1"/>
              <a:t>nepriaznivo</a:t>
            </a:r>
            <a:r>
              <a:rPr lang="de-DE" sz="2000" dirty="0"/>
              <a:t> </a:t>
            </a:r>
            <a:r>
              <a:rPr lang="de-DE" sz="2000" dirty="0" err="1"/>
              <a:t>ovplyvnené</a:t>
            </a:r>
            <a:r>
              <a:rPr lang="de-DE" sz="2000" dirty="0"/>
              <a:t> </a:t>
            </a:r>
            <a:r>
              <a:rPr lang="de-DE" sz="2000" dirty="0" err="1"/>
              <a:t>ekonomicky</a:t>
            </a:r>
            <a:r>
              <a:rPr lang="de-DE" sz="2000" dirty="0"/>
              <a:t>. </a:t>
            </a:r>
            <a:r>
              <a:rPr lang="de-DE" sz="2000" dirty="0" err="1"/>
              <a:t>Ekonomické</a:t>
            </a:r>
            <a:r>
              <a:rPr lang="de-DE" sz="2000" dirty="0"/>
              <a:t> </a:t>
            </a:r>
            <a:r>
              <a:rPr lang="de-DE" sz="2000" dirty="0" err="1"/>
              <a:t>poškodenie</a:t>
            </a:r>
            <a:r>
              <a:rPr lang="de-DE" sz="2000" dirty="0"/>
              <a:t> </a:t>
            </a:r>
            <a:r>
              <a:rPr lang="de-DE" sz="2000" dirty="0" err="1"/>
              <a:t>týchto</a:t>
            </a:r>
            <a:r>
              <a:rPr lang="de-DE" sz="2000" dirty="0"/>
              <a:t> </a:t>
            </a:r>
            <a:r>
              <a:rPr lang="de-DE" sz="2000" dirty="0" err="1"/>
              <a:t>krajín</a:t>
            </a:r>
            <a:r>
              <a:rPr lang="de-DE" sz="2000" dirty="0"/>
              <a:t> je </a:t>
            </a:r>
            <a:r>
              <a:rPr lang="de-DE" sz="2000" dirty="0" err="1"/>
              <a:t>tiež</a:t>
            </a:r>
            <a:r>
              <a:rPr lang="de-DE" sz="2000" dirty="0"/>
              <a:t> </a:t>
            </a:r>
            <a:r>
              <a:rPr lang="de-DE" sz="2000" dirty="0" err="1"/>
              <a:t>sprevádzané</a:t>
            </a:r>
            <a:r>
              <a:rPr lang="de-DE" sz="2000" dirty="0"/>
              <a:t> </a:t>
            </a:r>
            <a:r>
              <a:rPr lang="de-DE" sz="2000" dirty="0" err="1"/>
              <a:t>politickým</a:t>
            </a:r>
            <a:r>
              <a:rPr lang="de-DE" sz="2000" dirty="0"/>
              <a:t> </a:t>
            </a:r>
            <a:r>
              <a:rPr lang="de-DE" sz="2000" dirty="0" err="1"/>
              <a:t>poškodením</a:t>
            </a:r>
            <a:r>
              <a:rPr lang="de-DE" sz="2000" dirty="0"/>
              <a:t>.</a:t>
            </a:r>
          </a:p>
          <a:p>
            <a:pPr marL="0" indent="0">
              <a:buNone/>
            </a:pPr>
            <a:r>
              <a:rPr lang="de-DE" sz="2000" dirty="0"/>
              <a:t>Ukrajina, </a:t>
            </a:r>
            <a:r>
              <a:rPr lang="de-DE" sz="2000" dirty="0" err="1"/>
              <a:t>ktorá</a:t>
            </a:r>
            <a:r>
              <a:rPr lang="de-DE" sz="2000" dirty="0"/>
              <a:t> nie je </a:t>
            </a:r>
            <a:r>
              <a:rPr lang="de-DE" sz="2000" dirty="0" err="1"/>
              <a:t>členským</a:t>
            </a:r>
            <a:r>
              <a:rPr lang="de-DE" sz="2000" dirty="0"/>
              <a:t> </a:t>
            </a:r>
            <a:r>
              <a:rPr lang="de-DE" sz="2000" dirty="0" err="1"/>
              <a:t>štátom</a:t>
            </a:r>
            <a:r>
              <a:rPr lang="de-DE" sz="2000" dirty="0"/>
              <a:t> EÚ, </a:t>
            </a:r>
            <a:r>
              <a:rPr lang="de-DE" sz="2000" dirty="0" err="1"/>
              <a:t>sa</a:t>
            </a:r>
            <a:r>
              <a:rPr lang="de-DE" sz="2000" dirty="0"/>
              <a:t> </a:t>
            </a:r>
            <a:r>
              <a:rPr lang="de-DE" sz="2000" dirty="0" err="1"/>
              <a:t>dokonca</a:t>
            </a:r>
            <a:r>
              <a:rPr lang="de-DE" sz="2000" dirty="0"/>
              <a:t> </a:t>
            </a:r>
            <a:r>
              <a:rPr lang="de-DE" sz="2000" dirty="0" err="1"/>
              <a:t>dostáva</a:t>
            </a:r>
            <a:r>
              <a:rPr lang="de-DE" sz="2000" dirty="0"/>
              <a:t> do </a:t>
            </a:r>
            <a:r>
              <a:rPr lang="de-DE" sz="2000" dirty="0" err="1"/>
              <a:t>existenčne</a:t>
            </a:r>
            <a:r>
              <a:rPr lang="de-DE" sz="2000" dirty="0"/>
              <a:t> </a:t>
            </a:r>
            <a:r>
              <a:rPr lang="de-DE" sz="2000" dirty="0" err="1"/>
              <a:t>nebezpečnej</a:t>
            </a:r>
            <a:r>
              <a:rPr lang="de-DE" sz="2000" dirty="0"/>
              <a:t> </a:t>
            </a:r>
            <a:r>
              <a:rPr lang="de-DE" sz="2000" dirty="0" err="1"/>
              <a:t>situácie</a:t>
            </a:r>
            <a:r>
              <a:rPr lang="de-DE" sz="2000" dirty="0"/>
              <a:t>. </a:t>
            </a:r>
            <a:r>
              <a:rPr lang="de-DE" sz="2000" dirty="0" err="1"/>
              <a:t>Nemecko</a:t>
            </a:r>
            <a:r>
              <a:rPr lang="de-DE" sz="2000" dirty="0"/>
              <a:t> </a:t>
            </a:r>
            <a:r>
              <a:rPr lang="de-DE" sz="2000" dirty="0" err="1"/>
              <a:t>hľadá</a:t>
            </a:r>
            <a:r>
              <a:rPr lang="de-DE" sz="2000" dirty="0"/>
              <a:t> </a:t>
            </a:r>
            <a:r>
              <a:rPr lang="de-DE" sz="2000" dirty="0" err="1"/>
              <a:t>spôsoby</a:t>
            </a:r>
            <a:r>
              <a:rPr lang="de-DE" sz="2000" dirty="0"/>
              <a:t>, </a:t>
            </a:r>
            <a:r>
              <a:rPr lang="de-DE" sz="2000" dirty="0" err="1"/>
              <a:t>ako</a:t>
            </a:r>
            <a:r>
              <a:rPr lang="de-DE" sz="2000" dirty="0"/>
              <a:t> </a:t>
            </a:r>
            <a:r>
              <a:rPr lang="de-DE" sz="2000" dirty="0" err="1"/>
              <a:t>minimalizovať</a:t>
            </a:r>
            <a:r>
              <a:rPr lang="de-DE" sz="2000" dirty="0"/>
              <a:t> </a:t>
            </a:r>
            <a:r>
              <a:rPr lang="de-DE" sz="2000" dirty="0" err="1"/>
              <a:t>negatívne</a:t>
            </a:r>
            <a:r>
              <a:rPr lang="de-DE" sz="2000" dirty="0"/>
              <a:t> </a:t>
            </a:r>
            <a:r>
              <a:rPr lang="de-DE" sz="2000" dirty="0" err="1"/>
              <a:t>následky</a:t>
            </a:r>
            <a:r>
              <a:rPr lang="de-DE" sz="2000" dirty="0"/>
              <a:t> </a:t>
            </a:r>
            <a:r>
              <a:rPr lang="de-DE" sz="2000" dirty="0" err="1"/>
              <a:t>pre</a:t>
            </a:r>
            <a:r>
              <a:rPr lang="de-DE" sz="2000" dirty="0"/>
              <a:t> </a:t>
            </a:r>
            <a:r>
              <a:rPr lang="de-DE" sz="2000" dirty="0" err="1"/>
              <a:t>iné</a:t>
            </a:r>
            <a:r>
              <a:rPr lang="de-DE" sz="2000" dirty="0"/>
              <a:t> </a:t>
            </a:r>
            <a:r>
              <a:rPr lang="de-DE" sz="2000" dirty="0" err="1"/>
              <a:t>krajiny</a:t>
            </a:r>
            <a:r>
              <a:rPr lang="de-DE" sz="2000" dirty="0"/>
              <a:t>, </a:t>
            </a:r>
            <a:r>
              <a:rPr lang="de-DE" sz="2000" dirty="0" err="1"/>
              <a:t>napríklad</a:t>
            </a:r>
            <a:r>
              <a:rPr lang="de-DE" sz="2000" dirty="0"/>
              <a:t> </a:t>
            </a:r>
            <a:r>
              <a:rPr lang="de-DE" sz="2000" dirty="0" err="1"/>
              <a:t>prostredníctvom</a:t>
            </a:r>
            <a:r>
              <a:rPr lang="de-DE" sz="2000" dirty="0"/>
              <a:t> </a:t>
            </a:r>
            <a:r>
              <a:rPr lang="de-DE" sz="2000" dirty="0" err="1"/>
              <a:t>sprostredkovania</a:t>
            </a:r>
            <a:r>
              <a:rPr lang="de-DE" sz="2000" dirty="0"/>
              <a:t> </a:t>
            </a:r>
            <a:r>
              <a:rPr lang="de-DE" sz="2000" dirty="0" err="1"/>
              <a:t>medzi</a:t>
            </a:r>
            <a:r>
              <a:rPr lang="de-DE" sz="2000" dirty="0"/>
              <a:t> </a:t>
            </a:r>
            <a:r>
              <a:rPr lang="de-DE" sz="2000" dirty="0" err="1"/>
              <a:t>Ukrajinou</a:t>
            </a:r>
            <a:r>
              <a:rPr lang="de-DE" sz="2000" dirty="0"/>
              <a:t> a </a:t>
            </a:r>
            <a:r>
              <a:rPr lang="de-DE" sz="2000" dirty="0" err="1"/>
              <a:t>Ruskom</a:t>
            </a:r>
            <a:r>
              <a:rPr lang="de-DE" sz="2000" dirty="0"/>
              <a:t>, </a:t>
            </a:r>
            <a:r>
              <a:rPr lang="de-DE" sz="2000" dirty="0" err="1"/>
              <a:t>ale</a:t>
            </a:r>
            <a:r>
              <a:rPr lang="de-DE" sz="2000" dirty="0"/>
              <a:t> nie je </a:t>
            </a:r>
            <a:r>
              <a:rPr lang="de-DE" sz="2000" dirty="0" err="1"/>
              <a:t>pripravené</a:t>
            </a:r>
            <a:r>
              <a:rPr lang="de-DE" sz="2000" dirty="0"/>
              <a:t> </a:t>
            </a:r>
            <a:r>
              <a:rPr lang="de-DE" sz="2000" dirty="0" err="1"/>
              <a:t>odísť</a:t>
            </a:r>
            <a:r>
              <a:rPr lang="de-DE" sz="2000" dirty="0"/>
              <a:t> z Nord Stream 2. Projekt </a:t>
            </a:r>
            <a:r>
              <a:rPr lang="de-DE" sz="2000" dirty="0" err="1"/>
              <a:t>ukazuje</a:t>
            </a:r>
            <a:r>
              <a:rPr lang="de-DE" sz="2000" dirty="0"/>
              <a:t>, </a:t>
            </a:r>
            <a:r>
              <a:rPr lang="de-DE" sz="2000" dirty="0" err="1"/>
              <a:t>aké</a:t>
            </a:r>
            <a:r>
              <a:rPr lang="de-DE" sz="2000" dirty="0"/>
              <a:t> </a:t>
            </a:r>
            <a:r>
              <a:rPr lang="de-DE" sz="2000" dirty="0" err="1"/>
              <a:t>sú</a:t>
            </a:r>
            <a:r>
              <a:rPr lang="de-DE" sz="2000" dirty="0"/>
              <a:t> </a:t>
            </a:r>
            <a:r>
              <a:rPr lang="de-DE" sz="2000" dirty="0" err="1"/>
              <a:t>záujmy</a:t>
            </a:r>
            <a:r>
              <a:rPr lang="de-DE" sz="2000" dirty="0"/>
              <a:t> </a:t>
            </a:r>
            <a:r>
              <a:rPr lang="de-DE" sz="2000" dirty="0" err="1"/>
              <a:t>jednotlivých</a:t>
            </a:r>
            <a:r>
              <a:rPr lang="de-DE" sz="2000" dirty="0"/>
              <a:t> </a:t>
            </a:r>
            <a:r>
              <a:rPr lang="de-DE" sz="2000" dirty="0" err="1"/>
              <a:t>krajín</a:t>
            </a:r>
            <a:r>
              <a:rPr lang="de-DE" sz="2000" dirty="0"/>
              <a:t> v </a:t>
            </a:r>
            <a:r>
              <a:rPr lang="de-DE" sz="2000" dirty="0" err="1"/>
              <a:t>Európskej</a:t>
            </a:r>
            <a:r>
              <a:rPr lang="de-DE" sz="2000" dirty="0"/>
              <a:t> </a:t>
            </a:r>
            <a:r>
              <a:rPr lang="de-DE" sz="2000" dirty="0" err="1"/>
              <a:t>únii</a:t>
            </a:r>
            <a:r>
              <a:rPr lang="de-DE" sz="2000" dirty="0"/>
              <a:t> a </a:t>
            </a:r>
            <a:r>
              <a:rPr lang="de-DE" sz="2000" dirty="0" err="1"/>
              <a:t>mimo</a:t>
            </a:r>
            <a:r>
              <a:rPr lang="de-DE" sz="2000" dirty="0"/>
              <a:t> </a:t>
            </a:r>
            <a:r>
              <a:rPr lang="de-DE" sz="2000" dirty="0" err="1"/>
              <a:t>nej</a:t>
            </a:r>
            <a:r>
              <a:rPr lang="de-DE" sz="2000" dirty="0"/>
              <a:t> a </a:t>
            </a:r>
            <a:r>
              <a:rPr lang="de-DE" sz="2000" dirty="0" err="1"/>
              <a:t>aké</a:t>
            </a:r>
            <a:r>
              <a:rPr lang="de-DE" sz="2000" dirty="0"/>
              <a:t> </a:t>
            </a:r>
            <a:r>
              <a:rPr lang="de-DE" sz="2000" dirty="0" err="1"/>
              <a:t>dôležité</a:t>
            </a:r>
            <a:r>
              <a:rPr lang="de-DE" sz="2000" dirty="0"/>
              <a:t> </a:t>
            </a:r>
            <a:r>
              <a:rPr lang="de-DE" sz="2000" dirty="0" err="1"/>
              <a:t>sú</a:t>
            </a:r>
            <a:r>
              <a:rPr lang="de-DE" sz="2000" dirty="0"/>
              <a:t> </a:t>
            </a:r>
            <a:r>
              <a:rPr lang="de-DE" sz="2000" dirty="0" err="1"/>
              <a:t>tranzitné</a:t>
            </a:r>
            <a:r>
              <a:rPr lang="de-DE" sz="2000" dirty="0"/>
              <a:t> </a:t>
            </a:r>
            <a:r>
              <a:rPr lang="de-DE" sz="2000" dirty="0" err="1"/>
              <a:t>poplatky</a:t>
            </a:r>
            <a:r>
              <a:rPr lang="de-DE" sz="2000" dirty="0"/>
              <a:t> </a:t>
            </a:r>
            <a:r>
              <a:rPr lang="de-DE" sz="2000" dirty="0" err="1"/>
              <a:t>pre</a:t>
            </a:r>
            <a:r>
              <a:rPr lang="de-DE" sz="2000" dirty="0"/>
              <a:t> </a:t>
            </a:r>
            <a:r>
              <a:rPr lang="de-DE" sz="2000" dirty="0" err="1"/>
              <a:t>tranzitné</a:t>
            </a:r>
            <a:r>
              <a:rPr lang="de-DE" sz="2000" dirty="0"/>
              <a:t> </a:t>
            </a:r>
            <a:r>
              <a:rPr lang="de-DE" sz="2000" dirty="0" err="1"/>
              <a:t>krajiny</a:t>
            </a:r>
            <a:r>
              <a:rPr lang="de-DE" sz="2000" dirty="0"/>
              <a:t>.</a:t>
            </a:r>
          </a:p>
        </p:txBody>
      </p:sp>
      <p:sp>
        <p:nvSpPr>
          <p:cNvPr id="6" name="Pfeil: nach unten 5">
            <a:extLst>
              <a:ext uri="{FF2B5EF4-FFF2-40B4-BE49-F238E27FC236}">
                <a16:creationId xmlns:a16="http://schemas.microsoft.com/office/drawing/2014/main" id="{28387EEF-29FF-4BF0-8695-35E636FD8859}"/>
              </a:ext>
            </a:extLst>
          </p:cNvPr>
          <p:cNvSpPr/>
          <p:nvPr/>
        </p:nvSpPr>
        <p:spPr>
          <a:xfrm>
            <a:off x="5257800" y="5754481"/>
            <a:ext cx="1693985" cy="984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hlinkClick r:id="rId2" action="ppaction://hlinksldjump"/>
              </a:rPr>
              <a:t>Ďalej</a:t>
            </a:r>
            <a:endParaRPr lang="de-DE" dirty="0"/>
          </a:p>
          <a:p>
            <a:pPr algn="ctr"/>
            <a:endParaRPr lang="de-DE" dirty="0"/>
          </a:p>
        </p:txBody>
      </p:sp>
      <p:sp>
        <p:nvSpPr>
          <p:cNvPr id="7" name="Verbotsymbol 6">
            <a:hlinkClick r:id="rId3" action="ppaction://hlinksldjump"/>
            <a:extLst>
              <a:ext uri="{FF2B5EF4-FFF2-40B4-BE49-F238E27FC236}">
                <a16:creationId xmlns:a16="http://schemas.microsoft.com/office/drawing/2014/main" id="{55FA1AB7-CAFF-4168-9F4B-2B957223C786}"/>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3662804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9C3CA-4725-4E6E-9CEB-7998F56D5369}"/>
              </a:ext>
            </a:extLst>
          </p:cNvPr>
          <p:cNvSpPr>
            <a:spLocks noGrp="1"/>
          </p:cNvSpPr>
          <p:nvPr>
            <p:ph type="title"/>
          </p:nvPr>
        </p:nvSpPr>
        <p:spPr>
          <a:xfrm>
            <a:off x="545124" y="523613"/>
            <a:ext cx="11078308" cy="1188720"/>
          </a:xfrm>
        </p:spPr>
        <p:txBody>
          <a:bodyPr/>
          <a:lstStyle/>
          <a:p>
            <a:r>
              <a:rPr lang="de-DE" dirty="0">
                <a:solidFill>
                  <a:srgbClr val="00B050"/>
                </a:solidFill>
              </a:rPr>
              <a:t>Fazit </a:t>
            </a:r>
            <a:endParaRPr lang="de-DE" dirty="0"/>
          </a:p>
        </p:txBody>
      </p:sp>
      <p:sp>
        <p:nvSpPr>
          <p:cNvPr id="3" name="Inhaltsplatzhalter 2">
            <a:extLst>
              <a:ext uri="{FF2B5EF4-FFF2-40B4-BE49-F238E27FC236}">
                <a16:creationId xmlns:a16="http://schemas.microsoft.com/office/drawing/2014/main" id="{A5F6428B-24D4-4AFC-A59A-D282CF30BC13}"/>
              </a:ext>
            </a:extLst>
          </p:cNvPr>
          <p:cNvSpPr>
            <a:spLocks noGrp="1"/>
          </p:cNvSpPr>
          <p:nvPr>
            <p:ph idx="1"/>
          </p:nvPr>
        </p:nvSpPr>
        <p:spPr>
          <a:xfrm>
            <a:off x="603738" y="1963967"/>
            <a:ext cx="11019694" cy="4219956"/>
          </a:xfrm>
        </p:spPr>
        <p:txBody>
          <a:bodyPr>
            <a:normAutofit/>
          </a:bodyPr>
          <a:lstStyle/>
          <a:p>
            <a:pPr marL="0" indent="0">
              <a:buNone/>
            </a:pPr>
            <a:r>
              <a:rPr lang="de-DE" sz="2000" dirty="0"/>
              <a:t>Es wird klar, wie hart und rücksichtslos der Wettbewerb innerhalb des europäischen Energiemarktes ist. So setzen sich Energie-Projekte innerhalb der EU gegenseitig unter Druck, anstatt zu kooperieren. Beispielhaft hierfür sind die Baltic Pipe und die heimische polnische Gasproduktion, welche von Nord Stream 2 unter Druck gesetzt werden. Nord Stream 2 ist in jedem Fall mit hohen politischen Kosten verbunden, unabhängig davon, ob die Ukraine für 5 Jahre als Gastransitland gesichert ist oder wie hoch oder niedrig die Beeinträchtigung der osteuropäischen Staaten Polen, Slowakei und Ukraine ist. </a:t>
            </a:r>
          </a:p>
          <a:p>
            <a:pPr marL="0" indent="0">
              <a:buNone/>
            </a:pPr>
            <a:r>
              <a:rPr lang="de-DE" sz="2000" dirty="0"/>
              <a:t>Die Beziehungen zwischen den Mitgliedsstaaten der europäischen Union haben bereits gelitten und werden aufgrund von Nord Stream 2 weiterhin leiden. </a:t>
            </a:r>
            <a:r>
              <a:rPr lang="de-DE" sz="1100" dirty="0"/>
              <a:t>(vgl. Lang &amp; Westphal, 2016, S.39)</a:t>
            </a:r>
            <a:r>
              <a:rPr lang="de-DE" sz="2200" dirty="0"/>
              <a:t> </a:t>
            </a:r>
          </a:p>
          <a:p>
            <a:pPr marL="0" indent="0">
              <a:buNone/>
            </a:pPr>
            <a:r>
              <a:rPr lang="de-DE" sz="2000" dirty="0"/>
              <a:t>Die abschließende Erkenntnis besteht darin, dass die europäische Energie-Politik durch nationale Ansätze und Projekte mit wenig Rücksicht auf Andere dominiert wird. Hierbei setzt sich der Stärkere, in diesem Fall Deutschland, durch. </a:t>
            </a:r>
          </a:p>
          <a:p>
            <a:endParaRPr lang="de-DE" dirty="0"/>
          </a:p>
        </p:txBody>
      </p:sp>
      <p:sp>
        <p:nvSpPr>
          <p:cNvPr id="5" name="Verbotsymbol 4">
            <a:hlinkClick r:id="rId2" action="ppaction://hlinksldjump"/>
            <a:extLst>
              <a:ext uri="{FF2B5EF4-FFF2-40B4-BE49-F238E27FC236}">
                <a16:creationId xmlns:a16="http://schemas.microsoft.com/office/drawing/2014/main" id="{B0F52DD8-B7D9-4B15-9CD8-EA394314948F}"/>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5616801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DD37655-282F-42E3-9327-431FD1DE4A93}"/>
              </a:ext>
            </a:extLst>
          </p:cNvPr>
          <p:cNvSpPr>
            <a:spLocks noGrp="1"/>
          </p:cNvSpPr>
          <p:nvPr>
            <p:ph type="title"/>
          </p:nvPr>
        </p:nvSpPr>
        <p:spPr>
          <a:xfrm>
            <a:off x="545124" y="523613"/>
            <a:ext cx="11078308" cy="1188720"/>
          </a:xfrm>
        </p:spPr>
        <p:txBody>
          <a:bodyPr/>
          <a:lstStyle/>
          <a:p>
            <a:r>
              <a:rPr lang="sk-SK" dirty="0">
                <a:solidFill>
                  <a:srgbClr val="00B050"/>
                </a:solidFill>
              </a:rPr>
              <a:t>Záver</a:t>
            </a:r>
            <a:br>
              <a:rPr lang="de-DE" dirty="0">
                <a:solidFill>
                  <a:srgbClr val="00B050"/>
                </a:solidFill>
              </a:rPr>
            </a:br>
            <a:r>
              <a:rPr lang="de-DE" dirty="0">
                <a:solidFill>
                  <a:srgbClr val="00B050"/>
                </a:solidFill>
              </a:rPr>
              <a:t>Fazit </a:t>
            </a:r>
            <a:endParaRPr lang="de-DE" dirty="0"/>
          </a:p>
        </p:txBody>
      </p:sp>
      <p:sp>
        <p:nvSpPr>
          <p:cNvPr id="6" name="Inhaltsplatzhalter 2">
            <a:extLst>
              <a:ext uri="{FF2B5EF4-FFF2-40B4-BE49-F238E27FC236}">
                <a16:creationId xmlns:a16="http://schemas.microsoft.com/office/drawing/2014/main" id="{86112B8F-F710-4C2E-8B2C-97F1B5970E7B}"/>
              </a:ext>
            </a:extLst>
          </p:cNvPr>
          <p:cNvSpPr>
            <a:spLocks noGrp="1"/>
          </p:cNvSpPr>
          <p:nvPr>
            <p:ph idx="1"/>
          </p:nvPr>
        </p:nvSpPr>
        <p:spPr>
          <a:xfrm>
            <a:off x="603738" y="1963967"/>
            <a:ext cx="11019694" cy="4219956"/>
          </a:xfrm>
        </p:spPr>
        <p:txBody>
          <a:bodyPr>
            <a:normAutofit/>
          </a:bodyPr>
          <a:lstStyle/>
          <a:p>
            <a:pPr marL="0" indent="0">
              <a:buNone/>
            </a:pPr>
            <a:r>
              <a:rPr lang="de-DE" sz="2000" dirty="0"/>
              <a:t>Je </a:t>
            </a:r>
            <a:r>
              <a:rPr lang="de-DE" sz="2000" dirty="0" err="1"/>
              <a:t>zrejmé</a:t>
            </a:r>
            <a:r>
              <a:rPr lang="de-DE" sz="2000" dirty="0"/>
              <a:t>, </a:t>
            </a:r>
            <a:r>
              <a:rPr lang="de-DE" sz="2000" dirty="0" err="1"/>
              <a:t>aká</a:t>
            </a:r>
            <a:r>
              <a:rPr lang="de-DE" sz="2000" dirty="0"/>
              <a:t> </a:t>
            </a:r>
            <a:r>
              <a:rPr lang="de-DE" sz="2000" dirty="0" err="1"/>
              <a:t>tvrdá</a:t>
            </a:r>
            <a:r>
              <a:rPr lang="de-DE" sz="2000" dirty="0"/>
              <a:t> a </a:t>
            </a:r>
            <a:r>
              <a:rPr lang="de-DE" sz="2000" dirty="0" err="1"/>
              <a:t>nemilosrdná</a:t>
            </a:r>
            <a:r>
              <a:rPr lang="de-DE" sz="2000" dirty="0"/>
              <a:t> </a:t>
            </a:r>
            <a:r>
              <a:rPr lang="de-DE" sz="2000" dirty="0" err="1"/>
              <a:t>hospodárska</a:t>
            </a:r>
            <a:r>
              <a:rPr lang="de-DE" sz="2000" dirty="0"/>
              <a:t> </a:t>
            </a:r>
            <a:r>
              <a:rPr lang="de-DE" sz="2000" dirty="0" err="1"/>
              <a:t>súťaž</a:t>
            </a:r>
            <a:r>
              <a:rPr lang="de-DE" sz="2000" dirty="0"/>
              <a:t> je na </a:t>
            </a:r>
            <a:r>
              <a:rPr lang="de-DE" sz="2000" dirty="0" err="1"/>
              <a:t>európskom</a:t>
            </a:r>
            <a:r>
              <a:rPr lang="de-DE" sz="2000" dirty="0"/>
              <a:t> </a:t>
            </a:r>
            <a:r>
              <a:rPr lang="de-DE" sz="2000" dirty="0" err="1"/>
              <a:t>energetickom</a:t>
            </a:r>
            <a:r>
              <a:rPr lang="de-DE" sz="2000" dirty="0"/>
              <a:t> </a:t>
            </a:r>
            <a:r>
              <a:rPr lang="de-DE" sz="2000" dirty="0" err="1"/>
              <a:t>trhu</a:t>
            </a:r>
            <a:r>
              <a:rPr lang="de-DE" sz="2000" dirty="0"/>
              <a:t>. </a:t>
            </a:r>
            <a:r>
              <a:rPr lang="de-DE" sz="2000" dirty="0" err="1"/>
              <a:t>Energetické</a:t>
            </a:r>
            <a:r>
              <a:rPr lang="de-DE" sz="2000" dirty="0"/>
              <a:t> </a:t>
            </a:r>
            <a:r>
              <a:rPr lang="de-DE" sz="2000" dirty="0" err="1"/>
              <a:t>projekty</a:t>
            </a:r>
            <a:r>
              <a:rPr lang="de-DE" sz="2000" dirty="0"/>
              <a:t> v </a:t>
            </a:r>
            <a:r>
              <a:rPr lang="de-DE" sz="2000" dirty="0" err="1"/>
              <a:t>rámci</a:t>
            </a:r>
            <a:r>
              <a:rPr lang="de-DE" sz="2000" dirty="0"/>
              <a:t> EÚ </a:t>
            </a:r>
            <a:r>
              <a:rPr lang="de-DE" sz="2000" dirty="0" err="1"/>
              <a:t>sa</a:t>
            </a:r>
            <a:r>
              <a:rPr lang="de-DE" sz="2000" dirty="0"/>
              <a:t> </a:t>
            </a:r>
            <a:r>
              <a:rPr lang="de-DE" sz="2000" dirty="0" err="1"/>
              <a:t>namiesto</a:t>
            </a:r>
            <a:r>
              <a:rPr lang="de-DE" sz="2000" dirty="0"/>
              <a:t> </a:t>
            </a:r>
            <a:r>
              <a:rPr lang="de-DE" sz="2000" dirty="0" err="1"/>
              <a:t>spolupráce</a:t>
            </a:r>
            <a:r>
              <a:rPr lang="de-DE" sz="2000" dirty="0"/>
              <a:t> </a:t>
            </a:r>
            <a:r>
              <a:rPr lang="de-DE" sz="2000" dirty="0" err="1"/>
              <a:t>navzájom</a:t>
            </a:r>
            <a:r>
              <a:rPr lang="de-DE" sz="2000" dirty="0"/>
              <a:t> </a:t>
            </a:r>
            <a:r>
              <a:rPr lang="de-DE" sz="2000" dirty="0" err="1"/>
              <a:t>vyvíjali</a:t>
            </a:r>
            <a:r>
              <a:rPr lang="de-DE" sz="2000" dirty="0"/>
              <a:t> </a:t>
            </a:r>
            <a:r>
              <a:rPr lang="de-DE" sz="2000" dirty="0" err="1"/>
              <a:t>pod</a:t>
            </a:r>
            <a:r>
              <a:rPr lang="de-DE" sz="2000" dirty="0"/>
              <a:t> </a:t>
            </a:r>
            <a:r>
              <a:rPr lang="de-DE" sz="2000" dirty="0" err="1"/>
              <a:t>tlakom</a:t>
            </a:r>
            <a:r>
              <a:rPr lang="de-DE" sz="2000" dirty="0"/>
              <a:t>. </a:t>
            </a:r>
            <a:r>
              <a:rPr lang="de-DE" sz="2000" dirty="0" err="1"/>
              <a:t>Príklady</a:t>
            </a:r>
            <a:r>
              <a:rPr lang="de-DE" sz="2000" dirty="0"/>
              <a:t> </a:t>
            </a:r>
            <a:r>
              <a:rPr lang="de-DE" sz="2000" dirty="0" err="1"/>
              <a:t>zahŕňajú</a:t>
            </a:r>
            <a:r>
              <a:rPr lang="de-DE" sz="2000" dirty="0"/>
              <a:t> </a:t>
            </a:r>
            <a:r>
              <a:rPr lang="de-DE" sz="2000" dirty="0" err="1"/>
              <a:t>baltské</a:t>
            </a:r>
            <a:r>
              <a:rPr lang="de-DE" sz="2000" dirty="0"/>
              <a:t> </a:t>
            </a:r>
            <a:r>
              <a:rPr lang="de-DE" sz="2000" dirty="0" err="1"/>
              <a:t>potrubie</a:t>
            </a:r>
            <a:r>
              <a:rPr lang="de-DE" sz="2000" dirty="0"/>
              <a:t> a </a:t>
            </a:r>
            <a:r>
              <a:rPr lang="de-DE" sz="2000" dirty="0" err="1"/>
              <a:t>domácu</a:t>
            </a:r>
            <a:r>
              <a:rPr lang="de-DE" sz="2000" dirty="0"/>
              <a:t> </a:t>
            </a:r>
            <a:r>
              <a:rPr lang="de-DE" sz="2000" dirty="0" err="1"/>
              <a:t>poľskú</a:t>
            </a:r>
            <a:r>
              <a:rPr lang="de-DE" sz="2000" dirty="0"/>
              <a:t> </a:t>
            </a:r>
            <a:r>
              <a:rPr lang="de-DE" sz="2000" dirty="0" err="1"/>
              <a:t>výrobu</a:t>
            </a:r>
            <a:r>
              <a:rPr lang="de-DE" sz="2000" dirty="0"/>
              <a:t> </a:t>
            </a:r>
            <a:r>
              <a:rPr lang="de-DE" sz="2000" dirty="0" err="1"/>
              <a:t>plynu</a:t>
            </a:r>
            <a:r>
              <a:rPr lang="de-DE" sz="2000" dirty="0"/>
              <a:t>, </a:t>
            </a:r>
            <a:r>
              <a:rPr lang="de-DE" sz="2000" dirty="0" err="1"/>
              <a:t>ktoré</a:t>
            </a:r>
            <a:r>
              <a:rPr lang="de-DE" sz="2000" dirty="0"/>
              <a:t> </a:t>
            </a:r>
            <a:r>
              <a:rPr lang="de-DE" sz="2000" dirty="0" err="1"/>
              <a:t>sú</a:t>
            </a:r>
            <a:r>
              <a:rPr lang="de-DE" sz="2000" dirty="0"/>
              <a:t> </a:t>
            </a:r>
            <a:r>
              <a:rPr lang="de-DE" sz="2000" dirty="0" err="1"/>
              <a:t>pod</a:t>
            </a:r>
            <a:r>
              <a:rPr lang="de-DE" sz="2000" dirty="0"/>
              <a:t> </a:t>
            </a:r>
            <a:r>
              <a:rPr lang="de-DE" sz="2000" dirty="0" err="1"/>
              <a:t>tlakom</a:t>
            </a:r>
            <a:r>
              <a:rPr lang="de-DE" sz="2000" dirty="0"/>
              <a:t> </a:t>
            </a:r>
            <a:r>
              <a:rPr lang="de-DE" sz="2000" dirty="0" err="1"/>
              <a:t>spoločnosti</a:t>
            </a:r>
            <a:r>
              <a:rPr lang="de-DE" sz="2000" dirty="0"/>
              <a:t> Nord Stream 2. V </a:t>
            </a:r>
            <a:r>
              <a:rPr lang="de-DE" sz="2000" dirty="0" err="1"/>
              <a:t>každom</a:t>
            </a:r>
            <a:r>
              <a:rPr lang="de-DE" sz="2000" dirty="0"/>
              <a:t> </a:t>
            </a:r>
            <a:r>
              <a:rPr lang="de-DE" sz="2000" dirty="0" err="1"/>
              <a:t>prípade</a:t>
            </a:r>
            <a:r>
              <a:rPr lang="de-DE" sz="2000" dirty="0"/>
              <a:t> je Nord Stream 2 </a:t>
            </a:r>
            <a:r>
              <a:rPr lang="de-DE" sz="2000" dirty="0" err="1"/>
              <a:t>spojený</a:t>
            </a:r>
            <a:r>
              <a:rPr lang="de-DE" sz="2000" dirty="0"/>
              <a:t> s </a:t>
            </a:r>
            <a:r>
              <a:rPr lang="de-DE" sz="2000" dirty="0" err="1"/>
              <a:t>vysokými</a:t>
            </a:r>
            <a:r>
              <a:rPr lang="de-DE" sz="2000" dirty="0"/>
              <a:t> </a:t>
            </a:r>
            <a:r>
              <a:rPr lang="de-DE" sz="2000" dirty="0" err="1"/>
              <a:t>politickými</a:t>
            </a:r>
            <a:r>
              <a:rPr lang="de-DE" sz="2000" dirty="0"/>
              <a:t> </a:t>
            </a:r>
            <a:r>
              <a:rPr lang="de-DE" sz="2000" dirty="0" err="1"/>
              <a:t>nákladmi</a:t>
            </a:r>
            <a:r>
              <a:rPr lang="de-DE" sz="2000" dirty="0"/>
              <a:t>, </a:t>
            </a:r>
            <a:r>
              <a:rPr lang="de-DE" sz="2000" dirty="0" err="1"/>
              <a:t>bez</a:t>
            </a:r>
            <a:r>
              <a:rPr lang="de-DE" sz="2000" dirty="0"/>
              <a:t> </a:t>
            </a:r>
            <a:r>
              <a:rPr lang="de-DE" sz="2000" dirty="0" err="1"/>
              <a:t>ohľadu</a:t>
            </a:r>
            <a:r>
              <a:rPr lang="de-DE" sz="2000" dirty="0"/>
              <a:t> na </a:t>
            </a:r>
            <a:r>
              <a:rPr lang="de-DE" sz="2000" dirty="0" err="1"/>
              <a:t>to</a:t>
            </a:r>
            <a:r>
              <a:rPr lang="de-DE" sz="2000" dirty="0"/>
              <a:t>, </a:t>
            </a:r>
            <a:r>
              <a:rPr lang="de-DE" sz="2000" dirty="0" err="1"/>
              <a:t>či</a:t>
            </a:r>
            <a:r>
              <a:rPr lang="de-DE" sz="2000" dirty="0"/>
              <a:t> je Ukrajina </a:t>
            </a:r>
            <a:r>
              <a:rPr lang="de-DE" sz="2000" dirty="0" err="1"/>
              <a:t>zabezpečená</a:t>
            </a:r>
            <a:r>
              <a:rPr lang="de-DE" sz="2000" dirty="0"/>
              <a:t> </a:t>
            </a:r>
            <a:r>
              <a:rPr lang="de-DE" sz="2000" dirty="0" err="1"/>
              <a:t>ako</a:t>
            </a:r>
            <a:r>
              <a:rPr lang="de-DE" sz="2000" dirty="0"/>
              <a:t> </a:t>
            </a:r>
            <a:r>
              <a:rPr lang="de-DE" sz="2000" dirty="0" err="1"/>
              <a:t>krajina</a:t>
            </a:r>
            <a:r>
              <a:rPr lang="de-DE" sz="2000" dirty="0"/>
              <a:t> s </a:t>
            </a:r>
            <a:r>
              <a:rPr lang="de-DE" sz="2000" dirty="0" err="1"/>
              <a:t>tranzitom</a:t>
            </a:r>
            <a:r>
              <a:rPr lang="de-DE" sz="2000" dirty="0"/>
              <a:t> </a:t>
            </a:r>
            <a:r>
              <a:rPr lang="de-DE" sz="2000" dirty="0" err="1"/>
              <a:t>plynu</a:t>
            </a:r>
            <a:r>
              <a:rPr lang="de-DE" sz="2000" dirty="0"/>
              <a:t> </a:t>
            </a:r>
            <a:r>
              <a:rPr lang="de-DE" sz="2000" dirty="0" err="1"/>
              <a:t>po</a:t>
            </a:r>
            <a:r>
              <a:rPr lang="de-DE" sz="2000" dirty="0"/>
              <a:t> </a:t>
            </a:r>
            <a:r>
              <a:rPr lang="de-DE" sz="2000" dirty="0" err="1"/>
              <a:t>dobu</a:t>
            </a:r>
            <a:r>
              <a:rPr lang="de-DE" sz="2000" dirty="0"/>
              <a:t> 5 </a:t>
            </a:r>
            <a:r>
              <a:rPr lang="de-DE" sz="2000" dirty="0" err="1"/>
              <a:t>rokov</a:t>
            </a:r>
            <a:r>
              <a:rPr lang="de-DE" sz="2000" dirty="0"/>
              <a:t>, </a:t>
            </a:r>
            <a:r>
              <a:rPr lang="de-DE" sz="2000" dirty="0" err="1"/>
              <a:t>alebo</a:t>
            </a:r>
            <a:r>
              <a:rPr lang="de-DE" sz="2000" dirty="0"/>
              <a:t> </a:t>
            </a:r>
            <a:r>
              <a:rPr lang="de-DE" sz="2000" dirty="0" err="1"/>
              <a:t>aké</a:t>
            </a:r>
            <a:r>
              <a:rPr lang="de-DE" sz="2000" dirty="0"/>
              <a:t> </a:t>
            </a:r>
            <a:r>
              <a:rPr lang="de-DE" sz="2000" dirty="0" err="1"/>
              <a:t>vysoké</a:t>
            </a:r>
            <a:r>
              <a:rPr lang="de-DE" sz="2000" dirty="0"/>
              <a:t> </a:t>
            </a:r>
            <a:r>
              <a:rPr lang="de-DE" sz="2000" dirty="0" err="1"/>
              <a:t>alebo</a:t>
            </a:r>
            <a:r>
              <a:rPr lang="de-DE" sz="2000" dirty="0"/>
              <a:t> </a:t>
            </a:r>
            <a:r>
              <a:rPr lang="de-DE" sz="2000" dirty="0" err="1"/>
              <a:t>nízke</a:t>
            </a:r>
            <a:r>
              <a:rPr lang="de-DE" sz="2000" dirty="0"/>
              <a:t> je </a:t>
            </a:r>
            <a:r>
              <a:rPr lang="de-DE" sz="2000" dirty="0" err="1"/>
              <a:t>zníženie</a:t>
            </a:r>
            <a:r>
              <a:rPr lang="de-DE" sz="2000" dirty="0"/>
              <a:t> </a:t>
            </a:r>
            <a:r>
              <a:rPr lang="de-DE" sz="2000" dirty="0" err="1"/>
              <a:t>hodnoty</a:t>
            </a:r>
            <a:r>
              <a:rPr lang="de-DE" sz="2000" dirty="0"/>
              <a:t> </a:t>
            </a:r>
            <a:r>
              <a:rPr lang="de-DE" sz="2000" dirty="0" err="1"/>
              <a:t>krajín</a:t>
            </a:r>
            <a:r>
              <a:rPr lang="de-DE" sz="2000" dirty="0"/>
              <a:t> </a:t>
            </a:r>
            <a:r>
              <a:rPr lang="de-DE" sz="2000" dirty="0" err="1"/>
              <a:t>východnej</a:t>
            </a:r>
            <a:r>
              <a:rPr lang="de-DE" sz="2000" dirty="0"/>
              <a:t> </a:t>
            </a:r>
            <a:r>
              <a:rPr lang="de-DE" sz="2000" dirty="0" err="1"/>
              <a:t>Európy</a:t>
            </a:r>
            <a:r>
              <a:rPr lang="de-DE" sz="2000" dirty="0"/>
              <a:t>, </a:t>
            </a:r>
            <a:r>
              <a:rPr lang="de-DE" sz="2000" dirty="0" err="1"/>
              <a:t>Poľska</a:t>
            </a:r>
            <a:r>
              <a:rPr lang="de-DE" sz="2000" dirty="0"/>
              <a:t>, </a:t>
            </a:r>
            <a:r>
              <a:rPr lang="de-DE" sz="2000" dirty="0" err="1"/>
              <a:t>Slovenska</a:t>
            </a:r>
            <a:r>
              <a:rPr lang="de-DE" sz="2000" dirty="0"/>
              <a:t> a </a:t>
            </a:r>
            <a:r>
              <a:rPr lang="de-DE" sz="2000" dirty="0" err="1"/>
              <a:t>Ukrajiny</a:t>
            </a:r>
            <a:r>
              <a:rPr lang="de-DE" sz="2000" dirty="0"/>
              <a:t>.</a:t>
            </a:r>
          </a:p>
          <a:p>
            <a:pPr marL="0" indent="0">
              <a:buNone/>
            </a:pPr>
            <a:r>
              <a:rPr lang="de-DE" sz="2000" dirty="0" err="1"/>
              <a:t>Vzťahy</a:t>
            </a:r>
            <a:r>
              <a:rPr lang="de-DE" sz="2000" dirty="0"/>
              <a:t> </a:t>
            </a:r>
            <a:r>
              <a:rPr lang="de-DE" sz="2000" dirty="0" err="1"/>
              <a:t>medzi</a:t>
            </a:r>
            <a:r>
              <a:rPr lang="de-DE" sz="2000" dirty="0"/>
              <a:t> </a:t>
            </a:r>
            <a:r>
              <a:rPr lang="de-DE" sz="2000" dirty="0" err="1"/>
              <a:t>členskými</a:t>
            </a:r>
            <a:r>
              <a:rPr lang="de-DE" sz="2000" dirty="0"/>
              <a:t> </a:t>
            </a:r>
            <a:r>
              <a:rPr lang="de-DE" sz="2000" dirty="0" err="1"/>
              <a:t>štátmi</a:t>
            </a:r>
            <a:r>
              <a:rPr lang="de-DE" sz="2000" dirty="0"/>
              <a:t> </a:t>
            </a:r>
            <a:r>
              <a:rPr lang="de-DE" sz="2000" dirty="0" err="1"/>
              <a:t>Európskej</a:t>
            </a:r>
            <a:r>
              <a:rPr lang="de-DE" sz="2000" dirty="0"/>
              <a:t> </a:t>
            </a:r>
            <a:r>
              <a:rPr lang="de-DE" sz="2000" dirty="0" err="1"/>
              <a:t>únie</a:t>
            </a:r>
            <a:r>
              <a:rPr lang="de-DE" sz="2000" dirty="0"/>
              <a:t> </a:t>
            </a:r>
            <a:r>
              <a:rPr lang="de-DE" sz="2000" dirty="0" err="1"/>
              <a:t>už</a:t>
            </a:r>
            <a:r>
              <a:rPr lang="de-DE" sz="2000" dirty="0"/>
              <a:t> </a:t>
            </a:r>
            <a:r>
              <a:rPr lang="de-DE" sz="2000" dirty="0" err="1"/>
              <a:t>utrpeli</a:t>
            </a:r>
            <a:r>
              <a:rPr lang="de-DE" sz="2000" dirty="0"/>
              <a:t> a </a:t>
            </a:r>
            <a:r>
              <a:rPr lang="de-DE" sz="2000" dirty="0" err="1"/>
              <a:t>budú</a:t>
            </a:r>
            <a:r>
              <a:rPr lang="de-DE" sz="2000" dirty="0"/>
              <a:t> </a:t>
            </a:r>
            <a:r>
              <a:rPr lang="de-DE" sz="2000" dirty="0" err="1"/>
              <a:t>naďalej</a:t>
            </a:r>
            <a:r>
              <a:rPr lang="de-DE" sz="2000" dirty="0"/>
              <a:t> </a:t>
            </a:r>
            <a:r>
              <a:rPr lang="de-DE" sz="2000" dirty="0" err="1"/>
              <a:t>trpieť</a:t>
            </a:r>
            <a:r>
              <a:rPr lang="de-DE" sz="2000" dirty="0"/>
              <a:t> v </a:t>
            </a:r>
            <a:r>
              <a:rPr lang="de-DE" sz="2000" dirty="0" err="1"/>
              <a:t>dôsledku</a:t>
            </a:r>
            <a:r>
              <a:rPr lang="de-DE" sz="2000" dirty="0"/>
              <a:t> Nord Stream 2. </a:t>
            </a:r>
            <a:r>
              <a:rPr lang="de-DE" sz="1000" dirty="0"/>
              <a:t>(</a:t>
            </a:r>
            <a:r>
              <a:rPr lang="de-DE" sz="1000" dirty="0" err="1"/>
              <a:t>pozri</a:t>
            </a:r>
            <a:r>
              <a:rPr lang="de-DE" sz="1000" dirty="0"/>
              <a:t> Lang &amp; Westphal, 2016, s. 39)</a:t>
            </a:r>
          </a:p>
          <a:p>
            <a:pPr marL="0" indent="0">
              <a:buNone/>
            </a:pPr>
            <a:r>
              <a:rPr lang="de-DE" sz="2000" dirty="0" err="1"/>
              <a:t>Konečným</a:t>
            </a:r>
            <a:r>
              <a:rPr lang="de-DE" sz="2000" dirty="0"/>
              <a:t> </a:t>
            </a:r>
            <a:r>
              <a:rPr lang="de-DE" sz="2000" dirty="0" err="1"/>
              <a:t>zistením</a:t>
            </a:r>
            <a:r>
              <a:rPr lang="de-DE" sz="2000" dirty="0"/>
              <a:t> je, </a:t>
            </a:r>
            <a:r>
              <a:rPr lang="de-DE" sz="2000" dirty="0" err="1"/>
              <a:t>že</a:t>
            </a:r>
            <a:r>
              <a:rPr lang="de-DE" sz="2000" dirty="0"/>
              <a:t> v </a:t>
            </a:r>
            <a:r>
              <a:rPr lang="de-DE" sz="2000" dirty="0" err="1"/>
              <a:t>európskych</a:t>
            </a:r>
            <a:r>
              <a:rPr lang="de-DE" sz="2000" dirty="0"/>
              <a:t> </a:t>
            </a:r>
            <a:r>
              <a:rPr lang="de-DE" sz="2000" dirty="0" err="1"/>
              <a:t>energetických</a:t>
            </a:r>
            <a:r>
              <a:rPr lang="de-DE" sz="2000" dirty="0"/>
              <a:t> </a:t>
            </a:r>
            <a:r>
              <a:rPr lang="de-DE" sz="2000" dirty="0" err="1"/>
              <a:t>politikách</a:t>
            </a:r>
            <a:r>
              <a:rPr lang="de-DE" sz="2000" dirty="0"/>
              <a:t> </a:t>
            </a:r>
            <a:r>
              <a:rPr lang="de-DE" sz="2000" dirty="0" err="1"/>
              <a:t>dominujú</a:t>
            </a:r>
            <a:r>
              <a:rPr lang="de-DE" sz="2000" dirty="0"/>
              <a:t> </a:t>
            </a:r>
            <a:r>
              <a:rPr lang="de-DE" sz="2000" dirty="0" err="1"/>
              <a:t>vnútroštátne</a:t>
            </a:r>
            <a:r>
              <a:rPr lang="de-DE" sz="2000" dirty="0"/>
              <a:t> </a:t>
            </a:r>
            <a:r>
              <a:rPr lang="de-DE" sz="2000" dirty="0" err="1"/>
              <a:t>prístupy</a:t>
            </a:r>
            <a:r>
              <a:rPr lang="de-DE" sz="2000" dirty="0"/>
              <a:t> a </a:t>
            </a:r>
            <a:r>
              <a:rPr lang="de-DE" sz="2000" dirty="0" err="1"/>
              <a:t>projekty</a:t>
            </a:r>
            <a:r>
              <a:rPr lang="de-DE" sz="2000" dirty="0"/>
              <a:t> s </a:t>
            </a:r>
            <a:r>
              <a:rPr lang="de-DE" sz="2000" dirty="0" err="1"/>
              <a:t>malým</a:t>
            </a:r>
            <a:r>
              <a:rPr lang="de-DE" sz="2000" dirty="0"/>
              <a:t> </a:t>
            </a:r>
            <a:r>
              <a:rPr lang="de-DE" sz="2000" dirty="0" err="1"/>
              <a:t>ohľadom</a:t>
            </a:r>
            <a:r>
              <a:rPr lang="de-DE" sz="2000" dirty="0"/>
              <a:t> na </a:t>
            </a:r>
            <a:r>
              <a:rPr lang="de-DE" sz="2000" dirty="0" err="1"/>
              <a:t>ostatných</a:t>
            </a:r>
            <a:r>
              <a:rPr lang="de-DE" sz="2000" dirty="0"/>
              <a:t>. Tu </a:t>
            </a:r>
            <a:r>
              <a:rPr lang="de-DE" sz="2000" dirty="0" err="1"/>
              <a:t>prevažuje</a:t>
            </a:r>
            <a:r>
              <a:rPr lang="de-DE" sz="2000" dirty="0"/>
              <a:t> </a:t>
            </a:r>
            <a:r>
              <a:rPr lang="de-DE" sz="2000" dirty="0" err="1"/>
              <a:t>silnejšie</a:t>
            </a:r>
            <a:r>
              <a:rPr lang="de-DE" sz="2000" dirty="0"/>
              <a:t>, v </a:t>
            </a:r>
            <a:r>
              <a:rPr lang="de-DE" sz="2000" dirty="0" err="1"/>
              <a:t>tomto</a:t>
            </a:r>
            <a:r>
              <a:rPr lang="de-DE" sz="2000" dirty="0"/>
              <a:t> </a:t>
            </a:r>
            <a:r>
              <a:rPr lang="de-DE" sz="2000" dirty="0" err="1"/>
              <a:t>prípade</a:t>
            </a:r>
            <a:r>
              <a:rPr lang="de-DE" sz="2000" dirty="0"/>
              <a:t> </a:t>
            </a:r>
            <a:r>
              <a:rPr lang="de-DE" sz="2000" dirty="0" err="1"/>
              <a:t>Nemecko</a:t>
            </a:r>
            <a:r>
              <a:rPr lang="de-DE" sz="2000" dirty="0"/>
              <a:t>.</a:t>
            </a:r>
            <a:endParaRPr lang="de-DE" dirty="0"/>
          </a:p>
        </p:txBody>
      </p:sp>
      <p:sp>
        <p:nvSpPr>
          <p:cNvPr id="7" name="Verbotsymbol 6">
            <a:hlinkClick r:id="rId2" action="ppaction://hlinksldjump"/>
            <a:extLst>
              <a:ext uri="{FF2B5EF4-FFF2-40B4-BE49-F238E27FC236}">
                <a16:creationId xmlns:a16="http://schemas.microsoft.com/office/drawing/2014/main" id="{9B2EAEBC-B36C-4E54-A465-145030A1EAA4}"/>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9888224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88A48-C5AF-4D62-B57F-28FDB506BF43}"/>
              </a:ext>
            </a:extLst>
          </p:cNvPr>
          <p:cNvSpPr>
            <a:spLocks noGrp="1"/>
          </p:cNvSpPr>
          <p:nvPr>
            <p:ph type="title"/>
          </p:nvPr>
        </p:nvSpPr>
        <p:spPr>
          <a:xfrm>
            <a:off x="381000" y="466460"/>
            <a:ext cx="11177953" cy="1188720"/>
          </a:xfrm>
        </p:spPr>
        <p:txBody>
          <a:bodyPr/>
          <a:lstStyle/>
          <a:p>
            <a:r>
              <a:rPr lang="de-DE" dirty="0">
                <a:solidFill>
                  <a:srgbClr val="00B050"/>
                </a:solidFill>
              </a:rPr>
              <a:t>Auswirkungen auf die gemeinsame europäische Energie-Politik </a:t>
            </a:r>
          </a:p>
        </p:txBody>
      </p:sp>
      <p:sp>
        <p:nvSpPr>
          <p:cNvPr id="3" name="Inhaltsplatzhalter 2">
            <a:extLst>
              <a:ext uri="{FF2B5EF4-FFF2-40B4-BE49-F238E27FC236}">
                <a16:creationId xmlns:a16="http://schemas.microsoft.com/office/drawing/2014/main" id="{AB46CC9F-4E9F-4CBD-BDBA-70BB4A0460F3}"/>
              </a:ext>
            </a:extLst>
          </p:cNvPr>
          <p:cNvSpPr>
            <a:spLocks noGrp="1"/>
          </p:cNvSpPr>
          <p:nvPr>
            <p:ph idx="1"/>
          </p:nvPr>
        </p:nvSpPr>
        <p:spPr>
          <a:xfrm>
            <a:off x="380999" y="1910862"/>
            <a:ext cx="11177953" cy="4947138"/>
          </a:xfrm>
        </p:spPr>
        <p:txBody>
          <a:bodyPr>
            <a:normAutofit/>
          </a:bodyPr>
          <a:lstStyle/>
          <a:p>
            <a:pPr marL="0" indent="0">
              <a:buNone/>
            </a:pPr>
            <a:r>
              <a:rPr lang="de-DE" sz="2000" dirty="0"/>
              <a:t>Eine Einschätzung des Einflusses von Nord Stream 2 auf die Energieunion ist nur in Relation zu den Interessen und Standpunkten der einzelnen Mitgliedsstaaten möglich. Es liegt eine Schädigung östlicher Mitgliedsstaaten vor, ob diese jedoch groß genug ist, um Vorteile für andere Mitgliedsstaaten zu überbieten, ist nicht klar. Dies ist der Fall, da ein Abwiegen der positiven Auswirkungen mit den negativen Auswirkungen des Projekts kaum möglich ist, da jedes Land unterschiedliche Prioritäten bei den durch Nord Stream 2 beeinflussten Bereichen Wirtschaft, Politik und Umwelt setzt. </a:t>
            </a:r>
            <a:r>
              <a:rPr lang="de-DE" sz="1000" dirty="0"/>
              <a:t>(vgl. Lang &amp; Westphal, 2016, S.39)</a:t>
            </a:r>
            <a:r>
              <a:rPr lang="de-DE" dirty="0"/>
              <a:t> </a:t>
            </a:r>
          </a:p>
          <a:p>
            <a:pPr marL="0" indent="0">
              <a:buNone/>
            </a:pPr>
            <a:r>
              <a:rPr lang="de-DE" sz="2000" dirty="0"/>
              <a:t>Des Weiteren können Befürworter von Nord Stream 2 anführen, dass die Nichtdurchführung des Projektes, aufgrund von politischem Druck anderer Mitgliedsländer der Energieunion, nicht mit deren gemeinsamen Ziel der Solidarität einhergeht, da ein Stopp zum Nachteil der Profiteure erfolgen würde. </a:t>
            </a:r>
          </a:p>
          <a:p>
            <a:pPr marL="0" indent="0">
              <a:buNone/>
            </a:pPr>
            <a:r>
              <a:rPr lang="de-DE" sz="2000" dirty="0"/>
              <a:t>Im Grunde zeigt Nord Stream 2, wie ungenau Solidarität innerhalb der europäische Energie-Politik definiert ist und wie unterschiedlich die Interpretation der einzelnen Mitgliedsstaaten der europäischen Union ausfällt. </a:t>
            </a:r>
            <a:r>
              <a:rPr lang="de-DE" sz="1000" dirty="0"/>
              <a:t>(vgl. Lang &amp; Westphal, 2016, S.39)</a:t>
            </a:r>
          </a:p>
          <a:p>
            <a:endParaRPr lang="de-DE" dirty="0"/>
          </a:p>
        </p:txBody>
      </p:sp>
      <p:sp>
        <p:nvSpPr>
          <p:cNvPr id="4" name="Verbotsymbol 3">
            <a:hlinkClick r:id="rId2" action="ppaction://hlinksldjump"/>
            <a:extLst>
              <a:ext uri="{FF2B5EF4-FFF2-40B4-BE49-F238E27FC236}">
                <a16:creationId xmlns:a16="http://schemas.microsoft.com/office/drawing/2014/main" id="{25C10A5C-1786-4FB4-8BB6-0F88E9DF09DC}"/>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0553108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9137017-3151-4BBB-8A91-0805020B4DB1}"/>
              </a:ext>
            </a:extLst>
          </p:cNvPr>
          <p:cNvSpPr>
            <a:spLocks noGrp="1"/>
          </p:cNvSpPr>
          <p:nvPr>
            <p:ph type="title"/>
          </p:nvPr>
        </p:nvSpPr>
        <p:spPr>
          <a:xfrm>
            <a:off x="381000" y="466460"/>
            <a:ext cx="11177953" cy="1188720"/>
          </a:xfrm>
        </p:spPr>
        <p:txBody>
          <a:bodyPr>
            <a:normAutofit fontScale="90000"/>
          </a:bodyPr>
          <a:lstStyle/>
          <a:p>
            <a:r>
              <a:rPr lang="de-DE" dirty="0">
                <a:solidFill>
                  <a:srgbClr val="00B050"/>
                </a:solidFill>
              </a:rPr>
              <a:t>Účinky na </a:t>
            </a:r>
            <a:r>
              <a:rPr lang="de-DE" dirty="0" err="1">
                <a:solidFill>
                  <a:srgbClr val="00B050"/>
                </a:solidFill>
              </a:rPr>
              <a:t>spoločnú</a:t>
            </a:r>
            <a:r>
              <a:rPr lang="de-DE" dirty="0">
                <a:solidFill>
                  <a:srgbClr val="00B050"/>
                </a:solidFill>
              </a:rPr>
              <a:t> </a:t>
            </a:r>
            <a:r>
              <a:rPr lang="de-DE" dirty="0" err="1">
                <a:solidFill>
                  <a:srgbClr val="00B050"/>
                </a:solidFill>
              </a:rPr>
              <a:t>európsku</a:t>
            </a:r>
            <a:r>
              <a:rPr lang="de-DE" dirty="0">
                <a:solidFill>
                  <a:srgbClr val="00B050"/>
                </a:solidFill>
              </a:rPr>
              <a:t> </a:t>
            </a:r>
            <a:r>
              <a:rPr lang="de-DE" dirty="0" err="1">
                <a:solidFill>
                  <a:srgbClr val="00B050"/>
                </a:solidFill>
              </a:rPr>
              <a:t>energetickú</a:t>
            </a:r>
            <a:r>
              <a:rPr lang="de-DE" dirty="0">
                <a:solidFill>
                  <a:srgbClr val="00B050"/>
                </a:solidFill>
              </a:rPr>
              <a:t> </a:t>
            </a:r>
            <a:r>
              <a:rPr lang="de-DE" dirty="0" err="1">
                <a:solidFill>
                  <a:srgbClr val="00B050"/>
                </a:solidFill>
              </a:rPr>
              <a:t>politiku</a:t>
            </a:r>
            <a:br>
              <a:rPr lang="de-DE" dirty="0">
                <a:solidFill>
                  <a:srgbClr val="00B050"/>
                </a:solidFill>
              </a:rPr>
            </a:br>
            <a:endParaRPr lang="de-DE" dirty="0">
              <a:solidFill>
                <a:srgbClr val="00B050"/>
              </a:solidFill>
            </a:endParaRPr>
          </a:p>
        </p:txBody>
      </p:sp>
      <p:sp>
        <p:nvSpPr>
          <p:cNvPr id="5" name="Inhaltsplatzhalter 2">
            <a:extLst>
              <a:ext uri="{FF2B5EF4-FFF2-40B4-BE49-F238E27FC236}">
                <a16:creationId xmlns:a16="http://schemas.microsoft.com/office/drawing/2014/main" id="{501B8EA8-AA8F-4520-B455-9F11057BF582}"/>
              </a:ext>
            </a:extLst>
          </p:cNvPr>
          <p:cNvSpPr>
            <a:spLocks noGrp="1"/>
          </p:cNvSpPr>
          <p:nvPr>
            <p:ph idx="1"/>
          </p:nvPr>
        </p:nvSpPr>
        <p:spPr>
          <a:xfrm>
            <a:off x="380999" y="1910862"/>
            <a:ext cx="11177953" cy="4947138"/>
          </a:xfrm>
        </p:spPr>
        <p:txBody>
          <a:bodyPr>
            <a:normAutofit/>
          </a:bodyPr>
          <a:lstStyle/>
          <a:p>
            <a:pPr marL="0" indent="0">
              <a:buNone/>
            </a:pPr>
            <a:r>
              <a:rPr lang="de-DE" sz="2000" dirty="0" err="1"/>
              <a:t>Posúdenie</a:t>
            </a:r>
            <a:r>
              <a:rPr lang="de-DE" sz="2000" dirty="0"/>
              <a:t> </a:t>
            </a:r>
            <a:r>
              <a:rPr lang="de-DE" sz="2000" dirty="0" err="1"/>
              <a:t>vplyvu</a:t>
            </a:r>
            <a:r>
              <a:rPr lang="de-DE" sz="2000" dirty="0"/>
              <a:t> Nord Stream 2 na </a:t>
            </a:r>
            <a:r>
              <a:rPr lang="de-DE" sz="2000" dirty="0" err="1"/>
              <a:t>energetickú</a:t>
            </a:r>
            <a:r>
              <a:rPr lang="de-DE" sz="2000" dirty="0"/>
              <a:t> </a:t>
            </a:r>
            <a:r>
              <a:rPr lang="de-DE" sz="2000" dirty="0" err="1"/>
              <a:t>úniu</a:t>
            </a:r>
            <a:r>
              <a:rPr lang="de-DE" sz="2000" dirty="0"/>
              <a:t> je </a:t>
            </a:r>
            <a:r>
              <a:rPr lang="de-DE" sz="2000" dirty="0" err="1"/>
              <a:t>možné</a:t>
            </a:r>
            <a:r>
              <a:rPr lang="de-DE" sz="2000" dirty="0"/>
              <a:t> </a:t>
            </a:r>
            <a:r>
              <a:rPr lang="de-DE" sz="2000" dirty="0" err="1"/>
              <a:t>iba</a:t>
            </a:r>
            <a:r>
              <a:rPr lang="de-DE" sz="2000" dirty="0"/>
              <a:t> </a:t>
            </a:r>
            <a:r>
              <a:rPr lang="de-DE" sz="2000" dirty="0" err="1"/>
              <a:t>vo</a:t>
            </a:r>
            <a:r>
              <a:rPr lang="de-DE" sz="2000" dirty="0"/>
              <a:t> </a:t>
            </a:r>
            <a:r>
              <a:rPr lang="de-DE" sz="2000" dirty="0" err="1"/>
              <a:t>vzťahu</a:t>
            </a:r>
            <a:r>
              <a:rPr lang="de-DE" sz="2000" dirty="0"/>
              <a:t> k </a:t>
            </a:r>
            <a:r>
              <a:rPr lang="de-DE" sz="2000" dirty="0" err="1"/>
              <a:t>záujmom</a:t>
            </a:r>
            <a:r>
              <a:rPr lang="de-DE" sz="2000" dirty="0"/>
              <a:t> a </a:t>
            </a:r>
            <a:r>
              <a:rPr lang="de-DE" sz="2000" dirty="0" err="1"/>
              <a:t>stanoviskám</a:t>
            </a:r>
            <a:r>
              <a:rPr lang="de-DE" sz="2000" dirty="0"/>
              <a:t> </a:t>
            </a:r>
            <a:r>
              <a:rPr lang="de-DE" sz="2000" dirty="0" err="1"/>
              <a:t>jednotlivých</a:t>
            </a:r>
            <a:r>
              <a:rPr lang="de-DE" sz="2000" dirty="0"/>
              <a:t> </a:t>
            </a:r>
            <a:r>
              <a:rPr lang="de-DE" sz="2000" dirty="0" err="1"/>
              <a:t>členských</a:t>
            </a:r>
            <a:r>
              <a:rPr lang="de-DE" sz="2000" dirty="0"/>
              <a:t> </a:t>
            </a:r>
            <a:r>
              <a:rPr lang="de-DE" sz="2000" dirty="0" err="1"/>
              <a:t>štátov</a:t>
            </a:r>
            <a:r>
              <a:rPr lang="de-DE" sz="2000" dirty="0"/>
              <a:t>. </a:t>
            </a:r>
            <a:r>
              <a:rPr lang="de-DE" sz="2000" dirty="0" err="1"/>
              <a:t>Východné</a:t>
            </a:r>
            <a:r>
              <a:rPr lang="de-DE" sz="2000" dirty="0"/>
              <a:t> </a:t>
            </a:r>
            <a:r>
              <a:rPr lang="de-DE" sz="2000" dirty="0" err="1"/>
              <a:t>členské</a:t>
            </a:r>
            <a:r>
              <a:rPr lang="de-DE" sz="2000" dirty="0"/>
              <a:t> </a:t>
            </a:r>
            <a:r>
              <a:rPr lang="de-DE" sz="2000" dirty="0" err="1"/>
              <a:t>štáty</a:t>
            </a:r>
            <a:r>
              <a:rPr lang="de-DE" sz="2000" dirty="0"/>
              <a:t> </a:t>
            </a:r>
            <a:r>
              <a:rPr lang="de-DE" sz="2000" dirty="0" err="1"/>
              <a:t>sú</a:t>
            </a:r>
            <a:r>
              <a:rPr lang="de-DE" sz="2000" dirty="0"/>
              <a:t> </a:t>
            </a:r>
            <a:r>
              <a:rPr lang="de-DE" sz="2000" dirty="0" err="1"/>
              <a:t>poškodené</a:t>
            </a:r>
            <a:r>
              <a:rPr lang="de-DE" sz="2000" dirty="0"/>
              <a:t>, nie je </a:t>
            </a:r>
            <a:r>
              <a:rPr lang="de-DE" sz="2000" dirty="0" err="1"/>
              <a:t>však</a:t>
            </a:r>
            <a:r>
              <a:rPr lang="de-DE" sz="2000" dirty="0"/>
              <a:t> </a:t>
            </a:r>
            <a:r>
              <a:rPr lang="de-DE" sz="2000" dirty="0" err="1"/>
              <a:t>jasné</a:t>
            </a:r>
            <a:r>
              <a:rPr lang="de-DE" sz="2000" dirty="0"/>
              <a:t>, </a:t>
            </a:r>
            <a:r>
              <a:rPr lang="de-DE" sz="2000" dirty="0" err="1"/>
              <a:t>či</a:t>
            </a:r>
            <a:r>
              <a:rPr lang="de-DE" sz="2000" dirty="0"/>
              <a:t> je </a:t>
            </a:r>
            <a:r>
              <a:rPr lang="de-DE" sz="2000" dirty="0" err="1"/>
              <a:t>dosť</a:t>
            </a:r>
            <a:r>
              <a:rPr lang="de-DE" sz="2000" dirty="0"/>
              <a:t> </a:t>
            </a:r>
            <a:r>
              <a:rPr lang="de-DE" sz="2000" dirty="0" err="1"/>
              <a:t>veľký</a:t>
            </a:r>
            <a:r>
              <a:rPr lang="de-DE" sz="2000" dirty="0"/>
              <a:t> na </a:t>
            </a:r>
            <a:r>
              <a:rPr lang="de-DE" sz="2000" dirty="0" err="1"/>
              <a:t>to</a:t>
            </a:r>
            <a:r>
              <a:rPr lang="de-DE" sz="2000" dirty="0"/>
              <a:t>, </a:t>
            </a:r>
            <a:r>
              <a:rPr lang="de-DE" sz="2000" dirty="0" err="1"/>
              <a:t>aby</a:t>
            </a:r>
            <a:r>
              <a:rPr lang="de-DE" sz="2000" dirty="0"/>
              <a:t> </a:t>
            </a:r>
            <a:r>
              <a:rPr lang="de-DE" sz="2000" dirty="0" err="1"/>
              <a:t>prekonal</a:t>
            </a:r>
            <a:r>
              <a:rPr lang="de-DE" sz="2000" dirty="0"/>
              <a:t> </a:t>
            </a:r>
            <a:r>
              <a:rPr lang="de-DE" sz="2000" dirty="0" err="1"/>
              <a:t>ostatné</a:t>
            </a:r>
            <a:r>
              <a:rPr lang="de-DE" sz="2000" dirty="0"/>
              <a:t> </a:t>
            </a:r>
            <a:r>
              <a:rPr lang="de-DE" sz="2000" dirty="0" err="1"/>
              <a:t>členské</a:t>
            </a:r>
            <a:r>
              <a:rPr lang="de-DE" sz="2000" dirty="0"/>
              <a:t> </a:t>
            </a:r>
            <a:r>
              <a:rPr lang="de-DE" sz="2000" dirty="0" err="1"/>
              <a:t>štáty</a:t>
            </a:r>
            <a:r>
              <a:rPr lang="de-DE" sz="2000" dirty="0"/>
              <a:t>. Je </a:t>
            </a:r>
            <a:r>
              <a:rPr lang="de-DE" sz="2000" dirty="0" err="1"/>
              <a:t>to</a:t>
            </a:r>
            <a:r>
              <a:rPr lang="de-DE" sz="2000" dirty="0"/>
              <a:t> </a:t>
            </a:r>
            <a:r>
              <a:rPr lang="de-DE" sz="2000" dirty="0" err="1"/>
              <a:t>tak</a:t>
            </a:r>
            <a:r>
              <a:rPr lang="de-DE" sz="2000" dirty="0"/>
              <a:t>, </a:t>
            </a:r>
            <a:r>
              <a:rPr lang="de-DE" sz="2000" dirty="0" err="1"/>
              <a:t>pretože</a:t>
            </a:r>
            <a:r>
              <a:rPr lang="de-DE" sz="2000" dirty="0"/>
              <a:t> nie je </a:t>
            </a:r>
            <a:r>
              <a:rPr lang="de-DE" sz="2000" dirty="0" err="1"/>
              <a:t>možné</a:t>
            </a:r>
            <a:r>
              <a:rPr lang="de-DE" sz="2000" dirty="0"/>
              <a:t> </a:t>
            </a:r>
            <a:r>
              <a:rPr lang="de-DE" sz="2000" dirty="0" err="1"/>
              <a:t>porovnávať</a:t>
            </a:r>
            <a:r>
              <a:rPr lang="de-DE" sz="2000" dirty="0"/>
              <a:t> </a:t>
            </a:r>
            <a:r>
              <a:rPr lang="de-DE" sz="2000" dirty="0" err="1"/>
              <a:t>pozitívne</a:t>
            </a:r>
            <a:r>
              <a:rPr lang="de-DE" sz="2000" dirty="0"/>
              <a:t> </a:t>
            </a:r>
            <a:r>
              <a:rPr lang="de-DE" sz="2000" dirty="0" err="1"/>
              <a:t>účinky</a:t>
            </a:r>
            <a:r>
              <a:rPr lang="de-DE" sz="2000" dirty="0"/>
              <a:t> s </a:t>
            </a:r>
            <a:r>
              <a:rPr lang="de-DE" sz="2000" dirty="0" err="1"/>
              <a:t>negatívnymi</a:t>
            </a:r>
            <a:r>
              <a:rPr lang="de-DE" sz="2000" dirty="0"/>
              <a:t> </a:t>
            </a:r>
            <a:r>
              <a:rPr lang="de-DE" sz="2000" dirty="0" err="1"/>
              <a:t>účinkami</a:t>
            </a:r>
            <a:r>
              <a:rPr lang="de-DE" sz="2000" dirty="0"/>
              <a:t> </a:t>
            </a:r>
            <a:r>
              <a:rPr lang="de-DE" sz="2000" dirty="0" err="1"/>
              <a:t>projektu</a:t>
            </a:r>
            <a:r>
              <a:rPr lang="de-DE" sz="2000" dirty="0"/>
              <a:t>, </a:t>
            </a:r>
            <a:r>
              <a:rPr lang="de-DE" sz="2000" dirty="0" err="1"/>
              <a:t>pretože</a:t>
            </a:r>
            <a:r>
              <a:rPr lang="de-DE" sz="2000" dirty="0"/>
              <a:t> </a:t>
            </a:r>
            <a:r>
              <a:rPr lang="de-DE" sz="2000" dirty="0" err="1"/>
              <a:t>každá</a:t>
            </a:r>
            <a:r>
              <a:rPr lang="de-DE" sz="2000" dirty="0"/>
              <a:t> </a:t>
            </a:r>
            <a:r>
              <a:rPr lang="de-DE" sz="2000" dirty="0" err="1"/>
              <a:t>krajina</a:t>
            </a:r>
            <a:r>
              <a:rPr lang="de-DE" sz="2000" dirty="0"/>
              <a:t> </a:t>
            </a:r>
            <a:r>
              <a:rPr lang="de-DE" sz="2000" dirty="0" err="1"/>
              <a:t>stanovuje</a:t>
            </a:r>
            <a:r>
              <a:rPr lang="de-DE" sz="2000" dirty="0"/>
              <a:t> </a:t>
            </a:r>
            <a:r>
              <a:rPr lang="de-DE" sz="2000" dirty="0" err="1"/>
              <a:t>odlišné</a:t>
            </a:r>
            <a:r>
              <a:rPr lang="de-DE" sz="2000" dirty="0"/>
              <a:t> </a:t>
            </a:r>
            <a:r>
              <a:rPr lang="de-DE" sz="2000" dirty="0" err="1"/>
              <a:t>priority</a:t>
            </a:r>
            <a:r>
              <a:rPr lang="de-DE" sz="2000" dirty="0"/>
              <a:t> v </a:t>
            </a:r>
            <a:r>
              <a:rPr lang="de-DE" sz="2000" dirty="0" err="1"/>
              <a:t>oblastiach</a:t>
            </a:r>
            <a:r>
              <a:rPr lang="de-DE" sz="2000" dirty="0"/>
              <a:t> </a:t>
            </a:r>
            <a:r>
              <a:rPr lang="de-DE" sz="2000" dirty="0" err="1"/>
              <a:t>hospodárstva</a:t>
            </a:r>
            <a:r>
              <a:rPr lang="de-DE" sz="2000" dirty="0"/>
              <a:t>, </a:t>
            </a:r>
            <a:r>
              <a:rPr lang="de-DE" sz="2000" dirty="0" err="1"/>
              <a:t>politiky</a:t>
            </a:r>
            <a:r>
              <a:rPr lang="de-DE" sz="2000" dirty="0"/>
              <a:t> a </a:t>
            </a:r>
            <a:r>
              <a:rPr lang="de-DE" sz="2000" dirty="0" err="1"/>
              <a:t>životného</a:t>
            </a:r>
            <a:r>
              <a:rPr lang="de-DE" sz="2000" dirty="0"/>
              <a:t> </a:t>
            </a:r>
            <a:r>
              <a:rPr lang="de-DE" sz="2000" dirty="0" err="1"/>
              <a:t>prostredia</a:t>
            </a:r>
            <a:r>
              <a:rPr lang="de-DE" sz="2000" dirty="0"/>
              <a:t> </a:t>
            </a:r>
            <a:r>
              <a:rPr lang="de-DE" sz="2000" dirty="0" err="1"/>
              <a:t>ovplyvnených</a:t>
            </a:r>
            <a:r>
              <a:rPr lang="de-DE" sz="2000" dirty="0"/>
              <a:t> </a:t>
            </a:r>
            <a:r>
              <a:rPr lang="de-DE" sz="2000" dirty="0" err="1"/>
              <a:t>programom</a:t>
            </a:r>
            <a:r>
              <a:rPr lang="de-DE" sz="2000" dirty="0"/>
              <a:t> Nord Stream 2. </a:t>
            </a:r>
            <a:r>
              <a:rPr lang="de-DE" sz="1000" dirty="0"/>
              <a:t>(</a:t>
            </a:r>
            <a:r>
              <a:rPr lang="de-DE" sz="1000" dirty="0" err="1"/>
              <a:t>pozri</a:t>
            </a:r>
            <a:r>
              <a:rPr lang="de-DE" sz="1000" dirty="0"/>
              <a:t> Lang &amp; Westphal, 2016, s. 39)</a:t>
            </a:r>
          </a:p>
          <a:p>
            <a:pPr marL="0" indent="0">
              <a:buNone/>
            </a:pPr>
            <a:r>
              <a:rPr lang="de-DE" sz="2000" dirty="0" err="1"/>
              <a:t>Podporovatelia</a:t>
            </a:r>
            <a:r>
              <a:rPr lang="de-DE" sz="2000" dirty="0"/>
              <a:t> </a:t>
            </a:r>
            <a:r>
              <a:rPr lang="de-DE" sz="2000" dirty="0" err="1"/>
              <a:t>spoločnosti</a:t>
            </a:r>
            <a:r>
              <a:rPr lang="de-DE" sz="2000" dirty="0"/>
              <a:t> Nord Stream 2 </a:t>
            </a:r>
            <a:r>
              <a:rPr lang="de-DE" sz="2000" dirty="0" err="1"/>
              <a:t>môžu</a:t>
            </a:r>
            <a:r>
              <a:rPr lang="de-DE" sz="2000" dirty="0"/>
              <a:t> </a:t>
            </a:r>
            <a:r>
              <a:rPr lang="de-DE" sz="2000" dirty="0" err="1"/>
              <a:t>okrem</a:t>
            </a:r>
            <a:r>
              <a:rPr lang="de-DE" sz="2000" dirty="0"/>
              <a:t> </a:t>
            </a:r>
            <a:r>
              <a:rPr lang="de-DE" sz="2000" dirty="0" err="1"/>
              <a:t>toho</a:t>
            </a:r>
            <a:r>
              <a:rPr lang="de-DE" sz="2000" dirty="0"/>
              <a:t> </a:t>
            </a:r>
            <a:r>
              <a:rPr lang="de-DE" sz="2000" dirty="0" err="1"/>
              <a:t>tvrdiť</a:t>
            </a:r>
            <a:r>
              <a:rPr lang="de-DE" sz="2000" dirty="0"/>
              <a:t>, </a:t>
            </a:r>
            <a:r>
              <a:rPr lang="de-DE" sz="2000" dirty="0" err="1"/>
              <a:t>že</a:t>
            </a:r>
            <a:r>
              <a:rPr lang="de-DE" sz="2000" dirty="0"/>
              <a:t> </a:t>
            </a:r>
            <a:r>
              <a:rPr lang="de-DE" sz="2000" dirty="0" err="1"/>
              <a:t>nevykonávanie</a:t>
            </a:r>
            <a:r>
              <a:rPr lang="de-DE" sz="2000" dirty="0"/>
              <a:t> </a:t>
            </a:r>
            <a:r>
              <a:rPr lang="de-DE" sz="2000" dirty="0" err="1"/>
              <a:t>projektu</a:t>
            </a:r>
            <a:r>
              <a:rPr lang="de-DE" sz="2000" dirty="0"/>
              <a:t> z </a:t>
            </a:r>
            <a:r>
              <a:rPr lang="de-DE" sz="2000" dirty="0" err="1"/>
              <a:t>dôvodu</a:t>
            </a:r>
            <a:r>
              <a:rPr lang="de-DE" sz="2000" dirty="0"/>
              <a:t> </a:t>
            </a:r>
            <a:r>
              <a:rPr lang="de-DE" sz="2000" dirty="0" err="1"/>
              <a:t>politického</a:t>
            </a:r>
            <a:r>
              <a:rPr lang="de-DE" sz="2000" dirty="0"/>
              <a:t> </a:t>
            </a:r>
            <a:r>
              <a:rPr lang="de-DE" sz="2000" dirty="0" err="1"/>
              <a:t>tlaku</a:t>
            </a:r>
            <a:r>
              <a:rPr lang="de-DE" sz="2000" dirty="0"/>
              <a:t> </a:t>
            </a:r>
            <a:r>
              <a:rPr lang="de-DE" sz="2000" dirty="0" err="1"/>
              <a:t>zo</a:t>
            </a:r>
            <a:r>
              <a:rPr lang="de-DE" sz="2000" dirty="0"/>
              <a:t> </a:t>
            </a:r>
            <a:r>
              <a:rPr lang="de-DE" sz="2000" dirty="0" err="1"/>
              <a:t>strany</a:t>
            </a:r>
            <a:r>
              <a:rPr lang="de-DE" sz="2000" dirty="0"/>
              <a:t> </a:t>
            </a:r>
            <a:r>
              <a:rPr lang="de-DE" sz="2000" dirty="0" err="1"/>
              <a:t>ostatných</a:t>
            </a:r>
            <a:r>
              <a:rPr lang="de-DE" sz="2000" dirty="0"/>
              <a:t> </a:t>
            </a:r>
            <a:r>
              <a:rPr lang="de-DE" sz="2000" dirty="0" err="1"/>
              <a:t>členských</a:t>
            </a:r>
            <a:r>
              <a:rPr lang="de-DE" sz="2000" dirty="0"/>
              <a:t> </a:t>
            </a:r>
            <a:r>
              <a:rPr lang="de-DE" sz="2000" dirty="0" err="1"/>
              <a:t>štátov</a:t>
            </a:r>
            <a:r>
              <a:rPr lang="de-DE" sz="2000" dirty="0"/>
              <a:t> </a:t>
            </a:r>
            <a:r>
              <a:rPr lang="de-DE" sz="2000" dirty="0" err="1"/>
              <a:t>Energetickej</a:t>
            </a:r>
            <a:r>
              <a:rPr lang="de-DE" sz="2000" dirty="0"/>
              <a:t> </a:t>
            </a:r>
            <a:r>
              <a:rPr lang="de-DE" sz="2000" dirty="0" err="1"/>
              <a:t>únie</a:t>
            </a:r>
            <a:r>
              <a:rPr lang="de-DE" sz="2000" dirty="0"/>
              <a:t> </a:t>
            </a:r>
            <a:r>
              <a:rPr lang="de-DE" sz="2000" dirty="0" err="1"/>
              <a:t>nejde</a:t>
            </a:r>
            <a:r>
              <a:rPr lang="de-DE" sz="2000" dirty="0"/>
              <a:t> </a:t>
            </a:r>
            <a:r>
              <a:rPr lang="de-DE" sz="2000" dirty="0" err="1"/>
              <a:t>ruka</a:t>
            </a:r>
            <a:r>
              <a:rPr lang="de-DE" sz="2000" dirty="0"/>
              <a:t> v </a:t>
            </a:r>
            <a:r>
              <a:rPr lang="de-DE" sz="2000" dirty="0" err="1"/>
              <a:t>ruke</a:t>
            </a:r>
            <a:r>
              <a:rPr lang="de-DE" sz="2000" dirty="0"/>
              <a:t> s ich </a:t>
            </a:r>
            <a:r>
              <a:rPr lang="de-DE" sz="2000" dirty="0" err="1"/>
              <a:t>spoločným</a:t>
            </a:r>
            <a:r>
              <a:rPr lang="de-DE" sz="2000" dirty="0"/>
              <a:t> </a:t>
            </a:r>
            <a:r>
              <a:rPr lang="de-DE" sz="2000" dirty="0" err="1"/>
              <a:t>cieľom</a:t>
            </a:r>
            <a:r>
              <a:rPr lang="de-DE" sz="2000" dirty="0"/>
              <a:t> </a:t>
            </a:r>
            <a:r>
              <a:rPr lang="de-DE" sz="2000" dirty="0" err="1"/>
              <a:t>solidarity</a:t>
            </a:r>
            <a:r>
              <a:rPr lang="de-DE" sz="2000" dirty="0"/>
              <a:t>, </a:t>
            </a:r>
            <a:r>
              <a:rPr lang="de-DE" sz="2000" dirty="0" err="1"/>
              <a:t>pretože</a:t>
            </a:r>
            <a:r>
              <a:rPr lang="de-DE" sz="2000" dirty="0"/>
              <a:t> </a:t>
            </a:r>
            <a:r>
              <a:rPr lang="de-DE" sz="2000" dirty="0" err="1"/>
              <a:t>zastavenie</a:t>
            </a:r>
            <a:r>
              <a:rPr lang="de-DE" sz="2000" dirty="0"/>
              <a:t> </a:t>
            </a:r>
            <a:r>
              <a:rPr lang="de-DE" sz="2000" dirty="0" err="1"/>
              <a:t>by</a:t>
            </a:r>
            <a:r>
              <a:rPr lang="de-DE" sz="2000" dirty="0"/>
              <a:t> </a:t>
            </a:r>
            <a:r>
              <a:rPr lang="de-DE" sz="2000" dirty="0" err="1"/>
              <a:t>bolo</a:t>
            </a:r>
            <a:r>
              <a:rPr lang="de-DE" sz="2000" dirty="0"/>
              <a:t> na </a:t>
            </a:r>
            <a:r>
              <a:rPr lang="de-DE" sz="2000" dirty="0" err="1"/>
              <a:t>škodu</a:t>
            </a:r>
            <a:r>
              <a:rPr lang="de-DE" sz="2000" dirty="0"/>
              <a:t> </a:t>
            </a:r>
            <a:r>
              <a:rPr lang="de-DE" sz="2000" dirty="0" err="1"/>
              <a:t>znalcov</a:t>
            </a:r>
            <a:r>
              <a:rPr lang="de-DE" sz="2000" dirty="0"/>
              <a:t>.</a:t>
            </a:r>
          </a:p>
          <a:p>
            <a:pPr marL="0" indent="0">
              <a:buNone/>
            </a:pPr>
            <a:r>
              <a:rPr lang="de-DE" sz="2000" dirty="0"/>
              <a:t>Nord Stream 2 v </a:t>
            </a:r>
            <a:r>
              <a:rPr lang="de-DE" sz="2000" dirty="0" err="1"/>
              <a:t>podstate</a:t>
            </a:r>
            <a:r>
              <a:rPr lang="de-DE" sz="2000" dirty="0"/>
              <a:t> </a:t>
            </a:r>
            <a:r>
              <a:rPr lang="de-DE" sz="2000" dirty="0" err="1"/>
              <a:t>ukazuje</a:t>
            </a:r>
            <a:r>
              <a:rPr lang="de-DE" sz="2000" dirty="0"/>
              <a:t>, </a:t>
            </a:r>
            <a:r>
              <a:rPr lang="de-DE" sz="2000" dirty="0" err="1"/>
              <a:t>ako</a:t>
            </a:r>
            <a:r>
              <a:rPr lang="de-DE" sz="2000" dirty="0"/>
              <a:t> je v </a:t>
            </a:r>
            <a:r>
              <a:rPr lang="de-DE" sz="2000" dirty="0" err="1"/>
              <a:t>európskej</a:t>
            </a:r>
            <a:r>
              <a:rPr lang="de-DE" sz="2000" dirty="0"/>
              <a:t> </a:t>
            </a:r>
            <a:r>
              <a:rPr lang="de-DE" sz="2000" dirty="0" err="1"/>
              <a:t>energetickej</a:t>
            </a:r>
            <a:r>
              <a:rPr lang="de-DE" sz="2000" dirty="0"/>
              <a:t> </a:t>
            </a:r>
            <a:r>
              <a:rPr lang="de-DE" sz="2000" dirty="0" err="1"/>
              <a:t>politike</a:t>
            </a:r>
            <a:r>
              <a:rPr lang="de-DE" sz="2000" dirty="0"/>
              <a:t> </a:t>
            </a:r>
            <a:r>
              <a:rPr lang="de-DE" sz="2000" dirty="0" err="1"/>
              <a:t>definovaná</a:t>
            </a:r>
            <a:r>
              <a:rPr lang="de-DE" sz="2000" dirty="0"/>
              <a:t> </a:t>
            </a:r>
            <a:r>
              <a:rPr lang="de-DE" sz="2000" dirty="0" err="1"/>
              <a:t>nepresná</a:t>
            </a:r>
            <a:r>
              <a:rPr lang="de-DE" sz="2000" dirty="0"/>
              <a:t> </a:t>
            </a:r>
            <a:r>
              <a:rPr lang="de-DE" sz="2000" dirty="0" err="1"/>
              <a:t>solidarita</a:t>
            </a:r>
            <a:r>
              <a:rPr lang="de-DE" sz="2000" dirty="0"/>
              <a:t> a </a:t>
            </a:r>
            <a:r>
              <a:rPr lang="de-DE" sz="2000" dirty="0" err="1"/>
              <a:t>aký</a:t>
            </a:r>
            <a:r>
              <a:rPr lang="de-DE" sz="2000" dirty="0"/>
              <a:t> </a:t>
            </a:r>
            <a:r>
              <a:rPr lang="de-DE" sz="2000" dirty="0" err="1"/>
              <a:t>rozdielny</a:t>
            </a:r>
            <a:r>
              <a:rPr lang="de-DE" sz="2000" dirty="0"/>
              <a:t> je </a:t>
            </a:r>
            <a:r>
              <a:rPr lang="de-DE" sz="2000" dirty="0" err="1"/>
              <a:t>výklad</a:t>
            </a:r>
            <a:r>
              <a:rPr lang="de-DE" sz="2000" dirty="0"/>
              <a:t> </a:t>
            </a:r>
            <a:r>
              <a:rPr lang="de-DE" sz="2000" dirty="0" err="1"/>
              <a:t>jednotlivých</a:t>
            </a:r>
            <a:r>
              <a:rPr lang="de-DE" sz="2000" dirty="0"/>
              <a:t> </a:t>
            </a:r>
            <a:r>
              <a:rPr lang="de-DE" sz="2000" dirty="0" err="1"/>
              <a:t>členských</a:t>
            </a:r>
            <a:r>
              <a:rPr lang="de-DE" sz="2000" dirty="0"/>
              <a:t> </a:t>
            </a:r>
            <a:r>
              <a:rPr lang="de-DE" sz="2000" dirty="0" err="1"/>
              <a:t>štátov</a:t>
            </a:r>
            <a:r>
              <a:rPr lang="de-DE" sz="2000" dirty="0"/>
              <a:t> </a:t>
            </a:r>
            <a:r>
              <a:rPr lang="de-DE" sz="2000" dirty="0" err="1"/>
              <a:t>Európskej</a:t>
            </a:r>
            <a:r>
              <a:rPr lang="de-DE" sz="2000" dirty="0"/>
              <a:t> </a:t>
            </a:r>
            <a:r>
              <a:rPr lang="de-DE" sz="2000" dirty="0" err="1"/>
              <a:t>únie</a:t>
            </a:r>
            <a:r>
              <a:rPr lang="de-DE" sz="2000" dirty="0"/>
              <a:t>. </a:t>
            </a:r>
            <a:r>
              <a:rPr lang="de-DE" sz="1000" dirty="0"/>
              <a:t>(</a:t>
            </a:r>
            <a:r>
              <a:rPr lang="de-DE" sz="1000" dirty="0" err="1"/>
              <a:t>pozri</a:t>
            </a:r>
            <a:r>
              <a:rPr lang="de-DE" sz="1000" dirty="0"/>
              <a:t> Lang &amp; Westphal, 2016, s. 39)</a:t>
            </a:r>
          </a:p>
        </p:txBody>
      </p:sp>
      <p:sp>
        <p:nvSpPr>
          <p:cNvPr id="6" name="Verbotsymbol 5">
            <a:hlinkClick r:id="rId2" action="ppaction://hlinksldjump"/>
            <a:extLst>
              <a:ext uri="{FF2B5EF4-FFF2-40B4-BE49-F238E27FC236}">
                <a16:creationId xmlns:a16="http://schemas.microsoft.com/office/drawing/2014/main" id="{26CC8CE1-909B-4C9F-BCF5-F10D1A61017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30194915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0F61D-43B1-484A-8E68-32A782DF846F}"/>
              </a:ext>
            </a:extLst>
          </p:cNvPr>
          <p:cNvSpPr>
            <a:spLocks noGrp="1"/>
          </p:cNvSpPr>
          <p:nvPr>
            <p:ph type="title"/>
          </p:nvPr>
        </p:nvSpPr>
        <p:spPr>
          <a:xfrm>
            <a:off x="2231136" y="964692"/>
            <a:ext cx="8979170" cy="1188720"/>
          </a:xfrm>
        </p:spPr>
        <p:txBody>
          <a:bodyPr/>
          <a:lstStyle/>
          <a:p>
            <a:r>
              <a:rPr lang="de-DE" dirty="0"/>
              <a:t>Bilderverzeichnis/ </a:t>
            </a:r>
            <a:r>
              <a:rPr lang="de-DE" dirty="0" err="1"/>
              <a:t>Zoznam</a:t>
            </a:r>
            <a:r>
              <a:rPr lang="de-DE" dirty="0"/>
              <a:t> </a:t>
            </a:r>
            <a:r>
              <a:rPr lang="de-DE" dirty="0" err="1"/>
              <a:t>obrázkov</a:t>
            </a:r>
            <a:endParaRPr lang="de-DE" dirty="0"/>
          </a:p>
        </p:txBody>
      </p:sp>
      <p:sp>
        <p:nvSpPr>
          <p:cNvPr id="3" name="Inhaltsplatzhalter 2">
            <a:extLst>
              <a:ext uri="{FF2B5EF4-FFF2-40B4-BE49-F238E27FC236}">
                <a16:creationId xmlns:a16="http://schemas.microsoft.com/office/drawing/2014/main" id="{6D52C6AC-97B8-4794-9586-EDD5AE33C05E}"/>
              </a:ext>
            </a:extLst>
          </p:cNvPr>
          <p:cNvSpPr>
            <a:spLocks noGrp="1"/>
          </p:cNvSpPr>
          <p:nvPr>
            <p:ph idx="1"/>
          </p:nvPr>
        </p:nvSpPr>
        <p:spPr>
          <a:xfrm>
            <a:off x="2231136" y="2638044"/>
            <a:ext cx="7729728" cy="4219956"/>
          </a:xfrm>
        </p:spPr>
        <p:txBody>
          <a:bodyPr>
            <a:normAutofit/>
          </a:bodyPr>
          <a:lstStyle/>
          <a:p>
            <a:pPr marL="0" indent="0">
              <a:buNone/>
            </a:pPr>
            <a:r>
              <a:rPr lang="de-DE" dirty="0"/>
              <a:t>Karte von Europa Internetpublikation unter:</a:t>
            </a:r>
          </a:p>
          <a:p>
            <a:pPr marL="0" indent="0">
              <a:buNone/>
            </a:pPr>
            <a:r>
              <a:rPr lang="de-DE" dirty="0">
                <a:hlinkClick r:id="rId2"/>
              </a:rPr>
              <a:t>https://de.wikipedia.org/wiki/Datei:Europe,_administrative_divisions_-_de_-_colored.svg</a:t>
            </a:r>
            <a:r>
              <a:rPr lang="de-DE" dirty="0"/>
              <a:t> [Stand: 13.01.2020]</a:t>
            </a:r>
          </a:p>
          <a:p>
            <a:pPr marL="0" indent="0">
              <a:buNone/>
            </a:pPr>
            <a:endParaRPr lang="de-DE" dirty="0"/>
          </a:p>
          <a:p>
            <a:pPr marL="0" indent="0">
              <a:buNone/>
            </a:pPr>
            <a:r>
              <a:rPr lang="de-DE" dirty="0"/>
              <a:t>Karte Nord Stream Internetpublikation unter: </a:t>
            </a:r>
            <a:endParaRPr lang="de-DE" dirty="0">
              <a:hlinkClick r:id="rId3"/>
            </a:endParaRPr>
          </a:p>
          <a:p>
            <a:pPr marL="0" indent="0">
              <a:buNone/>
            </a:pPr>
            <a:r>
              <a:rPr lang="de-DE" dirty="0">
                <a:hlinkClick r:id="rId3"/>
              </a:rPr>
              <a:t>https://upload.wikimedia.org/wikipedia/commons/5/58/Nordstream.png</a:t>
            </a:r>
            <a:r>
              <a:rPr lang="de-DE" dirty="0"/>
              <a:t> [Stand: 13.01.2020]</a:t>
            </a:r>
          </a:p>
          <a:p>
            <a:pPr marL="0" indent="0">
              <a:buNone/>
            </a:pPr>
            <a:endParaRPr lang="de-DE" dirty="0"/>
          </a:p>
          <a:p>
            <a:pPr marL="0" indent="0">
              <a:buNone/>
            </a:pPr>
            <a:r>
              <a:rPr lang="de-DE" dirty="0"/>
              <a:t>Karte Baltic Pipe Internetpublikation unter:</a:t>
            </a:r>
          </a:p>
          <a:p>
            <a:pPr marL="0" indent="0">
              <a:buNone/>
            </a:pPr>
            <a:r>
              <a:rPr lang="de-DE" dirty="0">
                <a:hlinkClick r:id="rId4"/>
              </a:rPr>
              <a:t>https://upload.wikimedia.org/wikipedia/commons/8/85/Mapa_baltic-pipe-public-domain-PL.jpg</a:t>
            </a:r>
            <a:r>
              <a:rPr lang="de-DE" dirty="0"/>
              <a:t> [Stand: 13.01.2020]</a:t>
            </a:r>
          </a:p>
          <a:p>
            <a:pPr marL="0" indent="0">
              <a:buNone/>
            </a:pPr>
            <a:endParaRPr lang="de-DE" dirty="0"/>
          </a:p>
        </p:txBody>
      </p:sp>
      <p:sp>
        <p:nvSpPr>
          <p:cNvPr id="4" name="Verbotsymbol 3">
            <a:hlinkClick r:id="rId5" action="ppaction://hlinksldjump"/>
            <a:extLst>
              <a:ext uri="{FF2B5EF4-FFF2-40B4-BE49-F238E27FC236}">
                <a16:creationId xmlns:a16="http://schemas.microsoft.com/office/drawing/2014/main" id="{E59C5709-2DF1-4C14-9508-9A30A781311E}"/>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0686057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A39580-6933-4761-87E2-25F52D90BC51}"/>
              </a:ext>
            </a:extLst>
          </p:cNvPr>
          <p:cNvSpPr>
            <a:spLocks noGrp="1"/>
          </p:cNvSpPr>
          <p:nvPr>
            <p:ph type="title"/>
          </p:nvPr>
        </p:nvSpPr>
        <p:spPr/>
        <p:txBody>
          <a:bodyPr/>
          <a:lstStyle/>
          <a:p>
            <a:r>
              <a:rPr lang="de-DE" dirty="0"/>
              <a:t>Quellen / Zdrojov</a:t>
            </a:r>
            <a:br>
              <a:rPr lang="de-DE" dirty="0"/>
            </a:br>
            <a:endParaRPr lang="de-DE" dirty="0"/>
          </a:p>
        </p:txBody>
      </p:sp>
      <p:sp>
        <p:nvSpPr>
          <p:cNvPr id="3" name="Inhaltsplatzhalter 2">
            <a:extLst>
              <a:ext uri="{FF2B5EF4-FFF2-40B4-BE49-F238E27FC236}">
                <a16:creationId xmlns:a16="http://schemas.microsoft.com/office/drawing/2014/main" id="{A326FBCB-9726-471A-BC5B-6A5D6080B975}"/>
              </a:ext>
            </a:extLst>
          </p:cNvPr>
          <p:cNvSpPr>
            <a:spLocks noGrp="1"/>
          </p:cNvSpPr>
          <p:nvPr>
            <p:ph idx="1"/>
          </p:nvPr>
        </p:nvSpPr>
        <p:spPr/>
        <p:txBody>
          <a:bodyPr/>
          <a:lstStyle/>
          <a:p>
            <a:r>
              <a:rPr lang="de-DE" dirty="0">
                <a:hlinkClick r:id="rId2" action="ppaction://hlinksldjump"/>
              </a:rPr>
              <a:t>Bilderverzeichnis / </a:t>
            </a:r>
            <a:r>
              <a:rPr lang="de-DE" dirty="0" err="1">
                <a:hlinkClick r:id="rId2" action="ppaction://hlinksldjump"/>
              </a:rPr>
              <a:t>Zoznam</a:t>
            </a:r>
            <a:r>
              <a:rPr lang="de-DE" dirty="0">
                <a:hlinkClick r:id="rId2" action="ppaction://hlinksldjump"/>
              </a:rPr>
              <a:t> </a:t>
            </a:r>
            <a:r>
              <a:rPr lang="de-DE" dirty="0" err="1">
                <a:hlinkClick r:id="rId2" action="ppaction://hlinksldjump"/>
              </a:rPr>
              <a:t>obrázkov</a:t>
            </a:r>
            <a:endParaRPr lang="de-DE" dirty="0"/>
          </a:p>
          <a:p>
            <a:endParaRPr lang="de-DE" dirty="0"/>
          </a:p>
          <a:p>
            <a:r>
              <a:rPr lang="de-DE" dirty="0">
                <a:hlinkClick r:id="rId3" action="ppaction://hlinksldjump"/>
              </a:rPr>
              <a:t>Literaturverzeichnis / </a:t>
            </a:r>
            <a:r>
              <a:rPr lang="de-DE" dirty="0" err="1">
                <a:hlinkClick r:id="rId3" action="ppaction://hlinksldjump"/>
              </a:rPr>
              <a:t>Bibliografia</a:t>
            </a:r>
            <a:endParaRPr lang="de-DE" dirty="0"/>
          </a:p>
          <a:p>
            <a:endParaRPr lang="de-DE" dirty="0"/>
          </a:p>
        </p:txBody>
      </p:sp>
      <p:sp>
        <p:nvSpPr>
          <p:cNvPr id="4" name="Verbotsymbol 5">
            <a:hlinkClick r:id="rId4" action="ppaction://hlinksldjump"/>
            <a:extLst>
              <a:ext uri="{FF2B5EF4-FFF2-40B4-BE49-F238E27FC236}">
                <a16:creationId xmlns:a16="http://schemas.microsoft.com/office/drawing/2014/main" id="{26CC8CE1-909B-4C9F-BCF5-F10D1A61017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7751994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AAEEC1A-24D7-41E0-B7B2-1EC02B35D1ED}"/>
              </a:ext>
            </a:extLst>
          </p:cNvPr>
          <p:cNvSpPr>
            <a:spLocks noGrp="1"/>
          </p:cNvSpPr>
          <p:nvPr>
            <p:ph idx="1"/>
          </p:nvPr>
        </p:nvSpPr>
        <p:spPr>
          <a:xfrm>
            <a:off x="0" y="1"/>
            <a:ext cx="12192000" cy="6858000"/>
          </a:xfrm>
        </p:spPr>
        <p:txBody>
          <a:bodyPr>
            <a:normAutofit/>
          </a:bodyPr>
          <a:lstStyle/>
          <a:p>
            <a:r>
              <a:rPr lang="de-DE" sz="1000" dirty="0"/>
              <a:t>Benz, M. (2018. 01 03). </a:t>
            </a:r>
            <a:r>
              <a:rPr lang="de-DE" sz="1000" i="1" dirty="0"/>
              <a:t>Neue </a:t>
            </a:r>
            <a:r>
              <a:rPr lang="de-DE" sz="1000" i="1" dirty="0" err="1"/>
              <a:t>Bürcher</a:t>
            </a:r>
            <a:r>
              <a:rPr lang="de-DE" sz="1000" i="1" dirty="0"/>
              <a:t> Zeitung</a:t>
            </a:r>
            <a:r>
              <a:rPr lang="de-DE" sz="1000" dirty="0"/>
              <a:t>. Von https://www.nzz.ch/wirtschaft/die-ukraine-traegt-im-erdgasstreit-mit-russland-endgueltig-den-sieg-davon-ld.1361746 abgerufen</a:t>
            </a:r>
          </a:p>
          <a:p>
            <a:r>
              <a:rPr lang="de-DE" sz="1000" dirty="0"/>
              <a:t>(09. 26 2018). Von https://www.kyivpost.com/ukraine-politics/finance-ministry-ukraine-to-lose-2-5-3-percent-of-gdp-over-nord-stream-2.html?cn-reloaded=1 abgerufen</a:t>
            </a:r>
          </a:p>
          <a:p>
            <a:r>
              <a:rPr lang="de-DE" sz="1000" i="1" dirty="0" err="1"/>
              <a:t>ARd</a:t>
            </a:r>
            <a:r>
              <a:rPr lang="de-DE" sz="1000" dirty="0"/>
              <a:t>. (21. 12 2019). Von https://www.tagesschau.de/ausland/trump-nord-stream-2-sanktionen-103.html abgerufen</a:t>
            </a:r>
          </a:p>
          <a:p>
            <a:r>
              <a:rPr lang="de-DE" sz="1000" dirty="0"/>
              <a:t>Aretz, E. (08. 02 2019). </a:t>
            </a:r>
            <a:r>
              <a:rPr lang="de-DE" sz="1000" i="1" dirty="0"/>
              <a:t>tagesschau.de</a:t>
            </a:r>
            <a:r>
              <a:rPr lang="de-DE" sz="1000" dirty="0"/>
              <a:t>. Von https://www.tagesschau.de/wirtschaft/deutschland-russland-gas-101.html abgerufen [13.01.2020]</a:t>
            </a:r>
          </a:p>
          <a:p>
            <a:r>
              <a:rPr lang="de-DE" sz="1000" dirty="0" err="1"/>
              <a:t>Ballin</a:t>
            </a:r>
            <a:r>
              <a:rPr lang="de-DE" sz="1000" dirty="0"/>
              <a:t>, A. (04. 12 2019). </a:t>
            </a:r>
            <a:r>
              <a:rPr lang="de-DE" sz="1000" i="1" dirty="0"/>
              <a:t>Handelsblatt</a:t>
            </a:r>
            <a:r>
              <a:rPr lang="de-DE" sz="1000" dirty="0"/>
              <a:t>. Von https://www.handelsblatt.com/unternehmen/energie/energieversorgung-ukraine-und-russland-pokern-im-gasstreit-hoch/25294772.html?ticket=ST-43322890-5NwfmDsSvSHqH4a7cNbk-ap2 abgerufen[13.01.2020]</a:t>
            </a:r>
          </a:p>
          <a:p>
            <a:r>
              <a:rPr lang="de-DE" sz="1000" dirty="0" err="1"/>
              <a:t>Bidder</a:t>
            </a:r>
            <a:r>
              <a:rPr lang="de-DE" sz="1000" dirty="0"/>
              <a:t>, B. (08. 02 2019). </a:t>
            </a:r>
            <a:r>
              <a:rPr lang="de-DE" sz="1000" i="1" dirty="0"/>
              <a:t>Spiegel Online</a:t>
            </a:r>
            <a:r>
              <a:rPr lang="de-DE" sz="1000" dirty="0"/>
              <a:t>. Von https://www.spiegel.de/wirtschaft/soziales/nord-stream-2-deutschland-zahlt-einen-zu-hohen-preis-a-1252335.html abgerufen[13.01.2020]</a:t>
            </a:r>
          </a:p>
          <a:p>
            <a:r>
              <a:rPr lang="de-DE" sz="1000" i="1" dirty="0"/>
              <a:t>Bundeszentrale für politische Bildung</a:t>
            </a:r>
            <a:r>
              <a:rPr lang="de-DE" sz="1000" dirty="0"/>
              <a:t>. (13. 07 2013). Von http://www.bpb.de/politik/wirtschaft/energiepolitik/152502/gemeinsamen-energieaussenpolitik-der-eu abgerufen[13.01.2020]</a:t>
            </a:r>
          </a:p>
          <a:p>
            <a:r>
              <a:rPr lang="de-DE" sz="1000" i="1" dirty="0"/>
              <a:t>ENERGIE-CHRONIK</a:t>
            </a:r>
            <a:r>
              <a:rPr lang="de-DE" sz="1000" dirty="0"/>
              <a:t>. (2006). Von https://www.energie-chronik.de/060706.htm abgerufen[13.01.2020]</a:t>
            </a:r>
          </a:p>
          <a:p>
            <a:r>
              <a:rPr lang="de-DE" sz="1000" i="1" dirty="0" err="1"/>
              <a:t>Eustream</a:t>
            </a:r>
            <a:r>
              <a:rPr lang="de-DE" sz="1000" dirty="0"/>
              <a:t>. (kein Datum). Von https://www.eustream.sk/en_company-eustream abgerufen[13.01.2020]</a:t>
            </a:r>
          </a:p>
          <a:p>
            <a:r>
              <a:rPr lang="de-DE" sz="1000" dirty="0" err="1"/>
              <a:t>Faiß</a:t>
            </a:r>
            <a:r>
              <a:rPr lang="de-DE" sz="1000" dirty="0"/>
              <a:t>, H. L. (16. 09 2019). </a:t>
            </a:r>
            <a:r>
              <a:rPr lang="de-DE" sz="1000" i="1" dirty="0"/>
              <a:t>Politik in den EU-Mitgliedsstaaten</a:t>
            </a:r>
            <a:r>
              <a:rPr lang="de-DE" sz="1000" dirty="0"/>
              <a:t>. Von https://www.treffpunkteuropa.de/nord-stream-2-worum-geht-es-eigentlich abgerufen[13.01.2020]</a:t>
            </a:r>
          </a:p>
          <a:p>
            <a:r>
              <a:rPr lang="de-DE" sz="1000" dirty="0"/>
              <a:t>Kellermann, F. (18. 21 2017). </a:t>
            </a:r>
            <a:r>
              <a:rPr lang="de-DE" sz="1000" i="1" dirty="0"/>
              <a:t>Deutschlandfunk</a:t>
            </a:r>
            <a:r>
              <a:rPr lang="de-DE" sz="1000" dirty="0"/>
              <a:t>. Von https://www.deutschlandfunk.de/deutsch-russische-gaspipeline-nordstream-ii-entzweit-polen.795.de.html?dram:article_id=406298 abgerufen[13.01.2020]</a:t>
            </a:r>
          </a:p>
          <a:p>
            <a:r>
              <a:rPr lang="de-DE" sz="1000" dirty="0"/>
              <a:t>Kellermann, F. (12. 09 2018). </a:t>
            </a:r>
            <a:r>
              <a:rPr lang="de-DE" sz="1000" i="1" dirty="0"/>
              <a:t>Deutschlandfunk</a:t>
            </a:r>
            <a:r>
              <a:rPr lang="de-DE" sz="1000" dirty="0"/>
              <a:t>. Von https://www.deutschlandfunk.de/nord-stream-2-die-ukraine-kaempft-um-ihre-kunden.1773.de.html?dram:article_id=427881 abgerufen[13.01.2020]</a:t>
            </a:r>
          </a:p>
          <a:p>
            <a:r>
              <a:rPr lang="de-DE" sz="1000" i="1" dirty="0" err="1"/>
              <a:t>Kyiw</a:t>
            </a:r>
            <a:r>
              <a:rPr lang="de-DE" sz="1000" i="1" dirty="0"/>
              <a:t> Post</a:t>
            </a:r>
            <a:r>
              <a:rPr lang="de-DE" sz="1000" dirty="0"/>
              <a:t>. (kein Datum). Von https://www.kyivpost.com/ukraine-politics/finance-ministry-ukraine-to-lose-2-5-3-percent-of-gdp-over-nord-stream-2.html?cn-reloaded=1 abgerufen[13.01.2020]</a:t>
            </a:r>
          </a:p>
          <a:p>
            <a:r>
              <a:rPr lang="de-DE" sz="1000" dirty="0"/>
              <a:t>Lang, K. O., &amp; Westphal, K. (2016). </a:t>
            </a:r>
            <a:r>
              <a:rPr lang="de-DE" sz="1000" i="1" dirty="0"/>
              <a:t>Nord Stream 2 - Versuch einer politischen und wirtschaftlichen Einordnung.</a:t>
            </a:r>
            <a:r>
              <a:rPr lang="de-DE" sz="1000" dirty="0"/>
              <a:t> Berlin: Stiftung Wissenschaft und Politik. [13.01.2020]</a:t>
            </a:r>
          </a:p>
          <a:p>
            <a:r>
              <a:rPr lang="de-DE" sz="1000" dirty="0"/>
              <a:t>Löhr, J. (15. 05 2018). </a:t>
            </a:r>
            <a:r>
              <a:rPr lang="de-DE" sz="1000" i="1" dirty="0"/>
              <a:t>Frankfurter Allgemeine</a:t>
            </a:r>
            <a:r>
              <a:rPr lang="de-DE" sz="1000" dirty="0"/>
              <a:t>. Von https://www.faz.net/aktuell/wirtschaft/die-pipeline-nord-stream-2-wird-zum-politikum-15589843.html abgerufen[13.01.2020]</a:t>
            </a:r>
          </a:p>
          <a:p>
            <a:r>
              <a:rPr lang="de-DE" sz="1000" i="1" dirty="0"/>
              <a:t>NABU</a:t>
            </a:r>
            <a:r>
              <a:rPr lang="de-DE" sz="1000" dirty="0"/>
              <a:t>. (kein Datum). Von https://www.nabu.de/natur-und-landschaft/meere/lebensraum-meer/gefahren/23740.html abgerufen[13.01.2020]</a:t>
            </a:r>
          </a:p>
          <a:p>
            <a:r>
              <a:rPr lang="de-DE" sz="1000" i="1" dirty="0"/>
              <a:t>Nord Stream 2</a:t>
            </a:r>
            <a:r>
              <a:rPr lang="de-DE" sz="1000" dirty="0"/>
              <a:t>. (kein Datum). Von https://www.nord-stream2.com/de/unternehmen/anteilseigner-und-finanzinvestoren/ abgerufen[13.01.2020]</a:t>
            </a:r>
          </a:p>
          <a:p>
            <a:r>
              <a:rPr lang="de-DE" sz="1000" i="1" dirty="0"/>
              <a:t>Nord Stream 2</a:t>
            </a:r>
            <a:r>
              <a:rPr lang="de-DE" sz="1000" dirty="0"/>
              <a:t>. (kein Datum). Von Anteilseigner und Finanzinvestoren: https://www.nord-stream2.com/de/unternehmen/anteilseigner-und-finanzinvestoren/ abgerufen[13.01.2020]</a:t>
            </a:r>
          </a:p>
        </p:txBody>
      </p:sp>
      <p:sp>
        <p:nvSpPr>
          <p:cNvPr id="4" name="Pfeil nach unten 3">
            <a:hlinkClick r:id="rId2" action="ppaction://hlinksldjump"/>
          </p:cNvPr>
          <p:cNvSpPr/>
          <p:nvPr/>
        </p:nvSpPr>
        <p:spPr>
          <a:xfrm>
            <a:off x="4779818" y="5839691"/>
            <a:ext cx="1423555" cy="716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Verbotsymbol 5">
            <a:hlinkClick r:id="rId3" action="ppaction://hlinksldjump"/>
            <a:extLst>
              <a:ext uri="{FF2B5EF4-FFF2-40B4-BE49-F238E27FC236}">
                <a16:creationId xmlns:a16="http://schemas.microsoft.com/office/drawing/2014/main" id="{26CC8CE1-909B-4C9F-BCF5-F10D1A61017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73113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5FE6EBD-9618-4F34-96C2-D127454352EF}"/>
              </a:ext>
            </a:extLst>
          </p:cNvPr>
          <p:cNvSpPr>
            <a:spLocks noGrp="1"/>
          </p:cNvSpPr>
          <p:nvPr>
            <p:ph type="title"/>
          </p:nvPr>
        </p:nvSpPr>
        <p:spPr>
          <a:xfrm>
            <a:off x="550283" y="532817"/>
            <a:ext cx="11271740" cy="1198216"/>
          </a:xfrm>
        </p:spPr>
        <p:txBody>
          <a:bodyPr>
            <a:normAutofit/>
          </a:bodyPr>
          <a:lstStyle/>
          <a:p>
            <a:r>
              <a:rPr lang="de-DE" dirty="0">
                <a:solidFill>
                  <a:srgbClr val="00B050"/>
                </a:solidFill>
              </a:rPr>
              <a:t>Spoločná </a:t>
            </a:r>
            <a:r>
              <a:rPr lang="de-DE" dirty="0" err="1">
                <a:solidFill>
                  <a:srgbClr val="00B050"/>
                </a:solidFill>
              </a:rPr>
              <a:t>európska</a:t>
            </a:r>
            <a:r>
              <a:rPr lang="de-DE" dirty="0">
                <a:solidFill>
                  <a:srgbClr val="00B050"/>
                </a:solidFill>
              </a:rPr>
              <a:t> </a:t>
            </a:r>
            <a:r>
              <a:rPr lang="de-DE" dirty="0" err="1">
                <a:solidFill>
                  <a:srgbClr val="00B050"/>
                </a:solidFill>
              </a:rPr>
              <a:t>energetická</a:t>
            </a:r>
            <a:r>
              <a:rPr lang="de-DE" dirty="0">
                <a:solidFill>
                  <a:srgbClr val="00B050"/>
                </a:solidFill>
              </a:rPr>
              <a:t> </a:t>
            </a:r>
            <a:r>
              <a:rPr lang="de-DE" dirty="0" err="1">
                <a:solidFill>
                  <a:srgbClr val="00B050"/>
                </a:solidFill>
              </a:rPr>
              <a:t>politika</a:t>
            </a:r>
            <a:endParaRPr lang="de-DE" dirty="0">
              <a:solidFill>
                <a:srgbClr val="00B050"/>
              </a:solidFill>
            </a:endParaRPr>
          </a:p>
        </p:txBody>
      </p:sp>
      <p:sp>
        <p:nvSpPr>
          <p:cNvPr id="5" name="Inhaltsplatzhalter 2">
            <a:extLst>
              <a:ext uri="{FF2B5EF4-FFF2-40B4-BE49-F238E27FC236}">
                <a16:creationId xmlns:a16="http://schemas.microsoft.com/office/drawing/2014/main" id="{F2A7ADDF-DA0B-4E12-90BE-EA84BA9954FE}"/>
              </a:ext>
            </a:extLst>
          </p:cNvPr>
          <p:cNvSpPr>
            <a:spLocks noGrp="1"/>
          </p:cNvSpPr>
          <p:nvPr>
            <p:ph idx="1"/>
          </p:nvPr>
        </p:nvSpPr>
        <p:spPr>
          <a:xfrm>
            <a:off x="550283" y="2163131"/>
            <a:ext cx="11271740" cy="3171442"/>
          </a:xfrm>
        </p:spPr>
        <p:txBody>
          <a:bodyPr>
            <a:normAutofit fontScale="70000" lnSpcReduction="20000"/>
          </a:bodyPr>
          <a:lstStyle/>
          <a:p>
            <a:pPr marL="0" indent="0">
              <a:buNone/>
            </a:pPr>
            <a:r>
              <a:rPr lang="de-DE" sz="3200" dirty="0" err="1"/>
              <a:t>Cieľom</a:t>
            </a:r>
            <a:r>
              <a:rPr lang="de-DE" sz="3200" dirty="0"/>
              <a:t> </a:t>
            </a:r>
            <a:r>
              <a:rPr lang="de-DE" sz="3200" dirty="0" err="1"/>
              <a:t>spoločnej</a:t>
            </a:r>
            <a:r>
              <a:rPr lang="de-DE" sz="3200" dirty="0"/>
              <a:t> </a:t>
            </a:r>
            <a:r>
              <a:rPr lang="de-DE" sz="3200" dirty="0" err="1"/>
              <a:t>európskej</a:t>
            </a:r>
            <a:r>
              <a:rPr lang="de-DE" sz="3200" dirty="0"/>
              <a:t> </a:t>
            </a:r>
            <a:r>
              <a:rPr lang="de-DE" sz="3200" dirty="0" err="1"/>
              <a:t>energetickej</a:t>
            </a:r>
            <a:r>
              <a:rPr lang="de-DE" sz="3200" dirty="0"/>
              <a:t> </a:t>
            </a:r>
            <a:r>
              <a:rPr lang="de-DE" sz="3200" dirty="0" err="1"/>
              <a:t>politiky</a:t>
            </a:r>
            <a:r>
              <a:rPr lang="de-DE" sz="3200" dirty="0"/>
              <a:t> </a:t>
            </a:r>
            <a:r>
              <a:rPr lang="de-DE" sz="3200" dirty="0" err="1"/>
              <a:t>alebo</a:t>
            </a:r>
            <a:r>
              <a:rPr lang="de-DE" sz="3200" dirty="0"/>
              <a:t> „</a:t>
            </a:r>
            <a:r>
              <a:rPr lang="de-DE" sz="3200" dirty="0" err="1"/>
              <a:t>energetickej</a:t>
            </a:r>
            <a:r>
              <a:rPr lang="de-DE" sz="3200" dirty="0"/>
              <a:t> </a:t>
            </a:r>
            <a:r>
              <a:rPr lang="de-DE" sz="3200" dirty="0" err="1"/>
              <a:t>únie</a:t>
            </a:r>
            <a:r>
              <a:rPr lang="de-DE" sz="3200" dirty="0"/>
              <a:t>“, </a:t>
            </a:r>
            <a:r>
              <a:rPr lang="de-DE" sz="3200" dirty="0" err="1"/>
              <a:t>ktorú</a:t>
            </a:r>
            <a:r>
              <a:rPr lang="de-DE" sz="3200" dirty="0"/>
              <a:t> </a:t>
            </a:r>
            <a:r>
              <a:rPr lang="de-DE" sz="3200" dirty="0" err="1"/>
              <a:t>položila</a:t>
            </a:r>
            <a:r>
              <a:rPr lang="de-DE" sz="3200" dirty="0"/>
              <a:t> </a:t>
            </a:r>
            <a:r>
              <a:rPr lang="de-DE" sz="3200" dirty="0" err="1"/>
              <a:t>Európska</a:t>
            </a:r>
            <a:r>
              <a:rPr lang="de-DE" sz="3200" dirty="0"/>
              <a:t> </a:t>
            </a:r>
            <a:r>
              <a:rPr lang="de-DE" sz="3200" dirty="0" err="1"/>
              <a:t>komisia</a:t>
            </a:r>
            <a:r>
              <a:rPr lang="de-DE" sz="3200" dirty="0"/>
              <a:t> v </a:t>
            </a:r>
            <a:r>
              <a:rPr lang="de-DE" sz="3200" dirty="0" err="1"/>
              <a:t>roku</a:t>
            </a:r>
            <a:r>
              <a:rPr lang="de-DE" sz="3200" dirty="0"/>
              <a:t> 2000, je </a:t>
            </a:r>
            <a:r>
              <a:rPr lang="de-DE" sz="3200" dirty="0" err="1"/>
              <a:t>koordinácia</a:t>
            </a:r>
            <a:r>
              <a:rPr lang="de-DE" sz="3200" dirty="0"/>
              <a:t> </a:t>
            </a:r>
            <a:r>
              <a:rPr lang="de-DE" sz="3200" dirty="0" err="1"/>
              <a:t>energetických</a:t>
            </a:r>
            <a:r>
              <a:rPr lang="de-DE" sz="3200" dirty="0"/>
              <a:t> </a:t>
            </a:r>
            <a:r>
              <a:rPr lang="de-DE" sz="3200" dirty="0" err="1"/>
              <a:t>politík</a:t>
            </a:r>
            <a:r>
              <a:rPr lang="de-DE" sz="3200" dirty="0"/>
              <a:t> </a:t>
            </a:r>
            <a:r>
              <a:rPr lang="de-DE" sz="3200" dirty="0" err="1"/>
              <a:t>jednotlivých</a:t>
            </a:r>
            <a:r>
              <a:rPr lang="de-DE" sz="3200" dirty="0"/>
              <a:t> </a:t>
            </a:r>
            <a:r>
              <a:rPr lang="de-DE" sz="3200" dirty="0" err="1"/>
              <a:t>členských</a:t>
            </a:r>
            <a:r>
              <a:rPr lang="de-DE" sz="3200" dirty="0"/>
              <a:t> </a:t>
            </a:r>
            <a:r>
              <a:rPr lang="de-DE" sz="3200" dirty="0" err="1"/>
              <a:t>štátov</a:t>
            </a:r>
            <a:r>
              <a:rPr lang="de-DE" sz="3200" dirty="0"/>
              <a:t> EÚ </a:t>
            </a:r>
            <a:r>
              <a:rPr lang="de-DE" sz="3200" dirty="0" err="1"/>
              <a:t>najneskôr</a:t>
            </a:r>
            <a:r>
              <a:rPr lang="de-DE" sz="3200" dirty="0"/>
              <a:t> do </a:t>
            </a:r>
            <a:r>
              <a:rPr lang="de-DE" sz="3200" dirty="0" err="1"/>
              <a:t>roku</a:t>
            </a:r>
            <a:r>
              <a:rPr lang="de-DE" sz="3200" dirty="0"/>
              <a:t> 2030. Od </a:t>
            </a:r>
            <a:r>
              <a:rPr lang="de-DE" sz="3200" dirty="0" err="1"/>
              <a:t>roku</a:t>
            </a:r>
            <a:r>
              <a:rPr lang="de-DE" sz="3200" dirty="0"/>
              <a:t> 2006 </a:t>
            </a:r>
            <a:r>
              <a:rPr lang="de-DE" sz="3200" dirty="0" err="1"/>
              <a:t>sa</a:t>
            </a:r>
            <a:r>
              <a:rPr lang="de-DE" sz="3200" dirty="0"/>
              <a:t> </a:t>
            </a:r>
            <a:r>
              <a:rPr lang="de-DE" sz="3200" dirty="0" err="1"/>
              <a:t>Európska</a:t>
            </a:r>
            <a:r>
              <a:rPr lang="de-DE" sz="3200" dirty="0"/>
              <a:t> </a:t>
            </a:r>
            <a:r>
              <a:rPr lang="de-DE" sz="3200" dirty="0" err="1"/>
              <a:t>komisia</a:t>
            </a:r>
            <a:r>
              <a:rPr lang="de-DE" sz="3200" dirty="0"/>
              <a:t> </a:t>
            </a:r>
            <a:r>
              <a:rPr lang="de-DE" sz="3200" dirty="0" err="1"/>
              <a:t>zasadzuje</a:t>
            </a:r>
            <a:r>
              <a:rPr lang="de-DE" sz="3200" dirty="0"/>
              <a:t> </a:t>
            </a:r>
            <a:r>
              <a:rPr lang="de-DE" sz="3200" dirty="0" err="1"/>
              <a:t>za</a:t>
            </a:r>
            <a:r>
              <a:rPr lang="de-DE" sz="3200" dirty="0"/>
              <a:t> </a:t>
            </a:r>
            <a:r>
              <a:rPr lang="de-DE" sz="3200" dirty="0" err="1"/>
              <a:t>spoločnú</a:t>
            </a:r>
            <a:r>
              <a:rPr lang="de-DE" sz="3200" dirty="0"/>
              <a:t> „</a:t>
            </a:r>
            <a:r>
              <a:rPr lang="de-DE" sz="3200" dirty="0" err="1"/>
              <a:t>zahraničnú</a:t>
            </a:r>
            <a:r>
              <a:rPr lang="de-DE" sz="3200" dirty="0"/>
              <a:t> </a:t>
            </a:r>
            <a:r>
              <a:rPr lang="de-DE" sz="3200" dirty="0" err="1"/>
              <a:t>energetickú</a:t>
            </a:r>
            <a:r>
              <a:rPr lang="de-DE" sz="3200" dirty="0"/>
              <a:t> </a:t>
            </a:r>
            <a:r>
              <a:rPr lang="de-DE" sz="3200" dirty="0" err="1"/>
              <a:t>politiku</a:t>
            </a:r>
            <a:r>
              <a:rPr lang="de-DE" sz="3200" dirty="0"/>
              <a:t>“.</a:t>
            </a:r>
          </a:p>
          <a:p>
            <a:pPr marL="0" indent="0">
              <a:buNone/>
            </a:pPr>
            <a:r>
              <a:rPr lang="de-DE" sz="3200" dirty="0" err="1"/>
              <a:t>Cieľom</a:t>
            </a:r>
            <a:r>
              <a:rPr lang="de-DE" sz="3200" dirty="0"/>
              <a:t> </a:t>
            </a:r>
            <a:r>
              <a:rPr lang="de-DE" sz="3200" dirty="0" err="1"/>
              <a:t>tejto</a:t>
            </a:r>
            <a:r>
              <a:rPr lang="de-DE" sz="3200" dirty="0"/>
              <a:t> </a:t>
            </a:r>
            <a:r>
              <a:rPr lang="de-DE" sz="3200" dirty="0" err="1"/>
              <a:t>politiky</a:t>
            </a:r>
            <a:r>
              <a:rPr lang="de-DE" sz="3200" dirty="0"/>
              <a:t> je </a:t>
            </a:r>
            <a:r>
              <a:rPr lang="de-DE" sz="3200" dirty="0" err="1"/>
              <a:t>bezpečné</a:t>
            </a:r>
            <a:r>
              <a:rPr lang="de-DE" sz="3200" dirty="0"/>
              <a:t> </a:t>
            </a:r>
            <a:r>
              <a:rPr lang="de-DE" sz="3200" dirty="0" err="1"/>
              <a:t>dodávky</a:t>
            </a:r>
            <a:r>
              <a:rPr lang="de-DE" sz="3200" dirty="0"/>
              <a:t> </a:t>
            </a:r>
            <a:r>
              <a:rPr lang="de-DE" sz="3200" dirty="0" err="1"/>
              <a:t>energie</a:t>
            </a:r>
            <a:r>
              <a:rPr lang="de-DE" sz="3200" dirty="0"/>
              <a:t> s </a:t>
            </a:r>
            <a:r>
              <a:rPr lang="de-DE" sz="3200" dirty="0" err="1"/>
              <a:t>prijateľnou</a:t>
            </a:r>
            <a:r>
              <a:rPr lang="de-DE" sz="3200" dirty="0"/>
              <a:t> </a:t>
            </a:r>
            <a:r>
              <a:rPr lang="de-DE" sz="3200" dirty="0" err="1"/>
              <a:t>úrovňou</a:t>
            </a:r>
            <a:r>
              <a:rPr lang="de-DE" sz="3200" dirty="0"/>
              <a:t> </a:t>
            </a:r>
            <a:r>
              <a:rPr lang="de-DE" sz="3200" dirty="0" err="1"/>
              <a:t>cien</a:t>
            </a:r>
            <a:r>
              <a:rPr lang="de-DE" sz="3200" dirty="0"/>
              <a:t> </a:t>
            </a:r>
            <a:r>
              <a:rPr lang="de-DE" sz="3200" dirty="0" err="1"/>
              <a:t>pre</a:t>
            </a:r>
            <a:r>
              <a:rPr lang="de-DE" sz="3200" dirty="0"/>
              <a:t> </a:t>
            </a:r>
            <a:r>
              <a:rPr lang="de-DE" sz="3200" dirty="0" err="1"/>
              <a:t>spoločnosti</a:t>
            </a:r>
            <a:r>
              <a:rPr lang="de-DE" sz="3200" dirty="0"/>
              <a:t> a </a:t>
            </a:r>
            <a:r>
              <a:rPr lang="de-DE" sz="3200" dirty="0" err="1"/>
              <a:t>súkromných</a:t>
            </a:r>
            <a:r>
              <a:rPr lang="de-DE" sz="3200" dirty="0"/>
              <a:t> </a:t>
            </a:r>
            <a:r>
              <a:rPr lang="de-DE" sz="3200" dirty="0" err="1"/>
              <a:t>spotrebiteľov</a:t>
            </a:r>
            <a:r>
              <a:rPr lang="de-DE" sz="3200" dirty="0"/>
              <a:t>.</a:t>
            </a:r>
          </a:p>
          <a:p>
            <a:pPr marL="0" indent="0">
              <a:buNone/>
            </a:pPr>
            <a:r>
              <a:rPr lang="de-DE" sz="3200" dirty="0" err="1"/>
              <a:t>Zohľadniť</a:t>
            </a:r>
            <a:r>
              <a:rPr lang="de-DE" sz="3200" dirty="0"/>
              <a:t> </a:t>
            </a:r>
            <a:r>
              <a:rPr lang="de-DE" sz="3200" dirty="0" err="1"/>
              <a:t>by</a:t>
            </a:r>
            <a:r>
              <a:rPr lang="de-DE" sz="3200" dirty="0"/>
              <a:t> </a:t>
            </a:r>
            <a:r>
              <a:rPr lang="de-DE" sz="3200" dirty="0" err="1"/>
              <a:t>sa</a:t>
            </a:r>
            <a:r>
              <a:rPr lang="de-DE" sz="3200" dirty="0"/>
              <a:t> </a:t>
            </a:r>
            <a:r>
              <a:rPr lang="de-DE" sz="3200" dirty="0" err="1"/>
              <a:t>mala</a:t>
            </a:r>
            <a:r>
              <a:rPr lang="de-DE" sz="3200" dirty="0"/>
              <a:t> </a:t>
            </a:r>
            <a:r>
              <a:rPr lang="de-DE" sz="3200" dirty="0" err="1"/>
              <a:t>aj</a:t>
            </a:r>
            <a:r>
              <a:rPr lang="de-DE" sz="3200" dirty="0"/>
              <a:t> </a:t>
            </a:r>
            <a:r>
              <a:rPr lang="de-DE" sz="3200" dirty="0" err="1"/>
              <a:t>udržateľnosť</a:t>
            </a:r>
            <a:r>
              <a:rPr lang="de-DE" sz="3200" dirty="0"/>
              <a:t> a </a:t>
            </a:r>
            <a:r>
              <a:rPr lang="de-DE" sz="3200" dirty="0" err="1"/>
              <a:t>vplyvy</a:t>
            </a:r>
            <a:r>
              <a:rPr lang="de-DE" sz="3200" dirty="0"/>
              <a:t> na </a:t>
            </a:r>
            <a:r>
              <a:rPr lang="de-DE" sz="3200" dirty="0" err="1"/>
              <a:t>podnebie</a:t>
            </a:r>
            <a:r>
              <a:rPr lang="de-DE" sz="3200" dirty="0"/>
              <a:t>. </a:t>
            </a:r>
            <a:r>
              <a:rPr lang="de-DE" sz="3200" dirty="0" err="1"/>
              <a:t>Konkrétnym</a:t>
            </a:r>
            <a:r>
              <a:rPr lang="de-DE" sz="3200" dirty="0"/>
              <a:t> </a:t>
            </a:r>
            <a:r>
              <a:rPr lang="de-DE" sz="3200" dirty="0" err="1"/>
              <a:t>obsahom</a:t>
            </a:r>
            <a:r>
              <a:rPr lang="de-DE" sz="3200" dirty="0"/>
              <a:t> je, </a:t>
            </a:r>
            <a:r>
              <a:rPr lang="de-DE" sz="3200" dirty="0" err="1"/>
              <a:t>že</a:t>
            </a:r>
            <a:r>
              <a:rPr lang="de-DE" sz="3200" dirty="0"/>
              <a:t> </a:t>
            </a:r>
            <a:r>
              <a:rPr lang="de-DE" sz="3200" dirty="0" err="1"/>
              <a:t>po</a:t>
            </a:r>
            <a:r>
              <a:rPr lang="de-DE" sz="3200" dirty="0"/>
              <a:t> </a:t>
            </a:r>
            <a:r>
              <a:rPr lang="de-DE" sz="3200" dirty="0" err="1"/>
              <a:t>roku</a:t>
            </a:r>
            <a:r>
              <a:rPr lang="de-DE" sz="3200" dirty="0"/>
              <a:t> 2015 </a:t>
            </a:r>
            <a:r>
              <a:rPr lang="de-DE" sz="3200" dirty="0" err="1"/>
              <a:t>musí</a:t>
            </a:r>
            <a:r>
              <a:rPr lang="de-DE" sz="3200" dirty="0"/>
              <a:t> </a:t>
            </a:r>
            <a:r>
              <a:rPr lang="de-DE" sz="3200" dirty="0" err="1"/>
              <a:t>byť</a:t>
            </a:r>
            <a:r>
              <a:rPr lang="de-DE" sz="3200" dirty="0"/>
              <a:t> </a:t>
            </a:r>
            <a:r>
              <a:rPr lang="de-DE" sz="3200" dirty="0" err="1"/>
              <a:t>každá</a:t>
            </a:r>
            <a:r>
              <a:rPr lang="de-DE" sz="3200" dirty="0"/>
              <a:t> </a:t>
            </a:r>
            <a:r>
              <a:rPr lang="de-DE" sz="3200" dirty="0" err="1"/>
              <a:t>krajina</a:t>
            </a:r>
            <a:r>
              <a:rPr lang="de-DE" sz="3200" dirty="0"/>
              <a:t> EÚ </a:t>
            </a:r>
            <a:r>
              <a:rPr lang="de-DE" sz="3200" dirty="0" err="1"/>
              <a:t>pripojená</a:t>
            </a:r>
            <a:r>
              <a:rPr lang="de-DE" sz="3200" dirty="0"/>
              <a:t> k </a:t>
            </a:r>
            <a:r>
              <a:rPr lang="de-DE" sz="3200" dirty="0" err="1"/>
              <a:t>európskej</a:t>
            </a:r>
            <a:r>
              <a:rPr lang="de-DE" sz="3200" dirty="0"/>
              <a:t> </a:t>
            </a:r>
            <a:r>
              <a:rPr lang="de-DE" sz="3200" dirty="0" err="1"/>
              <a:t>plynárenskej</a:t>
            </a:r>
            <a:r>
              <a:rPr lang="de-DE" sz="3200" dirty="0"/>
              <a:t> </a:t>
            </a:r>
            <a:r>
              <a:rPr lang="de-DE" sz="3200" dirty="0" err="1"/>
              <a:t>alebo</a:t>
            </a:r>
            <a:r>
              <a:rPr lang="de-DE" sz="3200" dirty="0"/>
              <a:t> </a:t>
            </a:r>
            <a:r>
              <a:rPr lang="de-DE" sz="3200" dirty="0" err="1"/>
              <a:t>elektrickej</a:t>
            </a:r>
            <a:r>
              <a:rPr lang="de-DE" sz="3200" dirty="0"/>
              <a:t> </a:t>
            </a:r>
            <a:r>
              <a:rPr lang="de-DE" sz="3200" dirty="0" err="1"/>
              <a:t>sieti</a:t>
            </a:r>
            <a:r>
              <a:rPr lang="de-DE" sz="3200" dirty="0"/>
              <a:t>. </a:t>
            </a:r>
            <a:r>
              <a:rPr lang="de-DE" sz="3200" dirty="0" err="1"/>
              <a:t>Tieto</a:t>
            </a:r>
            <a:r>
              <a:rPr lang="de-DE" sz="3200" dirty="0"/>
              <a:t> </a:t>
            </a:r>
            <a:r>
              <a:rPr lang="de-DE" sz="3200" dirty="0" err="1"/>
              <a:t>spojenia</a:t>
            </a:r>
            <a:r>
              <a:rPr lang="de-DE" sz="3200" dirty="0"/>
              <a:t> </a:t>
            </a:r>
            <a:r>
              <a:rPr lang="de-DE" sz="3200" dirty="0" err="1"/>
              <a:t>nesmú</a:t>
            </a:r>
            <a:r>
              <a:rPr lang="de-DE" sz="3200" dirty="0"/>
              <a:t> </a:t>
            </a:r>
            <a:r>
              <a:rPr lang="de-DE" sz="3200" dirty="0" err="1"/>
              <a:t>byť</a:t>
            </a:r>
            <a:r>
              <a:rPr lang="de-DE" sz="3200" dirty="0"/>
              <a:t> </a:t>
            </a:r>
            <a:r>
              <a:rPr lang="de-DE" sz="3200" dirty="0" err="1"/>
              <a:t>ohrozené</a:t>
            </a:r>
            <a:r>
              <a:rPr lang="de-DE" sz="3200" dirty="0"/>
              <a:t> </a:t>
            </a:r>
            <a:r>
              <a:rPr lang="de-DE" sz="3200" dirty="0" err="1"/>
              <a:t>chýbajúcou</a:t>
            </a:r>
            <a:r>
              <a:rPr lang="de-DE" sz="3200" dirty="0"/>
              <a:t> </a:t>
            </a:r>
            <a:r>
              <a:rPr lang="de-DE" sz="3200" dirty="0" err="1"/>
              <a:t>alebo</a:t>
            </a:r>
            <a:r>
              <a:rPr lang="de-DE" sz="3200" dirty="0"/>
              <a:t> </a:t>
            </a:r>
            <a:r>
              <a:rPr lang="de-DE" sz="3200" dirty="0" err="1"/>
              <a:t>nedostatočnou</a:t>
            </a:r>
            <a:r>
              <a:rPr lang="de-DE" sz="3200" dirty="0"/>
              <a:t> </a:t>
            </a:r>
            <a:r>
              <a:rPr lang="de-DE" sz="3200" dirty="0" err="1"/>
              <a:t>infraštruktúrou</a:t>
            </a:r>
            <a:r>
              <a:rPr lang="de-DE" sz="3200" dirty="0"/>
              <a:t>. </a:t>
            </a:r>
            <a:r>
              <a:rPr lang="de-DE" sz="1400" dirty="0"/>
              <a:t>(</a:t>
            </a:r>
            <a:r>
              <a:rPr lang="de-DE" sz="1400" dirty="0" err="1"/>
              <a:t>pozri</a:t>
            </a:r>
            <a:r>
              <a:rPr lang="de-DE" sz="1400" dirty="0"/>
              <a:t> </a:t>
            </a:r>
            <a:r>
              <a:rPr lang="de-DE" sz="1400" dirty="0" err="1"/>
              <a:t>Federálne</a:t>
            </a:r>
            <a:r>
              <a:rPr lang="de-DE" sz="1400" dirty="0"/>
              <a:t> </a:t>
            </a:r>
            <a:r>
              <a:rPr lang="de-DE" sz="1400" dirty="0" err="1"/>
              <a:t>centrum</a:t>
            </a:r>
            <a:r>
              <a:rPr lang="de-DE" sz="1400" dirty="0"/>
              <a:t> </a:t>
            </a:r>
            <a:r>
              <a:rPr lang="de-DE" sz="1400" dirty="0" err="1"/>
              <a:t>pre</a:t>
            </a:r>
            <a:r>
              <a:rPr lang="de-DE" sz="1400" dirty="0"/>
              <a:t> </a:t>
            </a:r>
            <a:r>
              <a:rPr lang="de-DE" sz="1400" dirty="0" err="1"/>
              <a:t>občianske</a:t>
            </a:r>
            <a:r>
              <a:rPr lang="de-DE" sz="1400" dirty="0"/>
              <a:t> </a:t>
            </a:r>
            <a:r>
              <a:rPr lang="de-DE" sz="1400" dirty="0" err="1"/>
              <a:t>vzdelávanie</a:t>
            </a:r>
            <a:r>
              <a:rPr lang="de-DE" sz="1400" dirty="0"/>
              <a:t>, 2013)</a:t>
            </a:r>
          </a:p>
          <a:p>
            <a:pPr marL="0" indent="0">
              <a:buNone/>
            </a:pPr>
            <a:endParaRPr lang="de-DE" dirty="0"/>
          </a:p>
        </p:txBody>
      </p:sp>
      <p:sp>
        <p:nvSpPr>
          <p:cNvPr id="6" name="Pfeil: nach unten 5">
            <a:extLst>
              <a:ext uri="{FF2B5EF4-FFF2-40B4-BE49-F238E27FC236}">
                <a16:creationId xmlns:a16="http://schemas.microsoft.com/office/drawing/2014/main" id="{C7213551-B5EA-4BD8-8453-56073B1DB482}"/>
              </a:ext>
            </a:extLst>
          </p:cNvPr>
          <p:cNvSpPr/>
          <p:nvPr/>
        </p:nvSpPr>
        <p:spPr>
          <a:xfrm>
            <a:off x="5275384" y="5664708"/>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hlinkClick r:id="rId2" action="ppaction://hlinksldjump"/>
              </a:rPr>
              <a:t>Ďalej</a:t>
            </a:r>
            <a:endParaRPr lang="de-DE" dirty="0"/>
          </a:p>
        </p:txBody>
      </p:sp>
      <p:sp>
        <p:nvSpPr>
          <p:cNvPr id="7" name="Verbotsymbol 6">
            <a:hlinkClick r:id="rId3" action="ppaction://hlinksldjump"/>
            <a:extLst>
              <a:ext uri="{FF2B5EF4-FFF2-40B4-BE49-F238E27FC236}">
                <a16:creationId xmlns:a16="http://schemas.microsoft.com/office/drawing/2014/main" id="{9890D90B-F765-43FC-9F9D-E18274CDAB1D}"/>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6776289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C59E6C3-7F12-4793-9F87-E55E15DC4053}"/>
              </a:ext>
            </a:extLst>
          </p:cNvPr>
          <p:cNvSpPr>
            <a:spLocks noGrp="1"/>
          </p:cNvSpPr>
          <p:nvPr>
            <p:ph idx="1"/>
          </p:nvPr>
        </p:nvSpPr>
        <p:spPr>
          <a:xfrm>
            <a:off x="0" y="0"/>
            <a:ext cx="12192000" cy="6858000"/>
          </a:xfrm>
        </p:spPr>
        <p:txBody>
          <a:bodyPr>
            <a:normAutofit/>
          </a:bodyPr>
          <a:lstStyle/>
          <a:p>
            <a:endParaRPr lang="de-DE" sz="1300" i="1" dirty="0"/>
          </a:p>
          <a:p>
            <a:r>
              <a:rPr lang="de-DE" sz="1300" i="1" dirty="0"/>
              <a:t>Nord Stream 2 AG</a:t>
            </a:r>
            <a:r>
              <a:rPr lang="de-DE" sz="1300" dirty="0"/>
              <a:t>. (12 2017). Von https://webcache.googleusercontent.com/search?q=cache:pWxIuWu_dQsJ:https://www.nord-stream2.com/de/download/document/32/+&amp;cd=1&amp;hl=de&amp;ct=clnk&amp;gl=pl abgerufen[13.01.2020]</a:t>
            </a:r>
          </a:p>
          <a:p>
            <a:r>
              <a:rPr lang="de-DE" sz="1300" i="1" dirty="0"/>
              <a:t>Reuters</a:t>
            </a:r>
            <a:r>
              <a:rPr lang="de-DE" sz="1300" dirty="0"/>
              <a:t>. (26. 08 2016). Von https://uk.reuters.com/article/slovakia-russia-pipelne-idUKL8N1B71GE abgerufen[13.01.2020]</a:t>
            </a:r>
          </a:p>
          <a:p>
            <a:r>
              <a:rPr lang="de-DE" sz="1300" i="1" dirty="0" err="1"/>
              <a:t>Russia</a:t>
            </a:r>
            <a:r>
              <a:rPr lang="de-DE" sz="1300" i="1" dirty="0"/>
              <a:t> </a:t>
            </a:r>
            <a:r>
              <a:rPr lang="de-DE" sz="1300" i="1" dirty="0" err="1"/>
              <a:t>Bussines</a:t>
            </a:r>
            <a:r>
              <a:rPr lang="de-DE" sz="1300" i="1" dirty="0"/>
              <a:t> </a:t>
            </a:r>
            <a:r>
              <a:rPr lang="de-DE" sz="1300" i="1" dirty="0" err="1"/>
              <a:t>today</a:t>
            </a:r>
            <a:r>
              <a:rPr lang="de-DE" sz="1300" dirty="0"/>
              <a:t>. (2019). Von https://russiabusinesstoday.com/economy/poland-plans-to-increase-transit-fee-for-russian-gas/ abgerufen[13.01.2020]</a:t>
            </a:r>
          </a:p>
          <a:p>
            <a:r>
              <a:rPr lang="de-DE" sz="1300" dirty="0" err="1"/>
              <a:t>Sabanova</a:t>
            </a:r>
            <a:r>
              <a:rPr lang="de-DE" sz="1300" dirty="0"/>
              <a:t>, K. (11. 06 2018). </a:t>
            </a:r>
            <a:r>
              <a:rPr lang="de-DE" sz="1300" i="1" dirty="0"/>
              <a:t>FOMOSO</a:t>
            </a:r>
            <a:r>
              <a:rPr lang="de-DE" sz="1300" dirty="0"/>
              <a:t>. Von https://www.fomoso.org/meinungen/kommentare/nord-stream-2-grund-fuer-die-angst-in-der-ukraine-und-in-polen/#_ftnref2 abgerufen[13.01.2020]</a:t>
            </a:r>
          </a:p>
          <a:p>
            <a:r>
              <a:rPr lang="de-DE" sz="1300" dirty="0" err="1"/>
              <a:t>Schlandt</a:t>
            </a:r>
            <a:r>
              <a:rPr lang="de-DE" sz="1300" dirty="0"/>
              <a:t>, J. (04. 07 2017). </a:t>
            </a:r>
            <a:r>
              <a:rPr lang="de-DE" sz="1300" i="1" dirty="0"/>
              <a:t>Berliner Morgenpost</a:t>
            </a:r>
            <a:r>
              <a:rPr lang="de-DE" sz="1300" dirty="0"/>
              <a:t>. Von https://www.morgenpost.de/wirtschaft/article210184861/Mehr-russisches-Gas-fuer-Deutschland.html abgerufen[13.01.2020]</a:t>
            </a:r>
          </a:p>
          <a:p>
            <a:r>
              <a:rPr lang="de-DE" sz="1300" dirty="0"/>
              <a:t>Schuller, K. (02. 11 2019). </a:t>
            </a:r>
            <a:r>
              <a:rPr lang="de-DE" sz="1300" i="1" dirty="0"/>
              <a:t>Frankfurter Allgemeine</a:t>
            </a:r>
            <a:r>
              <a:rPr lang="de-DE" sz="1300" dirty="0"/>
              <a:t>. Von https://www.faz.net/aktuell/politik/russlands-nord-stream-gas-ist-eine-gefahr-fuer-deutschland-und-europa-16465519.html abgerufen[13.01.2020]</a:t>
            </a:r>
          </a:p>
          <a:p>
            <a:r>
              <a:rPr lang="de-DE" sz="1300" dirty="0"/>
              <a:t>Sommer, T. (12. 02 2019). </a:t>
            </a:r>
            <a:r>
              <a:rPr lang="de-DE" sz="1300" i="1" dirty="0"/>
              <a:t>Zeit Online</a:t>
            </a:r>
            <a:r>
              <a:rPr lang="de-DE" sz="1300" dirty="0"/>
              <a:t>. Von https://www.zeit.de/politik/deutschland/2019-02/nord-stream-fakten-hintergruende abgerufen[13.01.2020]</a:t>
            </a:r>
          </a:p>
          <a:p>
            <a:r>
              <a:rPr lang="de-DE" sz="1300" i="1" dirty="0"/>
              <a:t>Spiegel Online</a:t>
            </a:r>
            <a:r>
              <a:rPr lang="de-DE" sz="1300" dirty="0"/>
              <a:t>. (30. 11 2018). Von https://www.spiegel.de/wirtschaft/soziales/baltic-pipe-polen-und-daenemark-ueber-gaspipeline-unter-der-ostsee-einig-a-1241441.html abgerufen[13.01.2020]</a:t>
            </a:r>
          </a:p>
          <a:p>
            <a:r>
              <a:rPr lang="de-DE" sz="1300" i="1" dirty="0"/>
              <a:t>Spiegel Online</a:t>
            </a:r>
            <a:r>
              <a:rPr lang="de-DE" sz="1300" dirty="0"/>
              <a:t>. (07. 05 2019). Von https://www.spiegel.de/wirtschaft/unternehmen/nord-stream-2-ukraine-bezeichnet-gaspipeline-als-raeuberische-investition-a-1266266.html abgerufen[13.01.2020]</a:t>
            </a:r>
          </a:p>
          <a:p>
            <a:r>
              <a:rPr lang="de-DE" sz="1300" i="1" dirty="0" err="1"/>
              <a:t>statista</a:t>
            </a:r>
            <a:r>
              <a:rPr lang="de-DE" sz="1300" dirty="0"/>
              <a:t>. (2019). Von https://de.statista.com/statistik/daten/studie/273612/umfrage/bruttoinlandsprodukt-bip-der-slowakei/ abgerufen[13.01.2020]</a:t>
            </a:r>
          </a:p>
          <a:p>
            <a:r>
              <a:rPr lang="de-DE" sz="1300" dirty="0"/>
              <a:t>Steiner, E. (29. 01 2019). </a:t>
            </a:r>
            <a:r>
              <a:rPr lang="de-DE" sz="1300" i="1" dirty="0"/>
              <a:t>Welt</a:t>
            </a:r>
            <a:r>
              <a:rPr lang="de-DE" sz="1300" dirty="0"/>
              <a:t>. Von https://www.welt.de/wirtschaft/article187819534/Energieversorgung-Die-gefaehrliche-Abhaengigkeit-der-EU-von-Russland.html abgerufen[13.01.2020]</a:t>
            </a:r>
          </a:p>
          <a:p>
            <a:r>
              <a:rPr lang="de-DE" sz="1300" i="1" dirty="0"/>
              <a:t>Stern</a:t>
            </a:r>
            <a:r>
              <a:rPr lang="de-DE" sz="1300" dirty="0"/>
              <a:t>. (19. 12 2019). Von https://www.stern.de/wirtschaft/news/nach-langen-verhandlungen-russland-und-ukraine--einigung-ueber-neuen-gastransit-vertrag-9056868.html abgerufen[13.01.2020]</a:t>
            </a:r>
          </a:p>
          <a:p>
            <a:r>
              <a:rPr lang="de-DE" sz="1300" i="1" dirty="0"/>
              <a:t>Süddeutsche Zeitung</a:t>
            </a:r>
            <a:r>
              <a:rPr lang="de-DE" sz="1300" dirty="0"/>
              <a:t>. (24. 06 2014). Von https://www.sueddeutsche.de/wirtschaft/energieversorgung-europa-muss-von-importiertem-gas-und-oel-unabhaengig-werden-1.2013645 abgerufen[13.01.2020]</a:t>
            </a:r>
          </a:p>
          <a:p>
            <a:endParaRPr lang="de-DE" sz="1300" dirty="0"/>
          </a:p>
        </p:txBody>
      </p:sp>
      <p:sp>
        <p:nvSpPr>
          <p:cNvPr id="4" name="Verbotsymbol 5">
            <a:hlinkClick r:id="rId2" action="ppaction://hlinksldjump"/>
            <a:extLst>
              <a:ext uri="{FF2B5EF4-FFF2-40B4-BE49-F238E27FC236}">
                <a16:creationId xmlns:a16="http://schemas.microsoft.com/office/drawing/2014/main" id="{26CC8CE1-909B-4C9F-BCF5-F10D1A61017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039947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25EC9-E3F5-45CF-856A-9A684F6CEB4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D8ABF18-7900-44A4-8D7D-172A426D6940}"/>
              </a:ext>
            </a:extLst>
          </p:cNvPr>
          <p:cNvSpPr>
            <a:spLocks noGrp="1"/>
          </p:cNvSpPr>
          <p:nvPr>
            <p:ph idx="1"/>
          </p:nvPr>
        </p:nvSpPr>
        <p:spPr/>
        <p:txBody>
          <a:bodyPr/>
          <a:lstStyle/>
          <a:p>
            <a:r>
              <a:rPr lang="de-DE" dirty="0"/>
              <a:t>Quellen</a:t>
            </a:r>
          </a:p>
        </p:txBody>
      </p:sp>
    </p:spTree>
    <p:extLst>
      <p:ext uri="{BB962C8B-B14F-4D97-AF65-F5344CB8AC3E}">
        <p14:creationId xmlns:p14="http://schemas.microsoft.com/office/powerpoint/2010/main" val="19325761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D8F64-4C5C-4149-934D-BA561110EB7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B553561-2E0B-4FD5-8121-D69E7C535137}"/>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315626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4D9E3DD-5F98-485B-94EE-E12AE102B89C}"/>
              </a:ext>
            </a:extLst>
          </p:cNvPr>
          <p:cNvSpPr>
            <a:spLocks noGrp="1"/>
          </p:cNvSpPr>
          <p:nvPr>
            <p:ph idx="1"/>
          </p:nvPr>
        </p:nvSpPr>
        <p:spPr>
          <a:xfrm>
            <a:off x="509952" y="2157046"/>
            <a:ext cx="11221919" cy="3582981"/>
          </a:xfrm>
        </p:spPr>
        <p:txBody>
          <a:bodyPr>
            <a:normAutofit/>
          </a:bodyPr>
          <a:lstStyle/>
          <a:p>
            <a:pPr marL="0" indent="0">
              <a:buNone/>
            </a:pPr>
            <a:r>
              <a:rPr lang="de-DE" sz="2000" dirty="0"/>
              <a:t>Des Weiteren dürfen aufgrund der 2010 verabschiedeten Gasdirektive keine bilateralen Abkommen zwischen EU-Mitgliedstaaten und Energieträgerlieferanten abgeschlossen werden, die zu Lasten anderer EU-Mitgliedstaaten fallen. Seit 2014 soll durch diese Regelungen ein europäischer Energiemarkt entstehen.</a:t>
            </a:r>
          </a:p>
          <a:p>
            <a:pPr marL="0" indent="0">
              <a:buNone/>
            </a:pPr>
            <a:r>
              <a:rPr lang="de-DE" sz="2000" dirty="0"/>
              <a:t>Dadurch soll die Energiesicherheit in der ganzen europäischen Union gewährleistet sein. Seit dem Jahr 2007 achtet die europäische Kommission auf eine engere Kooperation mit Energielieferanten, dabei soll vor allem Energieversorgungssicherheit, Stabilität und die wachsende Abhängigkeit zwischen Energielieferanten, Energieverbrauchern und Transitländern berücksichtigt werden. </a:t>
            </a:r>
          </a:p>
          <a:p>
            <a:pPr marL="0" indent="0">
              <a:buNone/>
            </a:pPr>
            <a:r>
              <a:rPr lang="de-DE" sz="2000" dirty="0"/>
              <a:t>Die 2008 von der europäischen Union beschlossene Solidaritätsklausel soll für mehr Energiesolidarität innerhalb der europäischen Union sorgen. Sie scheitert aber an einer zu ungenauen Definition des Begriffes „Energiesolidarität“</a:t>
            </a:r>
            <a:r>
              <a:rPr lang="de-DE" dirty="0"/>
              <a:t>. </a:t>
            </a:r>
            <a:r>
              <a:rPr lang="de-DE" sz="1000" dirty="0"/>
              <a:t>(vgl. Bundeszentrale für politische Bildung, 2013)</a:t>
            </a:r>
          </a:p>
          <a:p>
            <a:endParaRPr lang="de-DE" dirty="0"/>
          </a:p>
        </p:txBody>
      </p:sp>
      <p:sp>
        <p:nvSpPr>
          <p:cNvPr id="4" name="Pfeil: nach unten 3">
            <a:extLst>
              <a:ext uri="{FF2B5EF4-FFF2-40B4-BE49-F238E27FC236}">
                <a16:creationId xmlns:a16="http://schemas.microsoft.com/office/drawing/2014/main" id="{A2E44E88-08D6-42C9-BD67-C066892C6FD4}"/>
              </a:ext>
            </a:extLst>
          </p:cNvPr>
          <p:cNvSpPr/>
          <p:nvPr/>
        </p:nvSpPr>
        <p:spPr>
          <a:xfrm>
            <a:off x="5275384" y="5787800"/>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2" action="ppaction://hlinksldjump"/>
              </a:rPr>
              <a:t>weiter</a:t>
            </a:r>
            <a:endParaRPr lang="de-DE" dirty="0"/>
          </a:p>
        </p:txBody>
      </p:sp>
      <p:sp>
        <p:nvSpPr>
          <p:cNvPr id="7" name="Titel 1">
            <a:extLst>
              <a:ext uri="{FF2B5EF4-FFF2-40B4-BE49-F238E27FC236}">
                <a16:creationId xmlns:a16="http://schemas.microsoft.com/office/drawing/2014/main" id="{F31133FC-66C0-450C-8BBA-9924E380C3B8}"/>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Gemeinsame europäische Energie-Politik</a:t>
            </a:r>
          </a:p>
        </p:txBody>
      </p:sp>
      <p:sp>
        <p:nvSpPr>
          <p:cNvPr id="8" name="Verbotsymbol 7">
            <a:hlinkClick r:id="rId3" action="ppaction://hlinksldjump"/>
            <a:extLst>
              <a:ext uri="{FF2B5EF4-FFF2-40B4-BE49-F238E27FC236}">
                <a16:creationId xmlns:a16="http://schemas.microsoft.com/office/drawing/2014/main" id="{9C50C584-205C-47D0-81E5-2096680CA79E}"/>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73004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2D09D17-C895-4575-BDDD-5D79499C2A6B}"/>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Spoločná </a:t>
            </a:r>
            <a:r>
              <a:rPr lang="de-DE" dirty="0" err="1">
                <a:solidFill>
                  <a:srgbClr val="00B050"/>
                </a:solidFill>
              </a:rPr>
              <a:t>európska</a:t>
            </a:r>
            <a:r>
              <a:rPr lang="de-DE" dirty="0">
                <a:solidFill>
                  <a:srgbClr val="00B050"/>
                </a:solidFill>
              </a:rPr>
              <a:t> </a:t>
            </a:r>
            <a:r>
              <a:rPr lang="de-DE" dirty="0" err="1">
                <a:solidFill>
                  <a:srgbClr val="00B050"/>
                </a:solidFill>
              </a:rPr>
              <a:t>energetická</a:t>
            </a:r>
            <a:r>
              <a:rPr lang="de-DE" dirty="0">
                <a:solidFill>
                  <a:srgbClr val="00B050"/>
                </a:solidFill>
              </a:rPr>
              <a:t> </a:t>
            </a:r>
            <a:r>
              <a:rPr lang="de-DE" dirty="0" err="1">
                <a:solidFill>
                  <a:srgbClr val="00B050"/>
                </a:solidFill>
              </a:rPr>
              <a:t>politika</a:t>
            </a:r>
            <a:endParaRPr lang="de-DE" sz="900" dirty="0">
              <a:solidFill>
                <a:srgbClr val="00B050"/>
              </a:solidFill>
            </a:endParaRPr>
          </a:p>
        </p:txBody>
      </p:sp>
      <p:sp>
        <p:nvSpPr>
          <p:cNvPr id="6" name="Pfeil: nach unten 5">
            <a:extLst>
              <a:ext uri="{FF2B5EF4-FFF2-40B4-BE49-F238E27FC236}">
                <a16:creationId xmlns:a16="http://schemas.microsoft.com/office/drawing/2014/main" id="{6EAA7B09-4B8F-4E55-846B-1E423FC18078}"/>
              </a:ext>
            </a:extLst>
          </p:cNvPr>
          <p:cNvSpPr/>
          <p:nvPr/>
        </p:nvSpPr>
        <p:spPr>
          <a:xfrm>
            <a:off x="5275385" y="5740027"/>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hlinkClick r:id="rId2" action="ppaction://hlinksldjump"/>
              </a:rPr>
              <a:t>Ďalej</a:t>
            </a:r>
            <a:endParaRPr lang="de-DE" dirty="0"/>
          </a:p>
          <a:p>
            <a:pPr algn="ctr"/>
            <a:endParaRPr lang="de-DE" dirty="0"/>
          </a:p>
        </p:txBody>
      </p:sp>
      <p:sp>
        <p:nvSpPr>
          <p:cNvPr id="7" name="Verbotsymbol 6">
            <a:hlinkClick r:id="rId3" action="ppaction://hlinksldjump"/>
            <a:extLst>
              <a:ext uri="{FF2B5EF4-FFF2-40B4-BE49-F238E27FC236}">
                <a16:creationId xmlns:a16="http://schemas.microsoft.com/office/drawing/2014/main" id="{2D31456F-CCE6-49FC-8DCC-8B9F5F38921B}"/>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 name="Textfeld 2">
            <a:extLst>
              <a:ext uri="{FF2B5EF4-FFF2-40B4-BE49-F238E27FC236}">
                <a16:creationId xmlns:a16="http://schemas.microsoft.com/office/drawing/2014/main" id="{D7BFAB4C-9267-4972-9744-5895F4C3257E}"/>
              </a:ext>
            </a:extLst>
          </p:cNvPr>
          <p:cNvSpPr txBox="1"/>
          <p:nvPr/>
        </p:nvSpPr>
        <p:spPr>
          <a:xfrm>
            <a:off x="460131" y="2092569"/>
            <a:ext cx="11271740" cy="2831544"/>
          </a:xfrm>
          <a:prstGeom prst="rect">
            <a:avLst/>
          </a:prstGeom>
          <a:noFill/>
        </p:spPr>
        <p:txBody>
          <a:bodyPr wrap="square" rtlCol="0">
            <a:spAutoFit/>
          </a:bodyPr>
          <a:lstStyle/>
          <a:p>
            <a:r>
              <a:rPr lang="sk-SK" altLang="en-US" sz="2000" dirty="0">
                <a:solidFill>
                  <a:srgbClr val="222222"/>
                </a:solidFill>
                <a:latin typeface="inherit"/>
              </a:rPr>
              <a:t>Okrem toho z dôvodu smernice o zemnom plyne prijatej v roku 2010 sa nemôžu uzatvárať bilaterálne dohody medzi členskými štátmi EÚ a dodávateľmi energie, ktoré sú na náklady ostatných členských štátov EÚ. Týmto nariadením by sa mal od roku 2014 vytvoriť európsky energetický trh. Tým by sa mala zabezpečiť energetická bezpečnosť v celej Európskej únii. Od roku 2007 Európska komisia úzko spolupracuje s dodávateľmi energie so zameraním na bezpečnosť dodávok energie, stabilitu a rastúcu závislosť medzi dodávateľmi energie, spotrebiteľmi energie a tranzitnými krajinami. Cieľom doložky o solidarite prijatej Európskou úniou v roku 2008 je zabezpečiť väčšiu energetickú solidaritu v rámci Európskej únie. Zlyhá však kvôli nepresnej definícii pojmu „energetická solidarita“. </a:t>
            </a:r>
            <a:r>
              <a:rPr lang="sk-SK" altLang="en-US" sz="1000" dirty="0">
                <a:solidFill>
                  <a:srgbClr val="222222"/>
                </a:solidFill>
                <a:latin typeface="inherit"/>
              </a:rPr>
              <a:t>(pozri Federálne centrum pre občianske vzdelávanie, 2013)</a:t>
            </a:r>
            <a:r>
              <a:rPr lang="sk-SK" altLang="en-US" sz="1000" dirty="0"/>
              <a:t> </a:t>
            </a:r>
            <a:endParaRPr lang="sk-SK" altLang="en-US" sz="1000" dirty="0">
              <a:latin typeface="Arial" panose="020B0604020202020204" pitchFamily="34" charset="0"/>
            </a:endParaRPr>
          </a:p>
          <a:p>
            <a:endParaRPr lang="de-DE" dirty="0"/>
          </a:p>
        </p:txBody>
      </p:sp>
    </p:spTree>
    <p:extLst>
      <p:ext uri="{BB962C8B-B14F-4D97-AF65-F5344CB8AC3E}">
        <p14:creationId xmlns:p14="http://schemas.microsoft.com/office/powerpoint/2010/main" val="427235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F8745D8-8082-4518-A4A3-420DD851B1BF}"/>
              </a:ext>
            </a:extLst>
          </p:cNvPr>
          <p:cNvSpPr>
            <a:spLocks noGrp="1"/>
          </p:cNvSpPr>
          <p:nvPr>
            <p:ph idx="1"/>
          </p:nvPr>
        </p:nvSpPr>
        <p:spPr>
          <a:xfrm>
            <a:off x="460131" y="1776046"/>
            <a:ext cx="11271740" cy="4312155"/>
          </a:xfrm>
        </p:spPr>
        <p:txBody>
          <a:bodyPr>
            <a:normAutofit/>
          </a:bodyPr>
          <a:lstStyle/>
          <a:p>
            <a:pPr marL="0" indent="0">
              <a:buNone/>
            </a:pPr>
            <a:r>
              <a:rPr lang="de-DE" sz="2000" dirty="0"/>
              <a:t>So bewerten einige Mitgliedsstaaten der europäischen Union Energieversorgungslücken und die gemeinsame Energieaußenpolitik gegenüber Dritt-Staaten, wie der Ukraine oder Russland, unterschiedlich. Gründe hierfür sind die unterschiedlichen Abhängigkeiten einzelner EU-Staaten von bestimmten Energieträgern, da sich der Strom-Mix der EU-Mitgliedsstaaten stark unterscheidet. </a:t>
            </a:r>
          </a:p>
          <a:p>
            <a:pPr marL="0" indent="0">
              <a:buNone/>
            </a:pPr>
            <a:r>
              <a:rPr lang="de-DE" sz="2000" dirty="0"/>
              <a:t>Weitere Gründe sind individuelle Handelsvereinbarungen und unterschiedliche Beziehungen der EU-Länder zu Energielieferanten. Seit 2011 muss die EU-Kommission von bilateralen Vereinbarungen, welche Erdgas, Erdöl, Strom oder erneuerbare Energien betreffen, unterrichtet und konsultiert werden. </a:t>
            </a:r>
          </a:p>
          <a:p>
            <a:pPr marL="0" indent="0">
              <a:buNone/>
            </a:pPr>
            <a:r>
              <a:rPr lang="de-DE" sz="2000" dirty="0"/>
              <a:t>Zudem hat die Kommission das vorläufige Recht, bilaterale Vereinbarungen mit Drittländern zu überprüfen und bei Zustimmung der EU-Staaten als Beobachter bei Energie-Verhandlungen tätig zu werden. </a:t>
            </a:r>
          </a:p>
          <a:p>
            <a:pPr marL="0" indent="0">
              <a:buNone/>
            </a:pPr>
            <a:r>
              <a:rPr lang="de-DE" sz="2000" dirty="0"/>
              <a:t>Wichtige Leitvorstellungen für die Zukunft der gemeinsamen europäischen Energiepolitik sind das Erzielen eines trilateralen Abkommens zwischen der EU, Russland und der Ukraine zur Sicherung des unterbrechungsfreien Gastransits durch die Ukraine. </a:t>
            </a:r>
            <a:r>
              <a:rPr lang="de-DE" sz="1000" dirty="0"/>
              <a:t>(vgl. Bundeszentrale für politische Bildung, 2013)</a:t>
            </a:r>
          </a:p>
          <a:p>
            <a:pPr marL="0" indent="0">
              <a:buNone/>
            </a:pPr>
            <a:endParaRPr lang="de-DE" dirty="0"/>
          </a:p>
        </p:txBody>
      </p:sp>
      <p:sp>
        <p:nvSpPr>
          <p:cNvPr id="7" name="Titel 1">
            <a:extLst>
              <a:ext uri="{FF2B5EF4-FFF2-40B4-BE49-F238E27FC236}">
                <a16:creationId xmlns:a16="http://schemas.microsoft.com/office/drawing/2014/main" id="{DFCFE74A-F311-46F5-9070-6634FCEFAC22}"/>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Gemeinsame europäische Energie-Politik</a:t>
            </a:r>
          </a:p>
        </p:txBody>
      </p:sp>
      <p:sp>
        <p:nvSpPr>
          <p:cNvPr id="8" name="Verbotsymbol 7">
            <a:hlinkClick r:id="rId2" action="ppaction://hlinksldjump"/>
            <a:extLst>
              <a:ext uri="{FF2B5EF4-FFF2-40B4-BE49-F238E27FC236}">
                <a16:creationId xmlns:a16="http://schemas.microsoft.com/office/drawing/2014/main" id="{7B884093-09C3-4E76-9DDB-A30EF484D6FB}"/>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47416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AA202D5-33DE-47A2-B83D-B06381818CAD}"/>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Spoločná </a:t>
            </a:r>
            <a:r>
              <a:rPr lang="de-DE" dirty="0" err="1">
                <a:solidFill>
                  <a:srgbClr val="00B050"/>
                </a:solidFill>
              </a:rPr>
              <a:t>európska</a:t>
            </a:r>
            <a:r>
              <a:rPr lang="de-DE" dirty="0">
                <a:solidFill>
                  <a:srgbClr val="00B050"/>
                </a:solidFill>
              </a:rPr>
              <a:t> </a:t>
            </a:r>
            <a:r>
              <a:rPr lang="de-DE" dirty="0" err="1">
                <a:solidFill>
                  <a:srgbClr val="00B050"/>
                </a:solidFill>
              </a:rPr>
              <a:t>energetická</a:t>
            </a:r>
            <a:r>
              <a:rPr lang="de-DE" dirty="0">
                <a:solidFill>
                  <a:srgbClr val="00B050"/>
                </a:solidFill>
              </a:rPr>
              <a:t> </a:t>
            </a:r>
            <a:r>
              <a:rPr lang="de-DE" dirty="0" err="1">
                <a:solidFill>
                  <a:srgbClr val="00B050"/>
                </a:solidFill>
              </a:rPr>
              <a:t>politika</a:t>
            </a:r>
            <a:endParaRPr lang="de-DE" sz="900" dirty="0">
              <a:solidFill>
                <a:srgbClr val="00B050"/>
              </a:solidFill>
            </a:endParaRPr>
          </a:p>
        </p:txBody>
      </p:sp>
      <p:sp>
        <p:nvSpPr>
          <p:cNvPr id="7" name="Verbotsymbol 6">
            <a:hlinkClick r:id="rId2" action="ppaction://hlinksldjump"/>
            <a:extLst>
              <a:ext uri="{FF2B5EF4-FFF2-40B4-BE49-F238E27FC236}">
                <a16:creationId xmlns:a16="http://schemas.microsoft.com/office/drawing/2014/main" id="{78DC45E1-6F59-4B2A-A78D-6F1834526BB7}"/>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extfeld 1">
            <a:extLst>
              <a:ext uri="{FF2B5EF4-FFF2-40B4-BE49-F238E27FC236}">
                <a16:creationId xmlns:a16="http://schemas.microsoft.com/office/drawing/2014/main" id="{51F8FDBA-DBD0-4B1A-81C5-F45F9D7B9FAA}"/>
              </a:ext>
            </a:extLst>
          </p:cNvPr>
          <p:cNvSpPr txBox="1"/>
          <p:nvPr/>
        </p:nvSpPr>
        <p:spPr>
          <a:xfrm>
            <a:off x="460131" y="2209800"/>
            <a:ext cx="11271739" cy="3447098"/>
          </a:xfrm>
          <a:prstGeom prst="rect">
            <a:avLst/>
          </a:prstGeom>
          <a:noFill/>
        </p:spPr>
        <p:txBody>
          <a:bodyPr wrap="square" rtlCol="0">
            <a:spAutoFit/>
          </a:bodyPr>
          <a:lstStyle/>
          <a:p>
            <a:r>
              <a:rPr lang="sk-SK" altLang="en-US" sz="2000" dirty="0">
                <a:solidFill>
                  <a:srgbClr val="222222"/>
                </a:solidFill>
                <a:latin typeface="inherit"/>
              </a:rPr>
              <a:t>Napríklad niektoré členské štáty Európskej únie odlišne hodnotia medzery v dodávkach energie a spoločnej zahraničnej energetickej politike voči tretím krajinám, ako sú Ukrajina alebo Rusko. Dôvodom sú rôzne závislosti jednotlivých krajín EÚ na určitých zdrojoch energie, pretože skladba elektriny v členských štátoch EÚ sa výrazne líši. Medzi ďalšie dôvody patria individuálne obchodné dohody a rôzne vzťahy medzi krajinami EÚ a dodávateľmi energie. Od roku 2011 musí byť Európska komisia informovaná a konzultovaná o dvojstranných dohodách týkajúcich sa zemného plynu, ropy, elektrickej energie alebo obnoviteľných zdrojov energie. Komisia má tiež dočasné právo preskúmať dvojstranné dohody s tretími krajinami a so súhlasom krajín EÚ vystupovať ako pozorovateľ pri rokovaniach o energetike. Dôležitými kľúčovými nápadmi pre budúcnosť spoločnej európskej energetickej politiky sú dosiahnutie trojstrannej dohody medzi EÚ, Ruskom a Ukrajinou s cieľom zabezpečiť nepretržitý tranzit plynu cez Ukrajinu. </a:t>
            </a:r>
            <a:r>
              <a:rPr lang="sk-SK" altLang="en-US" sz="800" dirty="0">
                <a:solidFill>
                  <a:srgbClr val="222222"/>
                </a:solidFill>
                <a:latin typeface="inherit"/>
              </a:rPr>
              <a:t>(pozri Federálne centrum pre občianske vzdelávanie, 2013)</a:t>
            </a:r>
            <a:r>
              <a:rPr lang="sk-SK" altLang="en-US" sz="800" dirty="0"/>
              <a:t> </a:t>
            </a:r>
            <a:endParaRPr lang="sk-SK" altLang="en-US" sz="800" dirty="0">
              <a:latin typeface="Arial" panose="020B0604020202020204" pitchFamily="34" charset="0"/>
            </a:endParaRPr>
          </a:p>
          <a:p>
            <a:endParaRPr lang="de-DE" dirty="0"/>
          </a:p>
        </p:txBody>
      </p:sp>
    </p:spTree>
    <p:extLst>
      <p:ext uri="{BB962C8B-B14F-4D97-AF65-F5344CB8AC3E}">
        <p14:creationId xmlns:p14="http://schemas.microsoft.com/office/powerpoint/2010/main" val="1263112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0B648AB-0784-449D-8380-0E154E02916A}"/>
              </a:ext>
            </a:extLst>
          </p:cNvPr>
          <p:cNvSpPr>
            <a:spLocks noGrp="1"/>
          </p:cNvSpPr>
          <p:nvPr>
            <p:ph idx="1"/>
          </p:nvPr>
        </p:nvSpPr>
        <p:spPr>
          <a:xfrm>
            <a:off x="460130" y="1887416"/>
            <a:ext cx="11271741" cy="3852612"/>
          </a:xfrm>
        </p:spPr>
        <p:txBody>
          <a:bodyPr>
            <a:normAutofit lnSpcReduction="10000"/>
          </a:bodyPr>
          <a:lstStyle/>
          <a:p>
            <a:pPr marL="0" indent="0">
              <a:buNone/>
            </a:pPr>
            <a:r>
              <a:rPr lang="de-DE" sz="2000" dirty="0"/>
              <a:t>Europa ist der weltweit größte Importeur von fossilen Energieträgern. Mehr als 66 Prozent des europäischen Gasbedarfes und fast der gesamte Erdölbedarf wird durch Importe gedeckt. </a:t>
            </a:r>
          </a:p>
          <a:p>
            <a:pPr marL="0" indent="0">
              <a:buNone/>
            </a:pPr>
            <a:r>
              <a:rPr lang="de-DE" sz="2000" dirty="0"/>
              <a:t>So gibt Europa über eine Milliarde Euro pro Tag für Energie-Importe aus. Diese enorm hohe Zahl repräsentiert über 20 Prozent der gesamten europäischen Importe. Dies wirkt sich negativ auf die Außenhandelsbilanz von Europa aus. Diese Abhängigkeit ist nicht nur wirtschaftlich schädlich aufgrund der hohen Kosten, sondern auch politisch. So decken sechs EU-Staaten ihren Gasbedarf nur durch Importe aus Russland, bei drei dieser sechs Ländern deckt der Gasimport aus Russland sogar über 25 Prozent des gesamten Energiebedarfs. </a:t>
            </a:r>
          </a:p>
          <a:p>
            <a:pPr marL="0" indent="0">
              <a:buNone/>
            </a:pPr>
            <a:r>
              <a:rPr lang="de-DE" sz="2000" dirty="0"/>
              <a:t>Dieser Fakt führt zu einer Verwundbarkeit der gesamten EU. Dies ist der Fall, da bei einem Ausfall von Gas oder Öllieferungen aus verschiedensten Gründen eine große nur kurzzeitig überbrückbare Versorgungslücke entstehen würde.</a:t>
            </a:r>
          </a:p>
          <a:p>
            <a:pPr marL="0" indent="0">
              <a:buNone/>
            </a:pPr>
            <a:r>
              <a:rPr lang="de-DE" sz="1000" dirty="0"/>
              <a:t>(vgl. Süddeutsche Zeitung, 2014)</a:t>
            </a:r>
          </a:p>
          <a:p>
            <a:pPr marL="0" indent="0">
              <a:buNone/>
            </a:pPr>
            <a:endParaRPr lang="de-DE" dirty="0"/>
          </a:p>
        </p:txBody>
      </p:sp>
      <p:sp>
        <p:nvSpPr>
          <p:cNvPr id="4" name="Pfeil: nach unten 3">
            <a:extLst>
              <a:ext uri="{FF2B5EF4-FFF2-40B4-BE49-F238E27FC236}">
                <a16:creationId xmlns:a16="http://schemas.microsoft.com/office/drawing/2014/main" id="{98740391-A587-4E6A-8503-BB37C4CA021C}"/>
              </a:ext>
            </a:extLst>
          </p:cNvPr>
          <p:cNvSpPr/>
          <p:nvPr/>
        </p:nvSpPr>
        <p:spPr>
          <a:xfrm>
            <a:off x="5275384" y="5559200"/>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2" action="ppaction://hlinksldjump"/>
              </a:rPr>
              <a:t>weiter</a:t>
            </a:r>
            <a:endParaRPr lang="de-DE" dirty="0"/>
          </a:p>
        </p:txBody>
      </p:sp>
      <p:sp>
        <p:nvSpPr>
          <p:cNvPr id="7" name="Titel 1">
            <a:extLst>
              <a:ext uri="{FF2B5EF4-FFF2-40B4-BE49-F238E27FC236}">
                <a16:creationId xmlns:a16="http://schemas.microsoft.com/office/drawing/2014/main" id="{E1B97454-455D-419C-ACD3-297B3D6C488B}"/>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Energiepolitische Lage von Europa</a:t>
            </a:r>
          </a:p>
        </p:txBody>
      </p:sp>
      <p:sp>
        <p:nvSpPr>
          <p:cNvPr id="8" name="Verbotsymbol 7">
            <a:hlinkClick r:id="rId3" action="ppaction://hlinksldjump"/>
            <a:extLst>
              <a:ext uri="{FF2B5EF4-FFF2-40B4-BE49-F238E27FC236}">
                <a16:creationId xmlns:a16="http://schemas.microsoft.com/office/drawing/2014/main" id="{E5FD1504-5374-4D1D-902C-84B5E2A7BB2D}"/>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04086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CD039-7AE1-4D6A-A6E2-91B7B2ABD49C}"/>
              </a:ext>
            </a:extLst>
          </p:cNvPr>
          <p:cNvSpPr>
            <a:spLocks noGrp="1"/>
          </p:cNvSpPr>
          <p:nvPr>
            <p:ph type="title"/>
          </p:nvPr>
        </p:nvSpPr>
        <p:spPr/>
        <p:txBody>
          <a:bodyPr/>
          <a:lstStyle/>
          <a:p>
            <a:r>
              <a:rPr lang="de-DE" dirty="0"/>
              <a:t>Sprache / </a:t>
            </a:r>
            <a:r>
              <a:rPr lang="de-DE" dirty="0" err="1"/>
              <a:t>Jazyk</a:t>
            </a:r>
            <a:endParaRPr lang="de-DE" dirty="0"/>
          </a:p>
        </p:txBody>
      </p:sp>
      <p:sp>
        <p:nvSpPr>
          <p:cNvPr id="4" name="Textfeld 3">
            <a:extLst>
              <a:ext uri="{FF2B5EF4-FFF2-40B4-BE49-F238E27FC236}">
                <a16:creationId xmlns:a16="http://schemas.microsoft.com/office/drawing/2014/main" id="{B2D45FEC-CA99-4261-AA16-75DC026C4EF6}"/>
              </a:ext>
            </a:extLst>
          </p:cNvPr>
          <p:cNvSpPr txBox="1"/>
          <p:nvPr/>
        </p:nvSpPr>
        <p:spPr>
          <a:xfrm>
            <a:off x="2338753" y="2784230"/>
            <a:ext cx="1852246" cy="523220"/>
          </a:xfrm>
          <a:prstGeom prst="rect">
            <a:avLst/>
          </a:prstGeom>
          <a:noFill/>
        </p:spPr>
        <p:txBody>
          <a:bodyPr wrap="square" rtlCol="0">
            <a:spAutoFit/>
          </a:bodyPr>
          <a:lstStyle/>
          <a:p>
            <a:r>
              <a:rPr lang="de-DE" sz="2800" u="sng" dirty="0">
                <a:solidFill>
                  <a:srgbClr val="00B050"/>
                </a:solidFill>
                <a:hlinkClick r:id="rId2" action="ppaction://hlinksldjump"/>
              </a:rPr>
              <a:t>Deutsch</a:t>
            </a:r>
            <a:endParaRPr lang="de-DE" sz="2800" u="sng" dirty="0">
              <a:solidFill>
                <a:srgbClr val="00B050"/>
              </a:solidFill>
            </a:endParaRPr>
          </a:p>
        </p:txBody>
      </p:sp>
      <p:sp>
        <p:nvSpPr>
          <p:cNvPr id="5" name="Textfeld 4">
            <a:extLst>
              <a:ext uri="{FF2B5EF4-FFF2-40B4-BE49-F238E27FC236}">
                <a16:creationId xmlns:a16="http://schemas.microsoft.com/office/drawing/2014/main" id="{525900A9-7298-439A-A5AD-C3DD0D69687E}"/>
              </a:ext>
            </a:extLst>
          </p:cNvPr>
          <p:cNvSpPr txBox="1"/>
          <p:nvPr/>
        </p:nvSpPr>
        <p:spPr>
          <a:xfrm>
            <a:off x="7059402" y="2784230"/>
            <a:ext cx="2901462" cy="523220"/>
          </a:xfrm>
          <a:prstGeom prst="rect">
            <a:avLst/>
          </a:prstGeom>
          <a:noFill/>
        </p:spPr>
        <p:txBody>
          <a:bodyPr wrap="square" rtlCol="0">
            <a:spAutoFit/>
          </a:bodyPr>
          <a:lstStyle/>
          <a:p>
            <a:pPr algn="r"/>
            <a:r>
              <a:rPr lang="de-DE" sz="2800" u="sng" dirty="0">
                <a:solidFill>
                  <a:srgbClr val="00B050"/>
                </a:solidFill>
                <a:hlinkClick r:id="rId3" action="ppaction://hlinksldjump"/>
              </a:rPr>
              <a:t>slovenčina</a:t>
            </a:r>
            <a:endParaRPr lang="de-DE" sz="2800" u="sng" dirty="0">
              <a:solidFill>
                <a:srgbClr val="00B050"/>
              </a:solidFill>
            </a:endParaRPr>
          </a:p>
        </p:txBody>
      </p:sp>
      <p:sp>
        <p:nvSpPr>
          <p:cNvPr id="6" name="Verbotsymbol 5">
            <a:extLst>
              <a:ext uri="{FF2B5EF4-FFF2-40B4-BE49-F238E27FC236}">
                <a16:creationId xmlns:a16="http://schemas.microsoft.com/office/drawing/2014/main" id="{77395F8B-20C5-437A-AD1D-84F47F1D19BE}"/>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Textfeld 8"/>
          <p:cNvSpPr txBox="1"/>
          <p:nvPr/>
        </p:nvSpPr>
        <p:spPr>
          <a:xfrm>
            <a:off x="2338753" y="5403273"/>
            <a:ext cx="1808018" cy="369332"/>
          </a:xfrm>
          <a:prstGeom prst="rect">
            <a:avLst/>
          </a:prstGeom>
          <a:noFill/>
        </p:spPr>
        <p:txBody>
          <a:bodyPr wrap="square" rtlCol="0">
            <a:spAutoFit/>
          </a:bodyPr>
          <a:lstStyle/>
          <a:p>
            <a:r>
              <a:rPr lang="de-DE" dirty="0">
                <a:hlinkClick r:id="rId4" action="ppaction://hlinksldjump"/>
              </a:rPr>
              <a:t>Quellen</a:t>
            </a:r>
            <a:endParaRPr lang="de-DE" dirty="0"/>
          </a:p>
        </p:txBody>
      </p:sp>
      <p:sp>
        <p:nvSpPr>
          <p:cNvPr id="10" name="Textfeld 9"/>
          <p:cNvSpPr txBox="1"/>
          <p:nvPr/>
        </p:nvSpPr>
        <p:spPr>
          <a:xfrm>
            <a:off x="8558092" y="5392882"/>
            <a:ext cx="1402772" cy="369332"/>
          </a:xfrm>
          <a:prstGeom prst="rect">
            <a:avLst/>
          </a:prstGeom>
          <a:noFill/>
        </p:spPr>
        <p:txBody>
          <a:bodyPr wrap="square" rtlCol="0">
            <a:spAutoFit/>
          </a:bodyPr>
          <a:lstStyle/>
          <a:p>
            <a:r>
              <a:rPr lang="de-DE" dirty="0">
                <a:hlinkClick r:id="rId4" action="ppaction://hlinksldjump"/>
              </a:rPr>
              <a:t>Zdrojov</a:t>
            </a:r>
            <a:endParaRPr lang="de-DE" dirty="0"/>
          </a:p>
        </p:txBody>
      </p:sp>
    </p:spTree>
    <p:extLst>
      <p:ext uri="{BB962C8B-B14F-4D97-AF65-F5344CB8AC3E}">
        <p14:creationId xmlns:p14="http://schemas.microsoft.com/office/powerpoint/2010/main" val="777830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AD3D0BC-838B-46FF-AA9F-9E4837D623CC}"/>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Energetická </a:t>
            </a:r>
            <a:r>
              <a:rPr lang="de-DE" dirty="0" err="1">
                <a:solidFill>
                  <a:srgbClr val="00B050"/>
                </a:solidFill>
              </a:rPr>
              <a:t>situácia</a:t>
            </a:r>
            <a:r>
              <a:rPr lang="de-DE" dirty="0">
                <a:solidFill>
                  <a:srgbClr val="00B050"/>
                </a:solidFill>
              </a:rPr>
              <a:t> v </a:t>
            </a:r>
            <a:r>
              <a:rPr lang="de-DE" dirty="0" err="1">
                <a:solidFill>
                  <a:srgbClr val="00B050"/>
                </a:solidFill>
              </a:rPr>
              <a:t>Európe</a:t>
            </a:r>
            <a:endParaRPr lang="de-DE" sz="900" dirty="0">
              <a:solidFill>
                <a:srgbClr val="00B050"/>
              </a:solidFill>
            </a:endParaRPr>
          </a:p>
        </p:txBody>
      </p:sp>
      <p:sp>
        <p:nvSpPr>
          <p:cNvPr id="6" name="Pfeil: nach unten 5">
            <a:extLst>
              <a:ext uri="{FF2B5EF4-FFF2-40B4-BE49-F238E27FC236}">
                <a16:creationId xmlns:a16="http://schemas.microsoft.com/office/drawing/2014/main" id="{406C75E7-6766-416E-BEA9-FE31C5020035}"/>
              </a:ext>
            </a:extLst>
          </p:cNvPr>
          <p:cNvSpPr/>
          <p:nvPr/>
        </p:nvSpPr>
        <p:spPr>
          <a:xfrm>
            <a:off x="5275384" y="5559200"/>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hlinkClick r:id="rId2" action="ppaction://hlinksldjump"/>
              </a:rPr>
              <a:t>Ďalej</a:t>
            </a:r>
            <a:endParaRPr lang="de-DE" dirty="0"/>
          </a:p>
          <a:p>
            <a:pPr algn="ctr"/>
            <a:endParaRPr lang="de-DE" dirty="0"/>
          </a:p>
        </p:txBody>
      </p:sp>
      <p:sp>
        <p:nvSpPr>
          <p:cNvPr id="7" name="Verbotsymbol 6">
            <a:hlinkClick r:id="rId3" action="ppaction://hlinksldjump"/>
            <a:extLst>
              <a:ext uri="{FF2B5EF4-FFF2-40B4-BE49-F238E27FC236}">
                <a16:creationId xmlns:a16="http://schemas.microsoft.com/office/drawing/2014/main" id="{05ECFD6F-ABFA-42CD-AF37-475F2D57156B}"/>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extfeld 1">
            <a:extLst>
              <a:ext uri="{FF2B5EF4-FFF2-40B4-BE49-F238E27FC236}">
                <a16:creationId xmlns:a16="http://schemas.microsoft.com/office/drawing/2014/main" id="{7423C575-C080-4ECB-88E9-7FAAE0DA8CEF}"/>
              </a:ext>
            </a:extLst>
          </p:cNvPr>
          <p:cNvSpPr txBox="1"/>
          <p:nvPr/>
        </p:nvSpPr>
        <p:spPr>
          <a:xfrm>
            <a:off x="460132" y="2045676"/>
            <a:ext cx="11271740" cy="3139321"/>
          </a:xfrm>
          <a:prstGeom prst="rect">
            <a:avLst/>
          </a:prstGeom>
          <a:noFill/>
        </p:spPr>
        <p:txBody>
          <a:bodyPr wrap="square" rtlCol="0">
            <a:spAutoFit/>
          </a:bodyPr>
          <a:lstStyle/>
          <a:p>
            <a:r>
              <a:rPr lang="sk-SK" altLang="en-US" sz="2000" dirty="0">
                <a:solidFill>
                  <a:srgbClr val="222222"/>
                </a:solidFill>
                <a:latin typeface="inherit"/>
              </a:rPr>
              <a:t>Európa je najväčším dovozcom fosílnych palív na svete. Dovoz pokrýva viac ako 66 percent európskych požiadaviek na plyn a takmer všetky jeho ropné požiadavky. Európa vynakladá viac ako miliardu eur na dovoz energie. Toto obrovské množstvo predstavuje viac ako 20 percent celkového európskeho dovozu. To má negatívny vplyv na rovnováhu zahraničného obchodu Európy. Táto závislosť je nielen ekonomicky škodlivá z dôvodu vysokých nákladov, ale aj politicky. Šesť krajín EÚ pokrýva svoje požiadavky na plyn iba dovozom z Ruska, v troch z týchto šiestich krajín dovoz plynu z Ruska dokonca pokrýva viac ako 25 percent celkovej energetickej potreby. Táto skutočnosť robí celú EÚ zraniteľnou. Je to tak preto, lebo v prípade zlyhania dodávok plynu alebo ropy by existovala veľká medzera v dodávkach, ktorú by bolo možné prekonať len z rôznych dôvodov. </a:t>
            </a:r>
            <a:r>
              <a:rPr lang="sk-SK" altLang="en-US" sz="800" dirty="0">
                <a:solidFill>
                  <a:srgbClr val="222222"/>
                </a:solidFill>
                <a:latin typeface="inherit"/>
              </a:rPr>
              <a:t>(pozri Süddeutsche Zeitung, 2014)</a:t>
            </a:r>
            <a:r>
              <a:rPr lang="sk-SK" altLang="en-US" sz="800" dirty="0"/>
              <a:t> </a:t>
            </a:r>
            <a:endParaRPr lang="sk-SK" altLang="en-US" sz="800" dirty="0">
              <a:latin typeface="Arial" panose="020B0604020202020204" pitchFamily="34" charset="0"/>
            </a:endParaRPr>
          </a:p>
          <a:p>
            <a:endParaRPr lang="de-DE" dirty="0"/>
          </a:p>
        </p:txBody>
      </p:sp>
    </p:spTree>
    <p:extLst>
      <p:ext uri="{BB962C8B-B14F-4D97-AF65-F5344CB8AC3E}">
        <p14:creationId xmlns:p14="http://schemas.microsoft.com/office/powerpoint/2010/main" val="3335965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FDF6144-5E70-4E2F-822D-C9BA37241D75}"/>
              </a:ext>
            </a:extLst>
          </p:cNvPr>
          <p:cNvSpPr>
            <a:spLocks noGrp="1"/>
          </p:cNvSpPr>
          <p:nvPr>
            <p:ph idx="1"/>
          </p:nvPr>
        </p:nvSpPr>
        <p:spPr>
          <a:xfrm>
            <a:off x="460128" y="1784719"/>
            <a:ext cx="11271740" cy="4630616"/>
          </a:xfrm>
        </p:spPr>
        <p:txBody>
          <a:bodyPr>
            <a:normAutofit/>
          </a:bodyPr>
          <a:lstStyle/>
          <a:p>
            <a:pPr marL="0" indent="0">
              <a:buNone/>
            </a:pPr>
            <a:r>
              <a:rPr lang="de-DE" sz="2000" dirty="0"/>
              <a:t>Jener Umstand macht die EU anfällig für politischen Druck von Energieversorgungsländern wie Russland oder Drittstaaten, welche die Zufuhr von Energieträgern, wie Öl oder Gas, unterbinden können. Diese Abhängigkeit wird sich in Zukunft besonders bei Gas erhöhen, da die Fördermenge von Erdgas in der EU aufgrund von schwindenden Reserven zurückgeht.</a:t>
            </a:r>
            <a:r>
              <a:rPr lang="de-DE" sz="2000" baseline="30000" dirty="0"/>
              <a:t>  </a:t>
            </a:r>
            <a:r>
              <a:rPr lang="de-DE" sz="2000" dirty="0"/>
              <a:t>So wurden 2017 etwa 360 Milliarden Kubikmeter Gas importiert, was einen Anstieg von zehn Prozent zum Vorjahr darstellt. 2025 werden es 409 Milliarden Kubikmeter Gas sein. Der EU und besonders Deutschland als ihr größter Energie-Verbraucher fehlt es an Alternativen zum Gas Import. </a:t>
            </a:r>
          </a:p>
          <a:p>
            <a:pPr marL="0" indent="0">
              <a:buNone/>
            </a:pPr>
            <a:r>
              <a:rPr lang="de-DE" sz="2000" dirty="0"/>
              <a:t>Kohleverstromung fällt kategorisch als Ersatz für Erdgas aus, da sie extrem umweltschädlich und klimaschädlich ist. Folgen von Kohleverstromung sind etwa Smog, saurer Regen sowie toxische Luftverschmutzung. Des Weiteren wären die Folgen für das Klima aufgrund des hohen Co</a:t>
            </a:r>
            <a:r>
              <a:rPr lang="de-DE" sz="2000" baseline="-25000" dirty="0"/>
              <a:t>2</a:t>
            </a:r>
            <a:r>
              <a:rPr lang="de-DE" sz="2000" dirty="0"/>
              <a:t> Ausstoßes, welcher bei der Verbrennung von Kohle entsteht, katastrophal. </a:t>
            </a:r>
          </a:p>
          <a:p>
            <a:pPr marL="0" indent="0">
              <a:buNone/>
            </a:pPr>
            <a:r>
              <a:rPr lang="de-DE" sz="2000" dirty="0"/>
              <a:t>Die einzige Möglichkeit die Energieimport-Abhängigkeit und den negativen Effekt auf die Wirtschaft zu mindern, ist es, erneuerbare Energien wie Solarkraft, Windkraft oder auch Wasserkraft innerhalb von Europa auszubauen. Dies muss in Verbindung mit einer effizienteren Energienutzung geschehen. </a:t>
            </a:r>
            <a:r>
              <a:rPr lang="de-DE" sz="1000" dirty="0"/>
              <a:t>(vgl. Steiner, 2019)</a:t>
            </a:r>
          </a:p>
          <a:p>
            <a:pPr marL="0" indent="0">
              <a:buNone/>
            </a:pPr>
            <a:endParaRPr lang="de-DE" dirty="0"/>
          </a:p>
        </p:txBody>
      </p:sp>
      <p:sp>
        <p:nvSpPr>
          <p:cNvPr id="6" name="Titel 1">
            <a:extLst>
              <a:ext uri="{FF2B5EF4-FFF2-40B4-BE49-F238E27FC236}">
                <a16:creationId xmlns:a16="http://schemas.microsoft.com/office/drawing/2014/main" id="{DB2ED406-F8F2-4496-B4BD-B05CF6F51C55}"/>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Energiepolitische Lage von Europa</a:t>
            </a:r>
          </a:p>
        </p:txBody>
      </p:sp>
      <p:sp>
        <p:nvSpPr>
          <p:cNvPr id="7" name="Verbotsymbol 6">
            <a:hlinkClick r:id="rId2" action="ppaction://hlinksldjump"/>
            <a:extLst>
              <a:ext uri="{FF2B5EF4-FFF2-40B4-BE49-F238E27FC236}">
                <a16:creationId xmlns:a16="http://schemas.microsoft.com/office/drawing/2014/main" id="{D6522227-4830-43B1-991E-3E9BF0B4644D}"/>
              </a:ext>
            </a:extLst>
          </p:cNvPr>
          <p:cNvSpPr/>
          <p:nvPr/>
        </p:nvSpPr>
        <p:spPr>
          <a:xfrm>
            <a:off x="11304356" y="6056106"/>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312135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2678722-5A54-4E80-ADA7-95434BC5CE02}"/>
              </a:ext>
            </a:extLst>
          </p:cNvPr>
          <p:cNvSpPr>
            <a:spLocks noGrp="1"/>
          </p:cNvSpPr>
          <p:nvPr>
            <p:ph type="title"/>
          </p:nvPr>
        </p:nvSpPr>
        <p:spPr>
          <a:xfrm>
            <a:off x="460131" y="442665"/>
            <a:ext cx="11271740" cy="1198216"/>
          </a:xfrm>
        </p:spPr>
        <p:txBody>
          <a:bodyPr>
            <a:normAutofit/>
          </a:bodyPr>
          <a:lstStyle/>
          <a:p>
            <a:r>
              <a:rPr lang="de-DE" dirty="0">
                <a:solidFill>
                  <a:srgbClr val="00B050"/>
                </a:solidFill>
              </a:rPr>
              <a:t>Energetická </a:t>
            </a:r>
            <a:r>
              <a:rPr lang="de-DE" dirty="0" err="1">
                <a:solidFill>
                  <a:srgbClr val="00B050"/>
                </a:solidFill>
              </a:rPr>
              <a:t>situácia</a:t>
            </a:r>
            <a:r>
              <a:rPr lang="de-DE" dirty="0">
                <a:solidFill>
                  <a:srgbClr val="00B050"/>
                </a:solidFill>
              </a:rPr>
              <a:t> v </a:t>
            </a:r>
            <a:r>
              <a:rPr lang="de-DE" dirty="0" err="1">
                <a:solidFill>
                  <a:srgbClr val="00B050"/>
                </a:solidFill>
              </a:rPr>
              <a:t>Európe</a:t>
            </a:r>
            <a:br>
              <a:rPr lang="de-DE" dirty="0">
                <a:solidFill>
                  <a:srgbClr val="00B050"/>
                </a:solidFill>
              </a:rPr>
            </a:br>
            <a:endParaRPr lang="de-DE" sz="1000" dirty="0">
              <a:solidFill>
                <a:srgbClr val="00B050"/>
              </a:solidFill>
            </a:endParaRPr>
          </a:p>
        </p:txBody>
      </p:sp>
      <p:sp>
        <p:nvSpPr>
          <p:cNvPr id="5" name="Content Placeholder 1">
            <a:extLst>
              <a:ext uri="{FF2B5EF4-FFF2-40B4-BE49-F238E27FC236}">
                <a16:creationId xmlns:a16="http://schemas.microsoft.com/office/drawing/2014/main" id="{940ABD06-313F-43A9-9F82-10F91BE42F81}"/>
              </a:ext>
            </a:extLst>
          </p:cNvPr>
          <p:cNvSpPr>
            <a:spLocks noGrp="1" noChangeArrowheads="1"/>
          </p:cNvSpPr>
          <p:nvPr>
            <p:ph idx="1"/>
          </p:nvPr>
        </p:nvSpPr>
        <p:spPr bwMode="auto">
          <a:xfrm>
            <a:off x="460375" y="2178354"/>
            <a:ext cx="11271496" cy="3842730"/>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en-US" sz="2100" b="0" i="0" u="none" strike="noStrike" cap="none" normalizeH="0" baseline="0" dirty="0">
                <a:ln>
                  <a:noFill/>
                </a:ln>
                <a:solidFill>
                  <a:srgbClr val="222222"/>
                </a:solidFill>
                <a:effectLst/>
                <a:latin typeface="inherit"/>
              </a:rPr>
              <a:t>Vďaka tomu je EÚ zraniteľná voči politickému tlaku zo strany krajín dodávajúcich energiu, ako je Rusko alebo tretie krajiny, ktoré môžu brániť dodávkam energetických zdrojov, ako je ropa alebo plyn. Táto závislosť sa v budúcnosti zvýši, najmä pokiaľ ide o plyn, pretože produkcia zemného plynu v EÚ klesá v dôsledku zmenšujúcich sa zásob. V roku 2017 sa doviezlo okolo 360 miliárd metrov kubických plynu, čo predstavuje nárast o desať percent v porovnaní s predchádzajúcim rokom. V roku 2025 to bude 409 miliárd metrov kubických plynu. EÚ a najmä Nemecko ako najväčší spotrebiteľ energie nemajú alternatívy k dovozu plynu. Výroba uhlia je kategoricky náhradou za zemný plyn, pretože je mimoriadne škodlivá pre životné prostredie a klímu. Medzi účinky výroby uhlia patria smog, kyslé dažde a toxické znečistenie vzduchu. Dôsledky pre klímu by navyše boli katastrofické v dôsledku vysokých emisií CO 2, ktoré vznikajú pri spaľovaní uhlia. Jediným spôsobom, ako znížiť závislosť od dovozu energie a negatívny vplyv na hospodárstvo, je rozšíriť v Európe obnoviteľné zdroje energie, ako napríklad slnečná, veterná alebo vodná energia. To sa musí robiť v spojení s efektívnejším využívaním energie. </a:t>
            </a:r>
            <a:r>
              <a:rPr kumimoji="0" lang="sk-SK" altLang="en-US" sz="1000" b="0" i="0" u="none" strike="noStrike" cap="none" normalizeH="0" baseline="0" dirty="0">
                <a:ln>
                  <a:noFill/>
                </a:ln>
                <a:solidFill>
                  <a:srgbClr val="222222"/>
                </a:solidFill>
                <a:effectLst/>
                <a:latin typeface="inherit"/>
              </a:rPr>
              <a:t>(pozri Steiner, 2019)</a:t>
            </a:r>
            <a:r>
              <a:rPr kumimoji="0" lang="sk-SK" altLang="en-US" sz="1000" b="0" i="0" u="none" strike="noStrike" cap="none" normalizeH="0" baseline="0" dirty="0">
                <a:ln>
                  <a:noFill/>
                </a:ln>
                <a:solidFill>
                  <a:schemeClr val="tx1"/>
                </a:solidFill>
                <a:effectLst/>
              </a:rPr>
              <a:t> </a:t>
            </a:r>
            <a:endParaRPr kumimoji="0" lang="sk-SK" altLang="en-US" sz="1000" b="0" i="0" u="none" strike="noStrike" cap="none" normalizeH="0" baseline="0" dirty="0">
              <a:ln>
                <a:noFill/>
              </a:ln>
              <a:solidFill>
                <a:schemeClr val="tx1"/>
              </a:solidFill>
              <a:effectLst/>
              <a:latin typeface="Arial" panose="020B0604020202020204" pitchFamily="34" charset="0"/>
            </a:endParaRPr>
          </a:p>
        </p:txBody>
      </p:sp>
      <p:sp>
        <p:nvSpPr>
          <p:cNvPr id="6" name="Verbotsymbol 5">
            <a:hlinkClick r:id="rId2" action="ppaction://hlinksldjump"/>
            <a:extLst>
              <a:ext uri="{FF2B5EF4-FFF2-40B4-BE49-F238E27FC236}">
                <a16:creationId xmlns:a16="http://schemas.microsoft.com/office/drawing/2014/main" id="{8B2F6429-34C5-44B9-B489-95C41F4513F8}"/>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09391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57716-3C82-4EDE-9ECC-051F056AACD7}"/>
              </a:ext>
            </a:extLst>
          </p:cNvPr>
          <p:cNvSpPr>
            <a:spLocks noGrp="1"/>
          </p:cNvSpPr>
          <p:nvPr>
            <p:ph type="title"/>
          </p:nvPr>
        </p:nvSpPr>
        <p:spPr>
          <a:xfrm>
            <a:off x="2231135" y="964692"/>
            <a:ext cx="8073449" cy="1188720"/>
          </a:xfrm>
        </p:spPr>
        <p:txBody>
          <a:bodyPr/>
          <a:lstStyle/>
          <a:p>
            <a:r>
              <a:rPr lang="de-DE" dirty="0">
                <a:solidFill>
                  <a:srgbClr val="00B050"/>
                </a:solidFill>
              </a:rPr>
              <a:t>Gazprom</a:t>
            </a:r>
          </a:p>
        </p:txBody>
      </p:sp>
      <p:sp>
        <p:nvSpPr>
          <p:cNvPr id="3" name="Inhaltsplatzhalter 2">
            <a:extLst>
              <a:ext uri="{FF2B5EF4-FFF2-40B4-BE49-F238E27FC236}">
                <a16:creationId xmlns:a16="http://schemas.microsoft.com/office/drawing/2014/main" id="{F1615C7D-2AC5-40B9-821C-3A263A29DE5B}"/>
              </a:ext>
            </a:extLst>
          </p:cNvPr>
          <p:cNvSpPr>
            <a:spLocks noGrp="1"/>
          </p:cNvSpPr>
          <p:nvPr>
            <p:ph idx="1"/>
          </p:nvPr>
        </p:nvSpPr>
        <p:spPr>
          <a:xfrm>
            <a:off x="2231135" y="2638044"/>
            <a:ext cx="8143787" cy="3101983"/>
          </a:xfrm>
        </p:spPr>
        <p:txBody>
          <a:bodyPr/>
          <a:lstStyle/>
          <a:p>
            <a:pPr marL="0" indent="0">
              <a:buNone/>
            </a:pPr>
            <a:r>
              <a:rPr lang="de-DE" dirty="0"/>
              <a:t>Die russische Staatsfirma Gazprom ist im Öl- und Gasgeschäft tätig. </a:t>
            </a:r>
          </a:p>
          <a:p>
            <a:pPr marL="0" indent="0">
              <a:buNone/>
            </a:pPr>
            <a:r>
              <a:rPr lang="de-DE" dirty="0"/>
              <a:t>Sie ist Anteilseigner der Nord Stream 2 AG, diese betreib Nord Stream 2. </a:t>
            </a:r>
            <a:r>
              <a:rPr lang="de-DE" sz="1000" dirty="0"/>
              <a:t>(vgl. Nord Stream 2)</a:t>
            </a:r>
            <a:r>
              <a:rPr lang="de-DE" dirty="0"/>
              <a:t> </a:t>
            </a:r>
          </a:p>
          <a:p>
            <a:pPr marL="0" indent="0">
              <a:buNone/>
            </a:pPr>
            <a:r>
              <a:rPr lang="de-DE" dirty="0"/>
              <a:t>Die Firma besitzt ein Exportmonopol für russisches Gas </a:t>
            </a:r>
            <a:r>
              <a:rPr lang="de-DE" sz="1000" dirty="0"/>
              <a:t>(vgl. ENERGIE-CHRONIK,2006)</a:t>
            </a:r>
          </a:p>
          <a:p>
            <a:endParaRPr lang="de-DE" dirty="0"/>
          </a:p>
        </p:txBody>
      </p:sp>
      <p:sp>
        <p:nvSpPr>
          <p:cNvPr id="4" name="Verbotsymbol 3">
            <a:hlinkClick r:id="rId2" action="ppaction://hlinksldjump"/>
            <a:extLst>
              <a:ext uri="{FF2B5EF4-FFF2-40B4-BE49-F238E27FC236}">
                <a16:creationId xmlns:a16="http://schemas.microsoft.com/office/drawing/2014/main" id="{C5DAC8B8-A8AE-4397-844A-CDF67705B3F6}"/>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178512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C72478C-75C4-4E0A-BBAE-1F1A294C813B}"/>
              </a:ext>
            </a:extLst>
          </p:cNvPr>
          <p:cNvSpPr>
            <a:spLocks noGrp="1"/>
          </p:cNvSpPr>
          <p:nvPr>
            <p:ph type="title"/>
          </p:nvPr>
        </p:nvSpPr>
        <p:spPr>
          <a:xfrm>
            <a:off x="2231135" y="964692"/>
            <a:ext cx="8073449" cy="1188720"/>
          </a:xfrm>
        </p:spPr>
        <p:txBody>
          <a:bodyPr/>
          <a:lstStyle/>
          <a:p>
            <a:r>
              <a:rPr lang="de-DE" dirty="0">
                <a:solidFill>
                  <a:srgbClr val="00B050"/>
                </a:solidFill>
              </a:rPr>
              <a:t>Gazprom</a:t>
            </a:r>
          </a:p>
        </p:txBody>
      </p:sp>
      <p:sp>
        <p:nvSpPr>
          <p:cNvPr id="3" name="Textfeld 2">
            <a:extLst>
              <a:ext uri="{FF2B5EF4-FFF2-40B4-BE49-F238E27FC236}">
                <a16:creationId xmlns:a16="http://schemas.microsoft.com/office/drawing/2014/main" id="{07A31381-F9D8-4544-82DB-43DC4BAEE2EB}"/>
              </a:ext>
            </a:extLst>
          </p:cNvPr>
          <p:cNvSpPr txBox="1"/>
          <p:nvPr/>
        </p:nvSpPr>
        <p:spPr>
          <a:xfrm>
            <a:off x="2231135" y="3024554"/>
            <a:ext cx="8073449" cy="1200329"/>
          </a:xfrm>
          <a:prstGeom prst="rect">
            <a:avLst/>
          </a:prstGeom>
          <a:noFill/>
        </p:spPr>
        <p:txBody>
          <a:bodyPr wrap="square" rtlCol="0">
            <a:spAutoFit/>
          </a:bodyPr>
          <a:lstStyle/>
          <a:p>
            <a:r>
              <a:rPr lang="sk-SK" altLang="en-US" dirty="0">
                <a:solidFill>
                  <a:srgbClr val="222222"/>
                </a:solidFill>
                <a:latin typeface="inherit"/>
              </a:rPr>
              <a:t>Ruská štátna spoločnosť Gazprom pôsobí v oblasti ropy a zemného plynu. Je akcionárom spoločnosti Nord Stream 2 AG, ktorá prevádzkuje spoločnosť Nord Stream 2 </a:t>
            </a:r>
            <a:r>
              <a:rPr lang="sk-SK" altLang="en-US" sz="800" dirty="0">
                <a:solidFill>
                  <a:srgbClr val="222222"/>
                </a:solidFill>
                <a:latin typeface="inherit"/>
              </a:rPr>
              <a:t>(pozri Nord Stream 2). </a:t>
            </a:r>
            <a:r>
              <a:rPr lang="sk-SK" altLang="en-US" dirty="0">
                <a:solidFill>
                  <a:srgbClr val="222222"/>
                </a:solidFill>
                <a:latin typeface="inherit"/>
              </a:rPr>
              <a:t>Spoločnosť má monopol na vývoz ruského plynu </a:t>
            </a:r>
            <a:r>
              <a:rPr lang="sk-SK" altLang="en-US" sz="800" dirty="0">
                <a:solidFill>
                  <a:srgbClr val="222222"/>
                </a:solidFill>
                <a:latin typeface="inherit"/>
              </a:rPr>
              <a:t>(pozri ENERGY CHRONICLE, 2006)</a:t>
            </a:r>
            <a:r>
              <a:rPr lang="sk-SK" altLang="en-US" sz="800" dirty="0"/>
              <a:t> </a:t>
            </a:r>
            <a:endParaRPr lang="sk-SK" altLang="en-US" sz="800" dirty="0">
              <a:latin typeface="Arial" panose="020B0604020202020204" pitchFamily="34" charset="0"/>
            </a:endParaRPr>
          </a:p>
          <a:p>
            <a:endParaRPr lang="de-DE" dirty="0"/>
          </a:p>
        </p:txBody>
      </p:sp>
      <p:sp>
        <p:nvSpPr>
          <p:cNvPr id="7" name="Verbotsymbol 6">
            <a:hlinkClick r:id="rId2" action="ppaction://hlinksldjump"/>
            <a:extLst>
              <a:ext uri="{FF2B5EF4-FFF2-40B4-BE49-F238E27FC236}">
                <a16:creationId xmlns:a16="http://schemas.microsoft.com/office/drawing/2014/main" id="{EF38244A-D6F2-4F4D-AC1B-E264A846A0AB}"/>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670168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63E96-4775-44D0-9A32-C3E8B9B45AAC}"/>
              </a:ext>
            </a:extLst>
          </p:cNvPr>
          <p:cNvSpPr>
            <a:spLocks noGrp="1"/>
          </p:cNvSpPr>
          <p:nvPr>
            <p:ph type="title"/>
          </p:nvPr>
        </p:nvSpPr>
        <p:spPr/>
        <p:txBody>
          <a:bodyPr/>
          <a:lstStyle/>
          <a:p>
            <a:r>
              <a:rPr lang="de-DE" dirty="0">
                <a:solidFill>
                  <a:srgbClr val="00B050"/>
                </a:solidFill>
              </a:rPr>
              <a:t>Baltic Pipe</a:t>
            </a:r>
          </a:p>
        </p:txBody>
      </p:sp>
      <p:sp>
        <p:nvSpPr>
          <p:cNvPr id="3" name="Inhaltsplatzhalter 2">
            <a:extLst>
              <a:ext uri="{FF2B5EF4-FFF2-40B4-BE49-F238E27FC236}">
                <a16:creationId xmlns:a16="http://schemas.microsoft.com/office/drawing/2014/main" id="{22ABB1BF-7E3E-43D4-AB49-0504F0F2501F}"/>
              </a:ext>
            </a:extLst>
          </p:cNvPr>
          <p:cNvSpPr>
            <a:spLocks noGrp="1"/>
          </p:cNvSpPr>
          <p:nvPr>
            <p:ph idx="1"/>
          </p:nvPr>
        </p:nvSpPr>
        <p:spPr/>
        <p:txBody>
          <a:bodyPr/>
          <a:lstStyle/>
          <a:p>
            <a:pPr marL="0" indent="0">
              <a:buNone/>
            </a:pPr>
            <a:r>
              <a:rPr lang="de-DE" dirty="0"/>
              <a:t>Die Baltic Pipe ist eine Gasleitung des polnischen Unternehmens Gaz-System SA und der dänischen Firma </a:t>
            </a:r>
            <a:r>
              <a:rPr lang="de-DE" dirty="0" err="1"/>
              <a:t>Energinet</a:t>
            </a:r>
            <a:r>
              <a:rPr lang="de-DE" dirty="0"/>
              <a:t> SOV. </a:t>
            </a:r>
          </a:p>
          <a:p>
            <a:pPr marL="0" indent="0">
              <a:buNone/>
            </a:pPr>
            <a:r>
              <a:rPr lang="de-DE" dirty="0"/>
              <a:t>Das Bauprojekt soll jährlich 10 Milliarden Kubikmeter Gas aus Norwegen über Dänemark nach Polen liefern. Es dient der Sicherung und Unabhängigkeit des polnischen Energiemarktes.  </a:t>
            </a:r>
          </a:p>
          <a:p>
            <a:pPr marL="0" indent="0">
              <a:buNone/>
            </a:pPr>
            <a:r>
              <a:rPr lang="de-DE" dirty="0"/>
              <a:t>Die Baltic Pipe wird durch die europäische Union gefördert. </a:t>
            </a:r>
          </a:p>
          <a:p>
            <a:pPr marL="0" indent="0">
              <a:buNone/>
            </a:pPr>
            <a:r>
              <a:rPr lang="de-DE" dirty="0"/>
              <a:t>Das Projekt soll 2022 fertiggestellt werden. </a:t>
            </a:r>
            <a:r>
              <a:rPr lang="de-DE" sz="1000" dirty="0"/>
              <a:t>(vgl. Spiegel Online,2018)</a:t>
            </a:r>
          </a:p>
          <a:p>
            <a:pPr marL="0" indent="0">
              <a:buNone/>
            </a:pPr>
            <a:endParaRPr lang="de-DE" dirty="0"/>
          </a:p>
        </p:txBody>
      </p:sp>
      <p:sp>
        <p:nvSpPr>
          <p:cNvPr id="4" name="Verbotsymbol 3">
            <a:hlinkClick r:id="rId2" action="ppaction://hlinksldjump"/>
            <a:extLst>
              <a:ext uri="{FF2B5EF4-FFF2-40B4-BE49-F238E27FC236}">
                <a16:creationId xmlns:a16="http://schemas.microsoft.com/office/drawing/2014/main" id="{D5B78760-0642-4B7D-854F-CAAA4AF0BA6B}"/>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656644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1F566BB-A55A-4F4A-AA9B-579DD880FB22}"/>
              </a:ext>
            </a:extLst>
          </p:cNvPr>
          <p:cNvSpPr>
            <a:spLocks noGrp="1"/>
          </p:cNvSpPr>
          <p:nvPr>
            <p:ph type="title"/>
          </p:nvPr>
        </p:nvSpPr>
        <p:spPr>
          <a:xfrm>
            <a:off x="2231136" y="964692"/>
            <a:ext cx="7729728" cy="1188720"/>
          </a:xfrm>
        </p:spPr>
        <p:txBody>
          <a:bodyPr/>
          <a:lstStyle/>
          <a:p>
            <a:r>
              <a:rPr lang="sk-SK" dirty="0">
                <a:solidFill>
                  <a:srgbClr val="00B050"/>
                </a:solidFill>
              </a:rPr>
              <a:t>Baltická potrubie</a:t>
            </a:r>
            <a:br>
              <a:rPr lang="de-DE" dirty="0">
                <a:solidFill>
                  <a:srgbClr val="00B050"/>
                </a:solidFill>
              </a:rPr>
            </a:br>
            <a:endParaRPr lang="de-DE" sz="900" dirty="0">
              <a:solidFill>
                <a:srgbClr val="00B050"/>
              </a:solidFill>
            </a:endParaRPr>
          </a:p>
        </p:txBody>
      </p:sp>
      <p:sp>
        <p:nvSpPr>
          <p:cNvPr id="5" name="Inhaltsplatzhalter 2">
            <a:extLst>
              <a:ext uri="{FF2B5EF4-FFF2-40B4-BE49-F238E27FC236}">
                <a16:creationId xmlns:a16="http://schemas.microsoft.com/office/drawing/2014/main" id="{BBD2D318-F2E6-4750-ACE5-8A9286F2F01A}"/>
              </a:ext>
            </a:extLst>
          </p:cNvPr>
          <p:cNvSpPr>
            <a:spLocks noGrp="1"/>
          </p:cNvSpPr>
          <p:nvPr>
            <p:ph idx="1"/>
          </p:nvPr>
        </p:nvSpPr>
        <p:spPr>
          <a:xfrm>
            <a:off x="2231136" y="2638044"/>
            <a:ext cx="7729728" cy="3101983"/>
          </a:xfrm>
        </p:spPr>
        <p:txBody>
          <a:bodyPr/>
          <a:lstStyle/>
          <a:p>
            <a:pPr marL="0" indent="0">
              <a:buNone/>
            </a:pPr>
            <a:r>
              <a:rPr lang="de-DE" dirty="0"/>
              <a:t>Baltské </a:t>
            </a:r>
            <a:r>
              <a:rPr lang="de-DE" dirty="0" err="1"/>
              <a:t>potrubie</a:t>
            </a:r>
            <a:r>
              <a:rPr lang="de-DE" dirty="0"/>
              <a:t> je </a:t>
            </a:r>
            <a:r>
              <a:rPr lang="de-DE" dirty="0" err="1"/>
              <a:t>plynovod</a:t>
            </a:r>
            <a:r>
              <a:rPr lang="de-DE" dirty="0"/>
              <a:t> </a:t>
            </a:r>
            <a:r>
              <a:rPr lang="de-DE" dirty="0" err="1"/>
              <a:t>poľskej</a:t>
            </a:r>
            <a:r>
              <a:rPr lang="de-DE" dirty="0"/>
              <a:t> </a:t>
            </a:r>
            <a:r>
              <a:rPr lang="de-DE" dirty="0" err="1"/>
              <a:t>spoločnosti</a:t>
            </a:r>
            <a:r>
              <a:rPr lang="de-DE" dirty="0"/>
              <a:t> Gaz-System SA a </a:t>
            </a:r>
            <a:r>
              <a:rPr lang="de-DE" dirty="0" err="1"/>
              <a:t>dánskej</a:t>
            </a:r>
            <a:r>
              <a:rPr lang="de-DE" dirty="0"/>
              <a:t> </a:t>
            </a:r>
            <a:r>
              <a:rPr lang="de-DE" dirty="0" err="1"/>
              <a:t>spoločnosti</a:t>
            </a:r>
            <a:r>
              <a:rPr lang="de-DE" dirty="0"/>
              <a:t> </a:t>
            </a:r>
            <a:r>
              <a:rPr lang="de-DE" dirty="0" err="1"/>
              <a:t>Energinet</a:t>
            </a:r>
            <a:r>
              <a:rPr lang="de-DE" dirty="0"/>
              <a:t> SOV.</a:t>
            </a:r>
          </a:p>
          <a:p>
            <a:pPr marL="0" indent="0">
              <a:buNone/>
            </a:pPr>
            <a:r>
              <a:rPr lang="de-DE" dirty="0" err="1"/>
              <a:t>Očakáva</a:t>
            </a:r>
            <a:r>
              <a:rPr lang="de-DE" dirty="0"/>
              <a:t> </a:t>
            </a:r>
            <a:r>
              <a:rPr lang="de-DE" dirty="0" err="1"/>
              <a:t>sa</a:t>
            </a:r>
            <a:r>
              <a:rPr lang="de-DE" dirty="0"/>
              <a:t>, </a:t>
            </a:r>
            <a:r>
              <a:rPr lang="de-DE" dirty="0" err="1"/>
              <a:t>že</a:t>
            </a:r>
            <a:r>
              <a:rPr lang="de-DE" dirty="0"/>
              <a:t> </a:t>
            </a:r>
            <a:r>
              <a:rPr lang="de-DE" dirty="0" err="1"/>
              <a:t>projekt</a:t>
            </a:r>
            <a:r>
              <a:rPr lang="de-DE" dirty="0"/>
              <a:t> </a:t>
            </a:r>
            <a:r>
              <a:rPr lang="de-DE" dirty="0" err="1"/>
              <a:t>výstavby</a:t>
            </a:r>
            <a:r>
              <a:rPr lang="de-DE" dirty="0"/>
              <a:t> </a:t>
            </a:r>
            <a:r>
              <a:rPr lang="de-DE" dirty="0" err="1"/>
              <a:t>dodá</a:t>
            </a:r>
            <a:r>
              <a:rPr lang="de-DE" dirty="0"/>
              <a:t> </a:t>
            </a:r>
            <a:r>
              <a:rPr lang="de-DE" dirty="0" err="1"/>
              <a:t>ročne</a:t>
            </a:r>
            <a:r>
              <a:rPr lang="de-DE" dirty="0"/>
              <a:t> 10 </a:t>
            </a:r>
            <a:r>
              <a:rPr lang="de-DE" dirty="0" err="1"/>
              <a:t>miliárd</a:t>
            </a:r>
            <a:r>
              <a:rPr lang="de-DE" dirty="0"/>
              <a:t> </a:t>
            </a:r>
            <a:r>
              <a:rPr lang="de-DE" dirty="0" err="1"/>
              <a:t>metrov</a:t>
            </a:r>
            <a:r>
              <a:rPr lang="de-DE" dirty="0"/>
              <a:t> </a:t>
            </a:r>
            <a:r>
              <a:rPr lang="de-DE" dirty="0" err="1"/>
              <a:t>kubických</a:t>
            </a:r>
            <a:r>
              <a:rPr lang="de-DE" dirty="0"/>
              <a:t> </a:t>
            </a:r>
            <a:r>
              <a:rPr lang="de-DE" dirty="0" err="1"/>
              <a:t>plynu</a:t>
            </a:r>
            <a:r>
              <a:rPr lang="de-DE" dirty="0"/>
              <a:t> z </a:t>
            </a:r>
            <a:r>
              <a:rPr lang="de-DE" dirty="0" err="1"/>
              <a:t>Nórska</a:t>
            </a:r>
            <a:r>
              <a:rPr lang="de-DE" dirty="0"/>
              <a:t> do </a:t>
            </a:r>
            <a:r>
              <a:rPr lang="de-DE" dirty="0" err="1"/>
              <a:t>Poľska</a:t>
            </a:r>
            <a:r>
              <a:rPr lang="de-DE" dirty="0"/>
              <a:t> </a:t>
            </a:r>
            <a:r>
              <a:rPr lang="de-DE" dirty="0" err="1"/>
              <a:t>cez</a:t>
            </a:r>
            <a:r>
              <a:rPr lang="de-DE" dirty="0"/>
              <a:t> </a:t>
            </a:r>
            <a:r>
              <a:rPr lang="de-DE" dirty="0" err="1"/>
              <a:t>Dánsko</a:t>
            </a:r>
            <a:r>
              <a:rPr lang="de-DE" dirty="0"/>
              <a:t>. </a:t>
            </a:r>
            <a:r>
              <a:rPr lang="de-DE" dirty="0" err="1"/>
              <a:t>Slúži</a:t>
            </a:r>
            <a:r>
              <a:rPr lang="de-DE" dirty="0"/>
              <a:t> na </a:t>
            </a:r>
            <a:r>
              <a:rPr lang="de-DE" dirty="0" err="1"/>
              <a:t>zabezpečenie</a:t>
            </a:r>
            <a:r>
              <a:rPr lang="de-DE" dirty="0"/>
              <a:t> a </a:t>
            </a:r>
            <a:r>
              <a:rPr lang="de-DE" dirty="0" err="1"/>
              <a:t>nezávislosť</a:t>
            </a:r>
            <a:r>
              <a:rPr lang="de-DE" dirty="0"/>
              <a:t> </a:t>
            </a:r>
            <a:r>
              <a:rPr lang="de-DE" dirty="0" err="1"/>
              <a:t>poľského</a:t>
            </a:r>
            <a:r>
              <a:rPr lang="de-DE" dirty="0"/>
              <a:t> </a:t>
            </a:r>
            <a:r>
              <a:rPr lang="de-DE" dirty="0" err="1"/>
              <a:t>energetického</a:t>
            </a:r>
            <a:r>
              <a:rPr lang="de-DE" dirty="0"/>
              <a:t> </a:t>
            </a:r>
            <a:r>
              <a:rPr lang="de-DE" dirty="0" err="1"/>
              <a:t>trhu</a:t>
            </a:r>
            <a:r>
              <a:rPr lang="de-DE" dirty="0"/>
              <a:t>.</a:t>
            </a:r>
          </a:p>
          <a:p>
            <a:pPr marL="0" indent="0">
              <a:buNone/>
            </a:pPr>
            <a:r>
              <a:rPr lang="de-DE" dirty="0"/>
              <a:t>Baltské </a:t>
            </a:r>
            <a:r>
              <a:rPr lang="de-DE" dirty="0" err="1"/>
              <a:t>potrubie</a:t>
            </a:r>
            <a:r>
              <a:rPr lang="de-DE" dirty="0"/>
              <a:t> je </a:t>
            </a:r>
            <a:r>
              <a:rPr lang="de-DE" dirty="0" err="1"/>
              <a:t>financované</a:t>
            </a:r>
            <a:r>
              <a:rPr lang="de-DE" dirty="0"/>
              <a:t> </a:t>
            </a:r>
            <a:r>
              <a:rPr lang="de-DE" dirty="0" err="1"/>
              <a:t>Európskou</a:t>
            </a:r>
            <a:r>
              <a:rPr lang="de-DE" dirty="0"/>
              <a:t> </a:t>
            </a:r>
            <a:r>
              <a:rPr lang="de-DE" dirty="0" err="1"/>
              <a:t>úniou</a:t>
            </a:r>
            <a:r>
              <a:rPr lang="de-DE" dirty="0"/>
              <a:t>.</a:t>
            </a:r>
          </a:p>
          <a:p>
            <a:pPr marL="0" indent="0">
              <a:buNone/>
            </a:pPr>
            <a:r>
              <a:rPr lang="de-DE" dirty="0" err="1"/>
              <a:t>Ukončenie</a:t>
            </a:r>
            <a:r>
              <a:rPr lang="de-DE" dirty="0"/>
              <a:t> </a:t>
            </a:r>
            <a:r>
              <a:rPr lang="de-DE" dirty="0" err="1"/>
              <a:t>projektu</a:t>
            </a:r>
            <a:r>
              <a:rPr lang="de-DE" dirty="0"/>
              <a:t> je </a:t>
            </a:r>
            <a:r>
              <a:rPr lang="de-DE" dirty="0" err="1"/>
              <a:t>naplánované</a:t>
            </a:r>
            <a:r>
              <a:rPr lang="de-DE" dirty="0"/>
              <a:t> na </a:t>
            </a:r>
            <a:r>
              <a:rPr lang="de-DE" dirty="0" err="1"/>
              <a:t>rok</a:t>
            </a:r>
            <a:r>
              <a:rPr lang="de-DE" dirty="0"/>
              <a:t> 2022. </a:t>
            </a:r>
            <a:r>
              <a:rPr lang="de-DE" sz="1000" dirty="0"/>
              <a:t>(</a:t>
            </a:r>
            <a:r>
              <a:rPr lang="de-DE" sz="1000" dirty="0" err="1"/>
              <a:t>pozri</a:t>
            </a:r>
            <a:r>
              <a:rPr lang="de-DE" sz="1000" dirty="0"/>
              <a:t> Spiegel Online, 2018)</a:t>
            </a:r>
          </a:p>
        </p:txBody>
      </p:sp>
      <p:sp>
        <p:nvSpPr>
          <p:cNvPr id="6" name="Verbotsymbol 5">
            <a:hlinkClick r:id="rId2" action="ppaction://hlinksldjump"/>
            <a:extLst>
              <a:ext uri="{FF2B5EF4-FFF2-40B4-BE49-F238E27FC236}">
                <a16:creationId xmlns:a16="http://schemas.microsoft.com/office/drawing/2014/main" id="{75A8048F-BF4B-4836-A71E-E20DAE383727}"/>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70964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5AD6F-5FAD-4CEC-BE32-98BCA2676442}"/>
              </a:ext>
            </a:extLst>
          </p:cNvPr>
          <p:cNvSpPr>
            <a:spLocks noGrp="1"/>
          </p:cNvSpPr>
          <p:nvPr>
            <p:ph type="title"/>
          </p:nvPr>
        </p:nvSpPr>
        <p:spPr/>
        <p:txBody>
          <a:bodyPr/>
          <a:lstStyle/>
          <a:p>
            <a:r>
              <a:rPr lang="de-DE" dirty="0">
                <a:solidFill>
                  <a:srgbClr val="00B050"/>
                </a:solidFill>
              </a:rPr>
              <a:t>Eustream</a:t>
            </a:r>
          </a:p>
        </p:txBody>
      </p:sp>
      <p:sp>
        <p:nvSpPr>
          <p:cNvPr id="3" name="Inhaltsplatzhalter 2">
            <a:extLst>
              <a:ext uri="{FF2B5EF4-FFF2-40B4-BE49-F238E27FC236}">
                <a16:creationId xmlns:a16="http://schemas.microsoft.com/office/drawing/2014/main" id="{7741E0ED-D13F-4BBD-935F-A128B658E4A9}"/>
              </a:ext>
            </a:extLst>
          </p:cNvPr>
          <p:cNvSpPr>
            <a:spLocks noGrp="1"/>
          </p:cNvSpPr>
          <p:nvPr>
            <p:ph idx="1"/>
          </p:nvPr>
        </p:nvSpPr>
        <p:spPr/>
        <p:txBody>
          <a:bodyPr/>
          <a:lstStyle/>
          <a:p>
            <a:pPr marL="0" indent="0">
              <a:buNone/>
            </a:pPr>
            <a:r>
              <a:rPr lang="de-DE" dirty="0"/>
              <a:t>Die slowakische Staatsfirma ist für den Transport von Gas innerhalb der Slowakei verantwortlich.</a:t>
            </a:r>
          </a:p>
          <a:p>
            <a:pPr marL="0" indent="0">
              <a:buNone/>
            </a:pPr>
            <a:r>
              <a:rPr lang="de-DE" dirty="0"/>
              <a:t>Die Firma unterhält ein Hochdruck-Gasleitungssysteme in der Slowakei, durch das russisches Gas in die europäische Union transportiert wird. </a:t>
            </a:r>
            <a:r>
              <a:rPr lang="de-DE" sz="1000" dirty="0"/>
              <a:t>(Vgl. Eustream)  </a:t>
            </a:r>
          </a:p>
          <a:p>
            <a:pPr marL="0" indent="0">
              <a:buNone/>
            </a:pPr>
            <a:endParaRPr lang="de-DE" dirty="0"/>
          </a:p>
        </p:txBody>
      </p:sp>
      <p:sp>
        <p:nvSpPr>
          <p:cNvPr id="4" name="Verbotsymbol 3">
            <a:hlinkClick r:id="rId2" action="ppaction://hlinksldjump"/>
            <a:extLst>
              <a:ext uri="{FF2B5EF4-FFF2-40B4-BE49-F238E27FC236}">
                <a16:creationId xmlns:a16="http://schemas.microsoft.com/office/drawing/2014/main" id="{CF2185D0-A454-4309-87B4-C1B26294E87F}"/>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542827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E3EA9E5-490B-4560-9245-D9D294B71EBC}"/>
              </a:ext>
            </a:extLst>
          </p:cNvPr>
          <p:cNvSpPr>
            <a:spLocks noGrp="1"/>
          </p:cNvSpPr>
          <p:nvPr>
            <p:ph type="title"/>
          </p:nvPr>
        </p:nvSpPr>
        <p:spPr>
          <a:xfrm>
            <a:off x="2231136" y="964692"/>
            <a:ext cx="7729728" cy="1188720"/>
          </a:xfrm>
        </p:spPr>
        <p:txBody>
          <a:bodyPr/>
          <a:lstStyle/>
          <a:p>
            <a:r>
              <a:rPr lang="de-DE" dirty="0">
                <a:solidFill>
                  <a:srgbClr val="00B050"/>
                </a:solidFill>
              </a:rPr>
              <a:t>Eustream</a:t>
            </a:r>
          </a:p>
        </p:txBody>
      </p:sp>
      <p:sp>
        <p:nvSpPr>
          <p:cNvPr id="5" name="Inhaltsplatzhalter 2">
            <a:extLst>
              <a:ext uri="{FF2B5EF4-FFF2-40B4-BE49-F238E27FC236}">
                <a16:creationId xmlns:a16="http://schemas.microsoft.com/office/drawing/2014/main" id="{6A4821AC-D6B0-42B2-96D2-ED61FF77185C}"/>
              </a:ext>
            </a:extLst>
          </p:cNvPr>
          <p:cNvSpPr>
            <a:spLocks noGrp="1"/>
          </p:cNvSpPr>
          <p:nvPr>
            <p:ph idx="1"/>
          </p:nvPr>
        </p:nvSpPr>
        <p:spPr>
          <a:xfrm>
            <a:off x="2156954" y="2929580"/>
            <a:ext cx="7729728" cy="3101983"/>
          </a:xfrm>
        </p:spPr>
        <p:txBody>
          <a:bodyPr/>
          <a:lstStyle/>
          <a:p>
            <a:pPr marL="0" indent="0">
              <a:buNone/>
            </a:pPr>
            <a:r>
              <a:rPr lang="de-DE" dirty="0" err="1"/>
              <a:t>Slovenská</a:t>
            </a:r>
            <a:r>
              <a:rPr lang="de-DE" dirty="0"/>
              <a:t> </a:t>
            </a:r>
            <a:r>
              <a:rPr lang="de-DE" dirty="0" err="1"/>
              <a:t>štátna</a:t>
            </a:r>
            <a:r>
              <a:rPr lang="de-DE" dirty="0"/>
              <a:t> </a:t>
            </a:r>
            <a:r>
              <a:rPr lang="de-DE" dirty="0" err="1"/>
              <a:t>spoločnosť</a:t>
            </a:r>
            <a:r>
              <a:rPr lang="de-DE" dirty="0"/>
              <a:t> je </a:t>
            </a:r>
            <a:r>
              <a:rPr lang="de-DE" dirty="0" err="1"/>
              <a:t>zodpovedná</a:t>
            </a:r>
            <a:r>
              <a:rPr lang="de-DE" dirty="0"/>
              <a:t> </a:t>
            </a:r>
            <a:r>
              <a:rPr lang="de-DE" dirty="0" err="1"/>
              <a:t>za</a:t>
            </a:r>
            <a:r>
              <a:rPr lang="de-DE" dirty="0"/>
              <a:t> </a:t>
            </a:r>
            <a:r>
              <a:rPr lang="de-DE" dirty="0" err="1"/>
              <a:t>prepravu</a:t>
            </a:r>
            <a:r>
              <a:rPr lang="de-DE" dirty="0"/>
              <a:t> </a:t>
            </a:r>
            <a:r>
              <a:rPr lang="de-DE" dirty="0" err="1"/>
              <a:t>plynu</a:t>
            </a:r>
            <a:r>
              <a:rPr lang="de-DE" dirty="0"/>
              <a:t> v </a:t>
            </a:r>
            <a:r>
              <a:rPr lang="de-DE" dirty="0" err="1"/>
              <a:t>rámci</a:t>
            </a:r>
            <a:r>
              <a:rPr lang="de-DE" dirty="0"/>
              <a:t> </a:t>
            </a:r>
            <a:r>
              <a:rPr lang="de-DE" dirty="0" err="1"/>
              <a:t>Slovenska</a:t>
            </a:r>
            <a:r>
              <a:rPr lang="de-DE" dirty="0"/>
              <a:t>.</a:t>
            </a:r>
          </a:p>
          <a:p>
            <a:pPr marL="0" indent="0">
              <a:buNone/>
            </a:pPr>
            <a:r>
              <a:rPr lang="de-DE" dirty="0" err="1"/>
              <a:t>Spoločnosť</a:t>
            </a:r>
            <a:r>
              <a:rPr lang="de-DE" dirty="0"/>
              <a:t> </a:t>
            </a:r>
            <a:r>
              <a:rPr lang="de-DE" dirty="0" err="1"/>
              <a:t>udržiava</a:t>
            </a:r>
            <a:r>
              <a:rPr lang="de-DE" dirty="0"/>
              <a:t> </a:t>
            </a:r>
            <a:r>
              <a:rPr lang="de-DE" dirty="0" err="1"/>
              <a:t>vysokotlakový</a:t>
            </a:r>
            <a:r>
              <a:rPr lang="de-DE" dirty="0"/>
              <a:t> </a:t>
            </a:r>
            <a:r>
              <a:rPr lang="de-DE" dirty="0" err="1"/>
              <a:t>plynovod</a:t>
            </a:r>
            <a:r>
              <a:rPr lang="de-DE" dirty="0"/>
              <a:t> na </a:t>
            </a:r>
            <a:r>
              <a:rPr lang="de-DE" dirty="0" err="1"/>
              <a:t>Slovensku</a:t>
            </a:r>
            <a:r>
              <a:rPr lang="de-DE" dirty="0"/>
              <a:t>, </a:t>
            </a:r>
            <a:r>
              <a:rPr lang="de-DE" dirty="0" err="1"/>
              <a:t>cez</a:t>
            </a:r>
            <a:r>
              <a:rPr lang="de-DE" dirty="0"/>
              <a:t> </a:t>
            </a:r>
            <a:r>
              <a:rPr lang="de-DE" dirty="0" err="1"/>
              <a:t>ktorý</a:t>
            </a:r>
            <a:r>
              <a:rPr lang="de-DE" dirty="0"/>
              <a:t> </a:t>
            </a:r>
            <a:r>
              <a:rPr lang="de-DE" dirty="0" err="1"/>
              <a:t>sa</a:t>
            </a:r>
            <a:r>
              <a:rPr lang="de-DE" dirty="0"/>
              <a:t> </a:t>
            </a:r>
            <a:r>
              <a:rPr lang="de-DE" dirty="0" err="1"/>
              <a:t>ruský</a:t>
            </a:r>
            <a:r>
              <a:rPr lang="de-DE" dirty="0"/>
              <a:t> </a:t>
            </a:r>
            <a:r>
              <a:rPr lang="de-DE" dirty="0" err="1"/>
              <a:t>plyn</a:t>
            </a:r>
            <a:r>
              <a:rPr lang="de-DE" dirty="0"/>
              <a:t> </a:t>
            </a:r>
            <a:r>
              <a:rPr lang="de-DE" dirty="0" err="1"/>
              <a:t>prepravuje</a:t>
            </a:r>
            <a:r>
              <a:rPr lang="de-DE" dirty="0"/>
              <a:t> do </a:t>
            </a:r>
            <a:r>
              <a:rPr lang="de-DE" dirty="0" err="1"/>
              <a:t>Európskej</a:t>
            </a:r>
            <a:r>
              <a:rPr lang="de-DE" dirty="0"/>
              <a:t> </a:t>
            </a:r>
            <a:r>
              <a:rPr lang="de-DE" dirty="0" err="1"/>
              <a:t>únie</a:t>
            </a:r>
            <a:r>
              <a:rPr lang="de-DE" dirty="0"/>
              <a:t>. </a:t>
            </a:r>
            <a:r>
              <a:rPr lang="de-DE" sz="1000" dirty="0"/>
              <a:t>(</a:t>
            </a:r>
            <a:r>
              <a:rPr lang="de-DE" sz="1000" dirty="0" err="1"/>
              <a:t>Pozri</a:t>
            </a:r>
            <a:r>
              <a:rPr lang="de-DE" sz="1000" dirty="0"/>
              <a:t> Eustream)</a:t>
            </a:r>
          </a:p>
        </p:txBody>
      </p:sp>
      <p:sp>
        <p:nvSpPr>
          <p:cNvPr id="6" name="Verbotsymbol 5">
            <a:hlinkClick r:id="rId2" action="ppaction://hlinksldjump"/>
            <a:extLst>
              <a:ext uri="{FF2B5EF4-FFF2-40B4-BE49-F238E27FC236}">
                <a16:creationId xmlns:a16="http://schemas.microsoft.com/office/drawing/2014/main" id="{C331B163-BC7F-47FF-AF99-AB38D320F262}"/>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365114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643506-C726-4309-B8A6-A4134D076B7E}"/>
              </a:ext>
            </a:extLst>
          </p:cNvPr>
          <p:cNvSpPr>
            <a:spLocks noGrp="1"/>
          </p:cNvSpPr>
          <p:nvPr>
            <p:ph idx="1"/>
          </p:nvPr>
        </p:nvSpPr>
        <p:spPr>
          <a:xfrm>
            <a:off x="415609" y="2099573"/>
            <a:ext cx="11271740" cy="3101983"/>
          </a:xfrm>
        </p:spPr>
        <p:txBody>
          <a:bodyPr/>
          <a:lstStyle/>
          <a:p>
            <a:pPr marL="0" indent="0">
              <a:buNone/>
            </a:pPr>
            <a:r>
              <a:rPr lang="de-DE" sz="2000" dirty="0"/>
              <a:t>Deutschland ist innerhalb der europäischen Union der größte Befürworter und Schützer von </a:t>
            </a:r>
          </a:p>
          <a:p>
            <a:pPr marL="0" indent="0" algn="ctr">
              <a:buNone/>
            </a:pPr>
            <a:r>
              <a:rPr lang="de-DE" sz="2800" u="sng" dirty="0">
                <a:solidFill>
                  <a:srgbClr val="00B050"/>
                </a:solidFill>
                <a:hlinkClick r:id="rId2" action="ppaction://hlinksldjump"/>
              </a:rPr>
              <a:t>Nord Stream 2</a:t>
            </a:r>
            <a:r>
              <a:rPr lang="de-DE" sz="2000" dirty="0"/>
              <a:t>.</a:t>
            </a:r>
          </a:p>
          <a:p>
            <a:pPr marL="0" indent="0">
              <a:buNone/>
            </a:pPr>
            <a:endParaRPr lang="de-DE" sz="2000" dirty="0"/>
          </a:p>
          <a:p>
            <a:pPr marL="0" indent="0">
              <a:buNone/>
            </a:pPr>
            <a:r>
              <a:rPr lang="de-DE" sz="2000" dirty="0"/>
              <a:t>Dieser Umstand kommt durch die wirtschaftlichen Vorteile, welche Deutschland durch Nord Stream 2 geboten werden, zustande.</a:t>
            </a:r>
          </a:p>
          <a:p>
            <a:pPr marL="0" indent="0">
              <a:buNone/>
            </a:pPr>
            <a:r>
              <a:rPr lang="de-DE" sz="2000" dirty="0"/>
              <a:t>Deutschland vertritt folgende Standpunkte: </a:t>
            </a:r>
          </a:p>
          <a:p>
            <a:endParaRPr lang="de-DE" dirty="0"/>
          </a:p>
        </p:txBody>
      </p:sp>
      <p:sp>
        <p:nvSpPr>
          <p:cNvPr id="4" name="Textfeld 3">
            <a:extLst>
              <a:ext uri="{FF2B5EF4-FFF2-40B4-BE49-F238E27FC236}">
                <a16:creationId xmlns:a16="http://schemas.microsoft.com/office/drawing/2014/main" id="{2403E0E2-079B-45FE-BEB8-0051F7B318C7}"/>
              </a:ext>
            </a:extLst>
          </p:cNvPr>
          <p:cNvSpPr txBox="1"/>
          <p:nvPr/>
        </p:nvSpPr>
        <p:spPr>
          <a:xfrm>
            <a:off x="415609" y="4930360"/>
            <a:ext cx="3696788" cy="523220"/>
          </a:xfrm>
          <a:prstGeom prst="rect">
            <a:avLst/>
          </a:prstGeom>
          <a:noFill/>
        </p:spPr>
        <p:txBody>
          <a:bodyPr wrap="square" rtlCol="0">
            <a:spAutoFit/>
          </a:bodyPr>
          <a:lstStyle/>
          <a:p>
            <a:r>
              <a:rPr lang="de-DE" sz="2800" u="sng" dirty="0">
                <a:solidFill>
                  <a:srgbClr val="00B050"/>
                </a:solidFill>
                <a:hlinkClick r:id="rId3" action="ppaction://hlinksldjump"/>
              </a:rPr>
              <a:t>Wirtschaft</a:t>
            </a:r>
            <a:endParaRPr lang="de-DE" sz="2800" u="sng" dirty="0">
              <a:solidFill>
                <a:srgbClr val="00B050"/>
              </a:solidFill>
            </a:endParaRPr>
          </a:p>
        </p:txBody>
      </p:sp>
      <p:sp>
        <p:nvSpPr>
          <p:cNvPr id="5" name="Pfeil: nach rechts 4">
            <a:extLst>
              <a:ext uri="{FF2B5EF4-FFF2-40B4-BE49-F238E27FC236}">
                <a16:creationId xmlns:a16="http://schemas.microsoft.com/office/drawing/2014/main" id="{08C08DD5-D595-4043-B160-EAD6A42F298E}"/>
              </a:ext>
            </a:extLst>
          </p:cNvPr>
          <p:cNvSpPr/>
          <p:nvPr/>
        </p:nvSpPr>
        <p:spPr>
          <a:xfrm>
            <a:off x="2898922" y="4760684"/>
            <a:ext cx="1621300" cy="881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a:p>
            <a:pPr algn="ctr"/>
            <a:r>
              <a:rPr lang="de-DE" dirty="0"/>
              <a:t>beeinflusst</a:t>
            </a:r>
          </a:p>
          <a:p>
            <a:pPr algn="ctr"/>
            <a:endParaRPr lang="de-DE" dirty="0"/>
          </a:p>
        </p:txBody>
      </p:sp>
      <p:sp>
        <p:nvSpPr>
          <p:cNvPr id="6" name="Textfeld 5">
            <a:extLst>
              <a:ext uri="{FF2B5EF4-FFF2-40B4-BE49-F238E27FC236}">
                <a16:creationId xmlns:a16="http://schemas.microsoft.com/office/drawing/2014/main" id="{68C5A338-3C4F-47AC-ADD7-2A551DF58485}"/>
              </a:ext>
            </a:extLst>
          </p:cNvPr>
          <p:cNvSpPr txBox="1"/>
          <p:nvPr/>
        </p:nvSpPr>
        <p:spPr>
          <a:xfrm>
            <a:off x="5152779" y="4930360"/>
            <a:ext cx="2134491" cy="523220"/>
          </a:xfrm>
          <a:prstGeom prst="rect">
            <a:avLst/>
          </a:prstGeom>
          <a:noFill/>
        </p:spPr>
        <p:txBody>
          <a:bodyPr wrap="square" rtlCol="0">
            <a:spAutoFit/>
          </a:bodyPr>
          <a:lstStyle/>
          <a:p>
            <a:r>
              <a:rPr lang="de-DE" sz="2800" u="sng" dirty="0">
                <a:solidFill>
                  <a:srgbClr val="00B050"/>
                </a:solidFill>
                <a:hlinkClick r:id="rId4" action="ppaction://hlinksldjump"/>
              </a:rPr>
              <a:t>Politik</a:t>
            </a:r>
            <a:endParaRPr lang="de-DE" sz="2800" u="sng" dirty="0">
              <a:solidFill>
                <a:srgbClr val="00B050"/>
              </a:solidFill>
            </a:endParaRPr>
          </a:p>
        </p:txBody>
      </p:sp>
      <p:sp>
        <p:nvSpPr>
          <p:cNvPr id="7" name="Pfeil: nach links 6">
            <a:extLst>
              <a:ext uri="{FF2B5EF4-FFF2-40B4-BE49-F238E27FC236}">
                <a16:creationId xmlns:a16="http://schemas.microsoft.com/office/drawing/2014/main" id="{8BEDD9C9-DEFC-4183-B2EC-3C2DB4A093B2}"/>
              </a:ext>
            </a:extLst>
          </p:cNvPr>
          <p:cNvSpPr/>
          <p:nvPr/>
        </p:nvSpPr>
        <p:spPr>
          <a:xfrm>
            <a:off x="6861129" y="4751098"/>
            <a:ext cx="1621301" cy="8817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beeinflusst</a:t>
            </a:r>
          </a:p>
        </p:txBody>
      </p:sp>
      <p:sp>
        <p:nvSpPr>
          <p:cNvPr id="8" name="Textfeld 7">
            <a:extLst>
              <a:ext uri="{FF2B5EF4-FFF2-40B4-BE49-F238E27FC236}">
                <a16:creationId xmlns:a16="http://schemas.microsoft.com/office/drawing/2014/main" id="{75AA36AC-D434-4053-BE45-D527ACCE5234}"/>
              </a:ext>
            </a:extLst>
          </p:cNvPr>
          <p:cNvSpPr txBox="1"/>
          <p:nvPr/>
        </p:nvSpPr>
        <p:spPr>
          <a:xfrm>
            <a:off x="8915822" y="4930359"/>
            <a:ext cx="2654170" cy="523220"/>
          </a:xfrm>
          <a:prstGeom prst="rect">
            <a:avLst/>
          </a:prstGeom>
          <a:noFill/>
        </p:spPr>
        <p:txBody>
          <a:bodyPr wrap="square" rtlCol="0">
            <a:spAutoFit/>
          </a:bodyPr>
          <a:lstStyle/>
          <a:p>
            <a:r>
              <a:rPr lang="de-DE" sz="2800" u="sng" dirty="0">
                <a:solidFill>
                  <a:srgbClr val="00B050"/>
                </a:solidFill>
                <a:hlinkClick r:id="rId5" action="ppaction://hlinksldjump"/>
              </a:rPr>
              <a:t>Umwelt</a:t>
            </a:r>
            <a:endParaRPr lang="de-DE" sz="2800" u="sng" dirty="0">
              <a:solidFill>
                <a:srgbClr val="00B050"/>
              </a:solidFill>
            </a:endParaRPr>
          </a:p>
        </p:txBody>
      </p:sp>
      <p:sp>
        <p:nvSpPr>
          <p:cNvPr id="9" name="Verbotsymbol 8">
            <a:hlinkClick r:id="rId6" action="ppaction://hlinksldjump"/>
            <a:extLst>
              <a:ext uri="{FF2B5EF4-FFF2-40B4-BE49-F238E27FC236}">
                <a16:creationId xmlns:a16="http://schemas.microsoft.com/office/drawing/2014/main" id="{96E49CE2-D9AA-456C-A535-BD9AE5E6E2A4}"/>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Titel 1">
            <a:extLst>
              <a:ext uri="{FF2B5EF4-FFF2-40B4-BE49-F238E27FC236}">
                <a16:creationId xmlns:a16="http://schemas.microsoft.com/office/drawing/2014/main" id="{85C431ED-7852-48B6-A45A-57138304D6C1}"/>
              </a:ext>
            </a:extLst>
          </p:cNvPr>
          <p:cNvSpPr txBox="1">
            <a:spLocks/>
          </p:cNvSpPr>
          <p:nvPr/>
        </p:nvSpPr>
        <p:spPr bwMode="black">
          <a:xfrm>
            <a:off x="415609" y="40659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Deutschland</a:t>
            </a:r>
          </a:p>
        </p:txBody>
      </p:sp>
    </p:spTree>
    <p:extLst>
      <p:ext uri="{BB962C8B-B14F-4D97-AF65-F5344CB8AC3E}">
        <p14:creationId xmlns:p14="http://schemas.microsoft.com/office/powerpoint/2010/main" val="221885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a:hlinkClick r:id="rId3" action="ppaction://hlinksldjump"/>
            <a:extLst>
              <a:ext uri="{FF2B5EF4-FFF2-40B4-BE49-F238E27FC236}">
                <a16:creationId xmlns:a16="http://schemas.microsoft.com/office/drawing/2014/main" id="{A8F8A737-1A5A-4DB3-BDA8-A65AFC914E2A}"/>
              </a:ext>
            </a:extLst>
          </p:cNvPr>
          <p:cNvSpPr/>
          <p:nvPr/>
        </p:nvSpPr>
        <p:spPr>
          <a:xfrm rot="20626424">
            <a:off x="4131302" y="1995104"/>
            <a:ext cx="3219947" cy="121333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Verbinder 15">
            <a:extLst>
              <a:ext uri="{FF2B5EF4-FFF2-40B4-BE49-F238E27FC236}">
                <a16:creationId xmlns:a16="http://schemas.microsoft.com/office/drawing/2014/main" id="{28B36C31-DA11-4283-9DD2-5F49E0DB4E2C}"/>
              </a:ext>
            </a:extLst>
          </p:cNvPr>
          <p:cNvSpPr/>
          <p:nvPr/>
        </p:nvSpPr>
        <p:spPr>
          <a:xfrm>
            <a:off x="4378569" y="4067907"/>
            <a:ext cx="187569" cy="1582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C8A4FDF0-6041-41DD-B157-CE0135FD696F}"/>
              </a:ext>
            </a:extLst>
          </p:cNvPr>
          <p:cNvSpPr txBox="1"/>
          <p:nvPr/>
        </p:nvSpPr>
        <p:spPr>
          <a:xfrm>
            <a:off x="3053862" y="4501662"/>
            <a:ext cx="2766646" cy="523220"/>
          </a:xfrm>
          <a:prstGeom prst="rect">
            <a:avLst/>
          </a:prstGeom>
          <a:noFill/>
        </p:spPr>
        <p:txBody>
          <a:bodyPr wrap="square" rtlCol="0">
            <a:spAutoFit/>
          </a:bodyPr>
          <a:lstStyle/>
          <a:p>
            <a:r>
              <a:rPr lang="de-DE" sz="2800" b="1" u="sng" dirty="0">
                <a:solidFill>
                  <a:srgbClr val="00B050"/>
                </a:solidFill>
                <a:hlinkClick r:id="rId4" action="ppaction://hlinksldjump"/>
              </a:rPr>
              <a:t>Deutschland</a:t>
            </a:r>
            <a:endParaRPr lang="de-DE" sz="2800" b="1" u="sng" dirty="0">
              <a:solidFill>
                <a:srgbClr val="00B050"/>
              </a:solidFill>
            </a:endParaRPr>
          </a:p>
        </p:txBody>
      </p:sp>
      <p:cxnSp>
        <p:nvCxnSpPr>
          <p:cNvPr id="29" name="Gerade Verbindung mit Pfeil 28">
            <a:extLst>
              <a:ext uri="{FF2B5EF4-FFF2-40B4-BE49-F238E27FC236}">
                <a16:creationId xmlns:a16="http://schemas.microsoft.com/office/drawing/2014/main" id="{1CA7E69C-9A85-4728-B977-B8A79EA22508}"/>
              </a:ext>
            </a:extLst>
          </p:cNvPr>
          <p:cNvCxnSpPr>
            <a:cxnSpLocks/>
          </p:cNvCxnSpPr>
          <p:nvPr/>
        </p:nvCxnSpPr>
        <p:spPr>
          <a:xfrm>
            <a:off x="8212013" y="4067907"/>
            <a:ext cx="662356" cy="53340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33" name="Flussdiagramm: Verbinder 32">
            <a:extLst>
              <a:ext uri="{FF2B5EF4-FFF2-40B4-BE49-F238E27FC236}">
                <a16:creationId xmlns:a16="http://schemas.microsoft.com/office/drawing/2014/main" id="{176ED3BA-615A-438D-9389-B8B74C8F367A}"/>
              </a:ext>
            </a:extLst>
          </p:cNvPr>
          <p:cNvSpPr/>
          <p:nvPr/>
        </p:nvSpPr>
        <p:spPr>
          <a:xfrm>
            <a:off x="5974575" y="3639305"/>
            <a:ext cx="187569" cy="1582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lussdiagramm: Verbinder 33">
            <a:extLst>
              <a:ext uri="{FF2B5EF4-FFF2-40B4-BE49-F238E27FC236}">
                <a16:creationId xmlns:a16="http://schemas.microsoft.com/office/drawing/2014/main" id="{ADD92AD8-66C2-4C45-B65D-5C78F94E3CAE}"/>
              </a:ext>
            </a:extLst>
          </p:cNvPr>
          <p:cNvSpPr/>
          <p:nvPr/>
        </p:nvSpPr>
        <p:spPr>
          <a:xfrm>
            <a:off x="6095999" y="4273196"/>
            <a:ext cx="187569" cy="1582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lussdiagramm: Verbinder 34">
            <a:extLst>
              <a:ext uri="{FF2B5EF4-FFF2-40B4-BE49-F238E27FC236}">
                <a16:creationId xmlns:a16="http://schemas.microsoft.com/office/drawing/2014/main" id="{8931ACB2-6189-48DA-A59B-5F6A8CEB472B}"/>
              </a:ext>
            </a:extLst>
          </p:cNvPr>
          <p:cNvSpPr/>
          <p:nvPr/>
        </p:nvSpPr>
        <p:spPr>
          <a:xfrm>
            <a:off x="8074268" y="3927499"/>
            <a:ext cx="187569" cy="1582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mit Pfeil 36">
            <a:extLst>
              <a:ext uri="{FF2B5EF4-FFF2-40B4-BE49-F238E27FC236}">
                <a16:creationId xmlns:a16="http://schemas.microsoft.com/office/drawing/2014/main" id="{D70C55B4-EB52-4129-893A-CDA32C17C275}"/>
              </a:ext>
            </a:extLst>
          </p:cNvPr>
          <p:cNvCxnSpPr>
            <a:cxnSpLocks/>
          </p:cNvCxnSpPr>
          <p:nvPr/>
        </p:nvCxnSpPr>
        <p:spPr>
          <a:xfrm>
            <a:off x="6046175" y="3692768"/>
            <a:ext cx="870438" cy="86103"/>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38" name="Gerade Verbindung mit Pfeil 37">
            <a:extLst>
              <a:ext uri="{FF2B5EF4-FFF2-40B4-BE49-F238E27FC236}">
                <a16:creationId xmlns:a16="http://schemas.microsoft.com/office/drawing/2014/main" id="{2BEE73EE-C670-40CB-A357-390C4BBDBE88}"/>
              </a:ext>
            </a:extLst>
          </p:cNvPr>
          <p:cNvCxnSpPr>
            <a:cxnSpLocks/>
            <a:endCxn id="19" idx="0"/>
          </p:cNvCxnSpPr>
          <p:nvPr/>
        </p:nvCxnSpPr>
        <p:spPr>
          <a:xfrm>
            <a:off x="4430488" y="4164757"/>
            <a:ext cx="6697" cy="336905"/>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39" name="Gerade Verbindung mit Pfeil 38">
            <a:extLst>
              <a:ext uri="{FF2B5EF4-FFF2-40B4-BE49-F238E27FC236}">
                <a16:creationId xmlns:a16="http://schemas.microsoft.com/office/drawing/2014/main" id="{933E833A-5AE1-449F-82BD-BCD393C78C6D}"/>
              </a:ext>
            </a:extLst>
          </p:cNvPr>
          <p:cNvCxnSpPr>
            <a:cxnSpLocks/>
          </p:cNvCxnSpPr>
          <p:nvPr/>
        </p:nvCxnSpPr>
        <p:spPr>
          <a:xfrm>
            <a:off x="6205702" y="4372707"/>
            <a:ext cx="133550" cy="498287"/>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43" name="Textfeld 42">
            <a:extLst>
              <a:ext uri="{FF2B5EF4-FFF2-40B4-BE49-F238E27FC236}">
                <a16:creationId xmlns:a16="http://schemas.microsoft.com/office/drawing/2014/main" id="{11D943F2-7FF0-4755-9ED9-6031F25B3D5E}"/>
              </a:ext>
            </a:extLst>
          </p:cNvPr>
          <p:cNvSpPr txBox="1"/>
          <p:nvPr/>
        </p:nvSpPr>
        <p:spPr>
          <a:xfrm>
            <a:off x="6863861" y="3634154"/>
            <a:ext cx="1113693" cy="523220"/>
          </a:xfrm>
          <a:prstGeom prst="rect">
            <a:avLst/>
          </a:prstGeom>
          <a:noFill/>
        </p:spPr>
        <p:txBody>
          <a:bodyPr wrap="square" rtlCol="0">
            <a:spAutoFit/>
          </a:bodyPr>
          <a:lstStyle/>
          <a:p>
            <a:r>
              <a:rPr lang="de-DE" sz="2800" b="1" u="sng" dirty="0">
                <a:solidFill>
                  <a:srgbClr val="00B050"/>
                </a:solidFill>
                <a:hlinkClick r:id="rId5" action="ppaction://hlinksldjump"/>
              </a:rPr>
              <a:t>Polen</a:t>
            </a:r>
            <a:endParaRPr lang="de-DE" sz="2800" b="1" u="sng" dirty="0">
              <a:solidFill>
                <a:srgbClr val="00B050"/>
              </a:solidFill>
            </a:endParaRPr>
          </a:p>
        </p:txBody>
      </p:sp>
      <p:sp>
        <p:nvSpPr>
          <p:cNvPr id="44" name="Textfeld 43">
            <a:extLst>
              <a:ext uri="{FF2B5EF4-FFF2-40B4-BE49-F238E27FC236}">
                <a16:creationId xmlns:a16="http://schemas.microsoft.com/office/drawing/2014/main" id="{7F52D873-432C-473B-9220-F0F5012F5E3F}"/>
              </a:ext>
            </a:extLst>
          </p:cNvPr>
          <p:cNvSpPr txBox="1"/>
          <p:nvPr/>
        </p:nvSpPr>
        <p:spPr>
          <a:xfrm>
            <a:off x="6162144" y="4870994"/>
            <a:ext cx="1815410" cy="523220"/>
          </a:xfrm>
          <a:prstGeom prst="rect">
            <a:avLst/>
          </a:prstGeom>
          <a:noFill/>
        </p:spPr>
        <p:txBody>
          <a:bodyPr wrap="square" rtlCol="0">
            <a:spAutoFit/>
          </a:bodyPr>
          <a:lstStyle/>
          <a:p>
            <a:r>
              <a:rPr lang="de-DE" sz="2800" b="1" u="sng" dirty="0">
                <a:solidFill>
                  <a:srgbClr val="00B050"/>
                </a:solidFill>
                <a:hlinkClick r:id="rId6" action="ppaction://hlinksldjump"/>
              </a:rPr>
              <a:t>Slowakei</a:t>
            </a:r>
            <a:endParaRPr lang="de-DE" sz="2800" b="1" u="sng" dirty="0">
              <a:solidFill>
                <a:srgbClr val="00B050"/>
              </a:solidFill>
            </a:endParaRPr>
          </a:p>
        </p:txBody>
      </p:sp>
      <p:sp>
        <p:nvSpPr>
          <p:cNvPr id="45" name="Textfeld 44">
            <a:extLst>
              <a:ext uri="{FF2B5EF4-FFF2-40B4-BE49-F238E27FC236}">
                <a16:creationId xmlns:a16="http://schemas.microsoft.com/office/drawing/2014/main" id="{07DE028D-8D03-447D-98FD-FA9F0797DDFD}"/>
              </a:ext>
            </a:extLst>
          </p:cNvPr>
          <p:cNvSpPr txBox="1"/>
          <p:nvPr/>
        </p:nvSpPr>
        <p:spPr>
          <a:xfrm>
            <a:off x="8543191" y="4686328"/>
            <a:ext cx="1626578" cy="523220"/>
          </a:xfrm>
          <a:prstGeom prst="rect">
            <a:avLst/>
          </a:prstGeom>
          <a:noFill/>
        </p:spPr>
        <p:txBody>
          <a:bodyPr wrap="square" rtlCol="0">
            <a:spAutoFit/>
          </a:bodyPr>
          <a:lstStyle/>
          <a:p>
            <a:r>
              <a:rPr lang="de-DE" sz="2800" b="1" u="sng" dirty="0">
                <a:solidFill>
                  <a:srgbClr val="00B050"/>
                </a:solidFill>
                <a:hlinkClick r:id="rId7" action="ppaction://hlinksldjump"/>
              </a:rPr>
              <a:t>Ukraine</a:t>
            </a:r>
            <a:endParaRPr lang="de-DE" sz="2800" b="1" u="sng" dirty="0">
              <a:solidFill>
                <a:srgbClr val="00B050"/>
              </a:solidFill>
            </a:endParaRPr>
          </a:p>
        </p:txBody>
      </p:sp>
      <p:sp>
        <p:nvSpPr>
          <p:cNvPr id="46" name="Verbotsymbol 45">
            <a:hlinkClick r:id="rId8" action="ppaction://hlinksldjump"/>
            <a:extLst>
              <a:ext uri="{FF2B5EF4-FFF2-40B4-BE49-F238E27FC236}">
                <a16:creationId xmlns:a16="http://schemas.microsoft.com/office/drawing/2014/main" id="{A3B27531-3E55-48EC-B303-380DE2895E28}"/>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9" name="Pfeil: nach links und rechts 48">
            <a:hlinkClick r:id="rId9" action="ppaction://hlinksldjump"/>
            <a:extLst>
              <a:ext uri="{FF2B5EF4-FFF2-40B4-BE49-F238E27FC236}">
                <a16:creationId xmlns:a16="http://schemas.microsoft.com/office/drawing/2014/main" id="{23E307E1-C032-4326-885C-C7D66D809CEC}"/>
              </a:ext>
            </a:extLst>
          </p:cNvPr>
          <p:cNvSpPr/>
          <p:nvPr/>
        </p:nvSpPr>
        <p:spPr>
          <a:xfrm rot="21080099">
            <a:off x="4670618" y="3782348"/>
            <a:ext cx="1301654" cy="2881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Pfeil: nach links und rechts 49">
            <a:hlinkClick r:id="rId10" action="ppaction://hlinksldjump"/>
            <a:extLst>
              <a:ext uri="{FF2B5EF4-FFF2-40B4-BE49-F238E27FC236}">
                <a16:creationId xmlns:a16="http://schemas.microsoft.com/office/drawing/2014/main" id="{C8A905B3-F8EE-4395-B262-3CAD9D67C86C}"/>
              </a:ext>
            </a:extLst>
          </p:cNvPr>
          <p:cNvSpPr/>
          <p:nvPr/>
        </p:nvSpPr>
        <p:spPr>
          <a:xfrm rot="1228630">
            <a:off x="5270005" y="4843264"/>
            <a:ext cx="960340" cy="2881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Pfeil: nach links und rechts 52">
            <a:hlinkClick r:id="rId11" action="ppaction://hlinksldjump"/>
            <a:extLst>
              <a:ext uri="{FF2B5EF4-FFF2-40B4-BE49-F238E27FC236}">
                <a16:creationId xmlns:a16="http://schemas.microsoft.com/office/drawing/2014/main" id="{9E07CC2A-6330-42B6-A6F9-F9E217235EFE}"/>
              </a:ext>
            </a:extLst>
          </p:cNvPr>
          <p:cNvSpPr/>
          <p:nvPr/>
        </p:nvSpPr>
        <p:spPr>
          <a:xfrm rot="446199">
            <a:off x="4870671" y="4515466"/>
            <a:ext cx="3583948" cy="2881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Flussdiagramm: Vorbereitung 53">
            <a:extLst>
              <a:ext uri="{FF2B5EF4-FFF2-40B4-BE49-F238E27FC236}">
                <a16:creationId xmlns:a16="http://schemas.microsoft.com/office/drawing/2014/main" id="{814073B3-95F6-4F1B-B7D3-FEFBEAF2C7A4}"/>
              </a:ext>
            </a:extLst>
          </p:cNvPr>
          <p:cNvSpPr/>
          <p:nvPr/>
        </p:nvSpPr>
        <p:spPr>
          <a:xfrm>
            <a:off x="738554" y="158262"/>
            <a:ext cx="4741984" cy="52322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B050"/>
                </a:solidFill>
                <a:hlinkClick r:id="rId12" action="ppaction://hlinksldjump"/>
              </a:rPr>
              <a:t>Gemeinsame europäische Energie-Politik</a:t>
            </a:r>
            <a:endParaRPr lang="de-DE" dirty="0"/>
          </a:p>
        </p:txBody>
      </p:sp>
      <p:sp>
        <p:nvSpPr>
          <p:cNvPr id="55" name="Flussdiagramm: Vorbereitung 54">
            <a:extLst>
              <a:ext uri="{FF2B5EF4-FFF2-40B4-BE49-F238E27FC236}">
                <a16:creationId xmlns:a16="http://schemas.microsoft.com/office/drawing/2014/main" id="{170D33EA-7ADE-42FE-9F99-74D281760D12}"/>
              </a:ext>
            </a:extLst>
          </p:cNvPr>
          <p:cNvSpPr/>
          <p:nvPr/>
        </p:nvSpPr>
        <p:spPr>
          <a:xfrm>
            <a:off x="738554" y="1020280"/>
            <a:ext cx="4741984" cy="52322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B050"/>
                </a:solidFill>
                <a:hlinkClick r:id="rId13" action="ppaction://hlinksldjump"/>
              </a:rPr>
              <a:t>Energiepolitische Lage von Europa</a:t>
            </a:r>
            <a:endParaRPr lang="de-DE" dirty="0"/>
          </a:p>
        </p:txBody>
      </p:sp>
      <p:sp>
        <p:nvSpPr>
          <p:cNvPr id="56" name="Flussdiagramm: Verbinder 55">
            <a:extLst>
              <a:ext uri="{FF2B5EF4-FFF2-40B4-BE49-F238E27FC236}">
                <a16:creationId xmlns:a16="http://schemas.microsoft.com/office/drawing/2014/main" id="{50073F76-993F-4788-A73E-FB83A8C51ED4}"/>
              </a:ext>
            </a:extLst>
          </p:cNvPr>
          <p:cNvSpPr/>
          <p:nvPr/>
        </p:nvSpPr>
        <p:spPr>
          <a:xfrm>
            <a:off x="9993923" y="1662110"/>
            <a:ext cx="1084385" cy="63890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14" action="ppaction://hlinksldjump"/>
              </a:rPr>
              <a:t>Fazit</a:t>
            </a:r>
            <a:endParaRPr lang="de-DE" dirty="0"/>
          </a:p>
        </p:txBody>
      </p:sp>
      <p:sp>
        <p:nvSpPr>
          <p:cNvPr id="58" name="Flussdiagramm: Vorbereitung 57">
            <a:extLst>
              <a:ext uri="{FF2B5EF4-FFF2-40B4-BE49-F238E27FC236}">
                <a16:creationId xmlns:a16="http://schemas.microsoft.com/office/drawing/2014/main" id="{62D64925-71BD-4525-9B80-CFA06D0350A8}"/>
              </a:ext>
            </a:extLst>
          </p:cNvPr>
          <p:cNvSpPr/>
          <p:nvPr/>
        </p:nvSpPr>
        <p:spPr>
          <a:xfrm>
            <a:off x="7977554" y="169943"/>
            <a:ext cx="3909648" cy="110055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B050"/>
                </a:solidFill>
                <a:hlinkClick r:id="rId15" action="ppaction://hlinksldjump"/>
              </a:rPr>
              <a:t>Auswirkungen auf die gemeinsame europäische Energie-Politik </a:t>
            </a:r>
            <a:endParaRPr lang="de-DE" dirty="0"/>
          </a:p>
        </p:txBody>
      </p:sp>
      <p:sp>
        <p:nvSpPr>
          <p:cNvPr id="3" name="Textfeld 2"/>
          <p:cNvSpPr txBox="1"/>
          <p:nvPr/>
        </p:nvSpPr>
        <p:spPr>
          <a:xfrm>
            <a:off x="7927730" y="2503067"/>
            <a:ext cx="2857500" cy="523220"/>
          </a:xfrm>
          <a:prstGeom prst="rect">
            <a:avLst/>
          </a:prstGeom>
          <a:noFill/>
        </p:spPr>
        <p:txBody>
          <a:bodyPr wrap="square" rtlCol="0">
            <a:spAutoFit/>
          </a:bodyPr>
          <a:lstStyle/>
          <a:p>
            <a:r>
              <a:rPr lang="de-DE" sz="2800" dirty="0">
                <a:hlinkClick r:id="rId16" action="ppaction://hlinksldjump"/>
              </a:rPr>
              <a:t>Übereinstimmung</a:t>
            </a:r>
            <a:endParaRPr lang="de-DE" sz="2800" dirty="0"/>
          </a:p>
        </p:txBody>
      </p:sp>
    </p:spTree>
    <p:extLst>
      <p:ext uri="{BB962C8B-B14F-4D97-AF65-F5344CB8AC3E}">
        <p14:creationId xmlns:p14="http://schemas.microsoft.com/office/powerpoint/2010/main" val="301269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457CBEC-5412-4820-90F4-59F7552D5740}"/>
              </a:ext>
            </a:extLst>
          </p:cNvPr>
          <p:cNvSpPr txBox="1">
            <a:spLocks/>
          </p:cNvSpPr>
          <p:nvPr/>
        </p:nvSpPr>
        <p:spPr bwMode="black">
          <a:xfrm>
            <a:off x="415609" y="40659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k-SK" dirty="0">
                <a:solidFill>
                  <a:srgbClr val="00B050"/>
                </a:solidFill>
              </a:rPr>
              <a:t>Nemecko</a:t>
            </a:r>
            <a:endParaRPr lang="de-DE" dirty="0">
              <a:solidFill>
                <a:srgbClr val="00B050"/>
              </a:solidFill>
            </a:endParaRPr>
          </a:p>
        </p:txBody>
      </p:sp>
      <p:sp>
        <p:nvSpPr>
          <p:cNvPr id="5" name="Inhaltsplatzhalter 2">
            <a:extLst>
              <a:ext uri="{FF2B5EF4-FFF2-40B4-BE49-F238E27FC236}">
                <a16:creationId xmlns:a16="http://schemas.microsoft.com/office/drawing/2014/main" id="{95AD2913-2689-43BD-907B-97A800F4FA23}"/>
              </a:ext>
            </a:extLst>
          </p:cNvPr>
          <p:cNvSpPr>
            <a:spLocks noGrp="1"/>
          </p:cNvSpPr>
          <p:nvPr>
            <p:ph idx="1"/>
          </p:nvPr>
        </p:nvSpPr>
        <p:spPr>
          <a:xfrm>
            <a:off x="415609" y="2089250"/>
            <a:ext cx="11271740" cy="3101983"/>
          </a:xfrm>
        </p:spPr>
        <p:txBody>
          <a:bodyPr/>
          <a:lstStyle/>
          <a:p>
            <a:pPr marL="0" indent="0" algn="ctr">
              <a:buNone/>
            </a:pPr>
            <a:r>
              <a:rPr lang="sk-SK" sz="2000" dirty="0"/>
              <a:t>Nemecko je najväčším podporovateľom a ochrancom v rámci Európskej únie</a:t>
            </a:r>
          </a:p>
          <a:p>
            <a:pPr marL="0" indent="0" algn="ctr">
              <a:buNone/>
            </a:pPr>
            <a:r>
              <a:rPr lang="de-DE" sz="2800" u="sng" dirty="0">
                <a:solidFill>
                  <a:srgbClr val="00B050"/>
                </a:solidFill>
                <a:hlinkClick r:id="rId2" action="ppaction://hlinksldjump"/>
              </a:rPr>
              <a:t>Nord Stream 2</a:t>
            </a:r>
            <a:r>
              <a:rPr lang="de-DE" sz="2000" dirty="0"/>
              <a:t>.</a:t>
            </a:r>
          </a:p>
          <a:p>
            <a:pPr marL="0" indent="0">
              <a:buNone/>
            </a:pPr>
            <a:endParaRPr lang="de-DE" sz="2000" dirty="0"/>
          </a:p>
          <a:p>
            <a:pPr marL="0" indent="0" algn="ctr">
              <a:buNone/>
            </a:pPr>
            <a:r>
              <a:rPr lang="de-DE" dirty="0"/>
              <a:t>Je </a:t>
            </a:r>
            <a:r>
              <a:rPr lang="de-DE" dirty="0" err="1"/>
              <a:t>to</a:t>
            </a:r>
            <a:r>
              <a:rPr lang="de-DE" dirty="0"/>
              <a:t> </a:t>
            </a:r>
            <a:r>
              <a:rPr lang="de-DE" dirty="0" err="1"/>
              <a:t>kvôli</a:t>
            </a:r>
            <a:r>
              <a:rPr lang="de-DE" dirty="0"/>
              <a:t> </a:t>
            </a:r>
            <a:r>
              <a:rPr lang="de-DE" dirty="0" err="1"/>
              <a:t>ekonomickým</a:t>
            </a:r>
            <a:r>
              <a:rPr lang="de-DE" dirty="0"/>
              <a:t> </a:t>
            </a:r>
            <a:r>
              <a:rPr lang="de-DE" dirty="0" err="1"/>
              <a:t>výhodám</a:t>
            </a:r>
            <a:r>
              <a:rPr lang="de-DE" dirty="0"/>
              <a:t>, </a:t>
            </a:r>
            <a:r>
              <a:rPr lang="de-DE" dirty="0" err="1"/>
              <a:t>ktoré</a:t>
            </a:r>
            <a:r>
              <a:rPr lang="de-DE" dirty="0"/>
              <a:t> </a:t>
            </a:r>
            <a:r>
              <a:rPr lang="de-DE" dirty="0" err="1"/>
              <a:t>Nemecko</a:t>
            </a:r>
            <a:r>
              <a:rPr lang="de-DE" dirty="0"/>
              <a:t> </a:t>
            </a:r>
            <a:r>
              <a:rPr lang="de-DE" dirty="0" err="1"/>
              <a:t>ponúka</a:t>
            </a:r>
            <a:r>
              <a:rPr lang="de-DE" dirty="0"/>
              <a:t> </a:t>
            </a:r>
            <a:r>
              <a:rPr lang="de-DE" dirty="0" err="1"/>
              <a:t>prostredníctvom</a:t>
            </a:r>
            <a:r>
              <a:rPr lang="de-DE" dirty="0"/>
              <a:t> Nord Stream 2.</a:t>
            </a:r>
          </a:p>
          <a:p>
            <a:pPr marL="0" indent="0" algn="ctr">
              <a:buNone/>
            </a:pPr>
            <a:r>
              <a:rPr lang="de-DE" dirty="0" err="1"/>
              <a:t>Nemecko</a:t>
            </a:r>
            <a:r>
              <a:rPr lang="de-DE" dirty="0"/>
              <a:t> </a:t>
            </a:r>
            <a:r>
              <a:rPr lang="de-DE" dirty="0" err="1"/>
              <a:t>zastáva</a:t>
            </a:r>
            <a:r>
              <a:rPr lang="de-DE" dirty="0"/>
              <a:t> </a:t>
            </a:r>
            <a:r>
              <a:rPr lang="de-DE" dirty="0" err="1"/>
              <a:t>tieto</a:t>
            </a:r>
            <a:r>
              <a:rPr lang="de-DE" dirty="0"/>
              <a:t> </a:t>
            </a:r>
            <a:r>
              <a:rPr lang="de-DE" dirty="0" err="1"/>
              <a:t>pozície</a:t>
            </a:r>
            <a:r>
              <a:rPr lang="de-DE" dirty="0"/>
              <a:t>:</a:t>
            </a:r>
          </a:p>
        </p:txBody>
      </p:sp>
      <p:sp>
        <p:nvSpPr>
          <p:cNvPr id="6" name="Textfeld 5">
            <a:extLst>
              <a:ext uri="{FF2B5EF4-FFF2-40B4-BE49-F238E27FC236}">
                <a16:creationId xmlns:a16="http://schemas.microsoft.com/office/drawing/2014/main" id="{C905C66F-6480-419B-B946-4651D3CE1145}"/>
              </a:ext>
            </a:extLst>
          </p:cNvPr>
          <p:cNvSpPr txBox="1"/>
          <p:nvPr/>
        </p:nvSpPr>
        <p:spPr>
          <a:xfrm>
            <a:off x="415609" y="4930360"/>
            <a:ext cx="3696788" cy="523220"/>
          </a:xfrm>
          <a:prstGeom prst="rect">
            <a:avLst/>
          </a:prstGeom>
          <a:noFill/>
        </p:spPr>
        <p:txBody>
          <a:bodyPr wrap="square" rtlCol="0">
            <a:spAutoFit/>
          </a:bodyPr>
          <a:lstStyle/>
          <a:p>
            <a:r>
              <a:rPr lang="sk-SK" sz="2800" u="sng" dirty="0">
                <a:solidFill>
                  <a:srgbClr val="00B050"/>
                </a:solidFill>
                <a:hlinkClick r:id="rId3" action="ppaction://hlinksldjump"/>
              </a:rPr>
              <a:t>hospodárstvo</a:t>
            </a:r>
            <a:endParaRPr lang="de-DE" sz="2800" u="sng" dirty="0">
              <a:solidFill>
                <a:srgbClr val="00B050"/>
              </a:solidFill>
            </a:endParaRPr>
          </a:p>
        </p:txBody>
      </p:sp>
      <p:sp>
        <p:nvSpPr>
          <p:cNvPr id="7" name="Pfeil: nach rechts 6">
            <a:extLst>
              <a:ext uri="{FF2B5EF4-FFF2-40B4-BE49-F238E27FC236}">
                <a16:creationId xmlns:a16="http://schemas.microsoft.com/office/drawing/2014/main" id="{37F30C10-B96C-46A0-BA20-E978303C3596}"/>
              </a:ext>
            </a:extLst>
          </p:cNvPr>
          <p:cNvSpPr/>
          <p:nvPr/>
        </p:nvSpPr>
        <p:spPr>
          <a:xfrm>
            <a:off x="2967763" y="4768750"/>
            <a:ext cx="1621300" cy="881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ovplyvnuje</a:t>
            </a:r>
            <a:endParaRPr lang="de-DE" dirty="0"/>
          </a:p>
        </p:txBody>
      </p:sp>
      <p:sp>
        <p:nvSpPr>
          <p:cNvPr id="8" name="Textfeld 7">
            <a:extLst>
              <a:ext uri="{FF2B5EF4-FFF2-40B4-BE49-F238E27FC236}">
                <a16:creationId xmlns:a16="http://schemas.microsoft.com/office/drawing/2014/main" id="{240B8312-0CE1-41D8-92ED-DD905090AD66}"/>
              </a:ext>
            </a:extLst>
          </p:cNvPr>
          <p:cNvSpPr txBox="1"/>
          <p:nvPr/>
        </p:nvSpPr>
        <p:spPr>
          <a:xfrm>
            <a:off x="5152779" y="4930360"/>
            <a:ext cx="2134491" cy="523220"/>
          </a:xfrm>
          <a:prstGeom prst="rect">
            <a:avLst/>
          </a:prstGeom>
          <a:noFill/>
        </p:spPr>
        <p:txBody>
          <a:bodyPr wrap="square" rtlCol="0">
            <a:spAutoFit/>
          </a:bodyPr>
          <a:lstStyle/>
          <a:p>
            <a:r>
              <a:rPr lang="de-DE" sz="2800" u="sng" dirty="0">
                <a:solidFill>
                  <a:srgbClr val="00B050"/>
                </a:solidFill>
                <a:hlinkClick r:id="rId4" action="ppaction://hlinksldjump"/>
              </a:rPr>
              <a:t>Politik</a:t>
            </a:r>
            <a:r>
              <a:rPr lang="sk-SK" sz="2800" u="sng" dirty="0">
                <a:solidFill>
                  <a:srgbClr val="00B050"/>
                </a:solidFill>
                <a:hlinkClick r:id="rId4" action="ppaction://hlinksldjump"/>
              </a:rPr>
              <a:t>u</a:t>
            </a:r>
            <a:endParaRPr lang="de-DE" sz="2800" u="sng" dirty="0">
              <a:solidFill>
                <a:srgbClr val="00B050"/>
              </a:solidFill>
            </a:endParaRPr>
          </a:p>
        </p:txBody>
      </p:sp>
      <p:sp>
        <p:nvSpPr>
          <p:cNvPr id="9" name="Pfeil: nach links 8">
            <a:extLst>
              <a:ext uri="{FF2B5EF4-FFF2-40B4-BE49-F238E27FC236}">
                <a16:creationId xmlns:a16="http://schemas.microsoft.com/office/drawing/2014/main" id="{EF15C8A6-DDCA-4AAC-B216-31ACCB60A697}"/>
              </a:ext>
            </a:extLst>
          </p:cNvPr>
          <p:cNvSpPr/>
          <p:nvPr/>
        </p:nvSpPr>
        <p:spPr>
          <a:xfrm>
            <a:off x="6861129" y="4751098"/>
            <a:ext cx="1621301" cy="8817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ovplyvnuje</a:t>
            </a:r>
            <a:endParaRPr lang="de-DE" dirty="0"/>
          </a:p>
        </p:txBody>
      </p:sp>
      <p:sp>
        <p:nvSpPr>
          <p:cNvPr id="10" name="Textfeld 9">
            <a:extLst>
              <a:ext uri="{FF2B5EF4-FFF2-40B4-BE49-F238E27FC236}">
                <a16:creationId xmlns:a16="http://schemas.microsoft.com/office/drawing/2014/main" id="{C2D437C8-B6A7-4BD9-97FD-E3FE96026DF1}"/>
              </a:ext>
            </a:extLst>
          </p:cNvPr>
          <p:cNvSpPr txBox="1"/>
          <p:nvPr/>
        </p:nvSpPr>
        <p:spPr>
          <a:xfrm>
            <a:off x="8703092" y="4939945"/>
            <a:ext cx="2984257" cy="523220"/>
          </a:xfrm>
          <a:prstGeom prst="rect">
            <a:avLst/>
          </a:prstGeom>
          <a:noFill/>
        </p:spPr>
        <p:txBody>
          <a:bodyPr wrap="square" rtlCol="0">
            <a:spAutoFit/>
          </a:bodyPr>
          <a:lstStyle/>
          <a:p>
            <a:r>
              <a:rPr lang="sk-SK" sz="2800" u="sng" dirty="0">
                <a:solidFill>
                  <a:srgbClr val="00B050"/>
                </a:solidFill>
                <a:hlinkClick r:id="rId5" action="ppaction://hlinksldjump"/>
              </a:rPr>
              <a:t>Životná prostredie</a:t>
            </a:r>
            <a:endParaRPr lang="de-DE" sz="2800" u="sng" dirty="0">
              <a:solidFill>
                <a:srgbClr val="00B050"/>
              </a:solidFill>
            </a:endParaRPr>
          </a:p>
        </p:txBody>
      </p:sp>
      <p:sp>
        <p:nvSpPr>
          <p:cNvPr id="11" name="Verbotsymbol 10">
            <a:hlinkClick r:id="rId6" action="ppaction://hlinksldjump"/>
            <a:extLst>
              <a:ext uri="{FF2B5EF4-FFF2-40B4-BE49-F238E27FC236}">
                <a16:creationId xmlns:a16="http://schemas.microsoft.com/office/drawing/2014/main" id="{D6EFB079-595B-4D4E-B060-2FEE848AB97D}"/>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185127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879673A-F77E-4A04-B0AF-F2FD072CD986}"/>
              </a:ext>
            </a:extLst>
          </p:cNvPr>
          <p:cNvSpPr>
            <a:spLocks noGrp="1"/>
          </p:cNvSpPr>
          <p:nvPr>
            <p:ph idx="1"/>
          </p:nvPr>
        </p:nvSpPr>
        <p:spPr>
          <a:xfrm>
            <a:off x="460130" y="1787772"/>
            <a:ext cx="11271740" cy="5070228"/>
          </a:xfrm>
        </p:spPr>
        <p:txBody>
          <a:bodyPr>
            <a:normAutofit/>
          </a:bodyPr>
          <a:lstStyle/>
          <a:p>
            <a:pPr marL="0" indent="0">
              <a:buNone/>
            </a:pPr>
            <a:r>
              <a:rPr lang="de-DE" sz="2000" dirty="0"/>
              <a:t>Das Nord Stream 2 Projekt ist aus rein wirtschaftlichen Gründen entstanden. </a:t>
            </a:r>
          </a:p>
          <a:p>
            <a:pPr marL="0" indent="0">
              <a:buNone/>
            </a:pPr>
            <a:r>
              <a:rPr lang="de-DE" sz="2000" dirty="0"/>
              <a:t>Die wirtschaftliche Komponente spielt bei Entscheidungen in der deutschen Politik oft eine große Rolle, besonders wenn wie im Fall der Energie-Politik die gesamte deutsche Wirtschaft und damit alle Bevölkerungsschichten der deutschen Gesellschaft stark betroffen sind.</a:t>
            </a:r>
          </a:p>
          <a:p>
            <a:pPr marL="0" indent="0">
              <a:buNone/>
            </a:pPr>
            <a:endParaRPr lang="de-DE" sz="2000" dirty="0"/>
          </a:p>
          <a:p>
            <a:pPr marL="0" indent="0">
              <a:buNone/>
            </a:pPr>
            <a:r>
              <a:rPr lang="de-DE" sz="2000" dirty="0"/>
              <a:t>Die wichtigsten wirtschaftlichen Eckpunkte der deutschen Energie-Politik sind die </a:t>
            </a:r>
            <a:r>
              <a:rPr lang="de-DE" sz="2800" u="sng" dirty="0">
                <a:solidFill>
                  <a:srgbClr val="00B050"/>
                </a:solidFill>
                <a:hlinkClick r:id="rId2" action="ppaction://hlinksldjump"/>
              </a:rPr>
              <a:t>Versorgungssicherheit</a:t>
            </a:r>
            <a:r>
              <a:rPr lang="de-DE" dirty="0"/>
              <a:t> und die </a:t>
            </a:r>
            <a:r>
              <a:rPr lang="de-DE" sz="2800" u="sng" dirty="0">
                <a:solidFill>
                  <a:srgbClr val="00B050"/>
                </a:solidFill>
                <a:hlinkClick r:id="rId3" action="ppaction://hlinksldjump"/>
              </a:rPr>
              <a:t>Preisstabilität</a:t>
            </a:r>
            <a:r>
              <a:rPr lang="de-DE" dirty="0"/>
              <a:t>.</a:t>
            </a:r>
          </a:p>
          <a:p>
            <a:pPr marL="0" indent="0">
              <a:buNone/>
            </a:pPr>
            <a:endParaRPr lang="de-DE" dirty="0"/>
          </a:p>
          <a:p>
            <a:pPr marL="0" indent="0">
              <a:buNone/>
            </a:pPr>
            <a:r>
              <a:rPr lang="de-DE" sz="2000" dirty="0"/>
              <a:t>Die beiden Kriterien zusammen können nur durch Nord Stream 2 erfüllt werden.</a:t>
            </a:r>
          </a:p>
          <a:p>
            <a:pPr marL="0" indent="0">
              <a:buNone/>
            </a:pPr>
            <a:r>
              <a:rPr lang="de-DE" sz="2000" dirty="0"/>
              <a:t>Aufgrund der Unabdingbarkeit der gleichzeitigen Erfüllung beider Kriterien der deutschen Energie-Politik, wird Nord Stream 2 aus wirtschaftlicher Sicht als notwendig empfunden. </a:t>
            </a:r>
            <a:r>
              <a:rPr lang="de-DE" sz="1000" dirty="0"/>
              <a:t>(vgl. Löhr, 2018)</a:t>
            </a:r>
          </a:p>
          <a:p>
            <a:pPr marL="0" indent="0">
              <a:buNone/>
            </a:pPr>
            <a:endParaRPr lang="de-DE" sz="2000" dirty="0"/>
          </a:p>
        </p:txBody>
      </p:sp>
      <p:sp>
        <p:nvSpPr>
          <p:cNvPr id="4" name="Titel 1">
            <a:extLst>
              <a:ext uri="{FF2B5EF4-FFF2-40B4-BE49-F238E27FC236}">
                <a16:creationId xmlns:a16="http://schemas.microsoft.com/office/drawing/2014/main" id="{E24B3BD6-BD0A-4614-AF5E-A9C851673FBB}"/>
              </a:ext>
            </a:extLst>
          </p:cNvPr>
          <p:cNvSpPr txBox="1">
            <a:spLocks/>
          </p:cNvSpPr>
          <p:nvPr/>
        </p:nvSpPr>
        <p:spPr bwMode="black">
          <a:xfrm>
            <a:off x="460130" y="342121"/>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Wirtschaft</a:t>
            </a:r>
          </a:p>
        </p:txBody>
      </p:sp>
      <p:sp>
        <p:nvSpPr>
          <p:cNvPr id="7" name="Verbotsymbol 6">
            <a:hlinkClick r:id="rId4" action="ppaction://hlinksldjump"/>
            <a:extLst>
              <a:ext uri="{FF2B5EF4-FFF2-40B4-BE49-F238E27FC236}">
                <a16:creationId xmlns:a16="http://schemas.microsoft.com/office/drawing/2014/main" id="{A96FB611-B619-4A78-A16A-9FEAA2A8663D}"/>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805293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D996AF7-80DE-4A70-A67F-3126719376AC}"/>
              </a:ext>
            </a:extLst>
          </p:cNvPr>
          <p:cNvSpPr txBox="1">
            <a:spLocks/>
          </p:cNvSpPr>
          <p:nvPr/>
        </p:nvSpPr>
        <p:spPr bwMode="black">
          <a:xfrm>
            <a:off x="460130" y="342121"/>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k-SK" dirty="0">
                <a:solidFill>
                  <a:srgbClr val="00B050"/>
                </a:solidFill>
              </a:rPr>
              <a:t>Hospodárstvo</a:t>
            </a:r>
            <a:endParaRPr lang="de-DE" dirty="0">
              <a:solidFill>
                <a:srgbClr val="00B050"/>
              </a:solidFill>
            </a:endParaRPr>
          </a:p>
        </p:txBody>
      </p:sp>
      <p:sp>
        <p:nvSpPr>
          <p:cNvPr id="5" name="Inhaltsplatzhalter 2">
            <a:extLst>
              <a:ext uri="{FF2B5EF4-FFF2-40B4-BE49-F238E27FC236}">
                <a16:creationId xmlns:a16="http://schemas.microsoft.com/office/drawing/2014/main" id="{F5F2846A-FEB3-4707-8969-AF8DDBD9A325}"/>
              </a:ext>
            </a:extLst>
          </p:cNvPr>
          <p:cNvSpPr>
            <a:spLocks noGrp="1"/>
          </p:cNvSpPr>
          <p:nvPr>
            <p:ph idx="1"/>
          </p:nvPr>
        </p:nvSpPr>
        <p:spPr>
          <a:xfrm>
            <a:off x="460130" y="1787772"/>
            <a:ext cx="11271740" cy="5070228"/>
          </a:xfrm>
        </p:spPr>
        <p:txBody>
          <a:bodyPr>
            <a:normAutofit/>
          </a:bodyPr>
          <a:lstStyle/>
          <a:p>
            <a:pPr marL="0" indent="0">
              <a:buNone/>
            </a:pPr>
            <a:br>
              <a:rPr lang="en-US" sz="2000" dirty="0"/>
            </a:br>
            <a:r>
              <a:rPr lang="en-US" sz="2000" dirty="0" err="1"/>
              <a:t>Projekt</a:t>
            </a:r>
            <a:r>
              <a:rPr lang="en-US" sz="2000" dirty="0"/>
              <a:t> Nord Stream 2 </a:t>
            </a:r>
            <a:r>
              <a:rPr lang="en-US" sz="2000" dirty="0" err="1"/>
              <a:t>bol</a:t>
            </a:r>
            <a:r>
              <a:rPr lang="en-US" sz="2000" dirty="0"/>
              <a:t> </a:t>
            </a:r>
            <a:r>
              <a:rPr lang="en-US" sz="2000" dirty="0" err="1"/>
              <a:t>vytvorený</a:t>
            </a:r>
            <a:r>
              <a:rPr lang="en-US" sz="2000" dirty="0"/>
              <a:t> z </a:t>
            </a:r>
            <a:r>
              <a:rPr lang="en-US" sz="2000" dirty="0" err="1"/>
              <a:t>čisto</a:t>
            </a:r>
            <a:r>
              <a:rPr lang="en-US" sz="2000" dirty="0"/>
              <a:t> </a:t>
            </a:r>
            <a:r>
              <a:rPr lang="en-US" sz="2000" dirty="0" err="1"/>
              <a:t>ekonomických</a:t>
            </a:r>
            <a:r>
              <a:rPr lang="en-US" sz="2000" dirty="0"/>
              <a:t> </a:t>
            </a:r>
            <a:r>
              <a:rPr lang="en-US" sz="2000" dirty="0" err="1"/>
              <a:t>dôvodov</a:t>
            </a:r>
            <a:r>
              <a:rPr lang="en-US" sz="2000" dirty="0"/>
              <a:t>. </a:t>
            </a:r>
            <a:endParaRPr lang="sk-SK" sz="2000" dirty="0"/>
          </a:p>
          <a:p>
            <a:pPr marL="0" indent="0">
              <a:buNone/>
            </a:pPr>
            <a:r>
              <a:rPr lang="en-US" sz="2000" dirty="0" err="1"/>
              <a:t>Ekonomická</a:t>
            </a:r>
            <a:r>
              <a:rPr lang="en-US" sz="2000" dirty="0"/>
              <a:t> </a:t>
            </a:r>
            <a:r>
              <a:rPr lang="en-US" sz="2000" dirty="0" err="1"/>
              <a:t>zložka</a:t>
            </a:r>
            <a:r>
              <a:rPr lang="en-US" sz="2000" dirty="0"/>
              <a:t> </a:t>
            </a:r>
            <a:r>
              <a:rPr lang="en-US" sz="2000" dirty="0" err="1"/>
              <a:t>často</a:t>
            </a:r>
            <a:r>
              <a:rPr lang="en-US" sz="2000" dirty="0"/>
              <a:t> </a:t>
            </a:r>
            <a:r>
              <a:rPr lang="en-US" sz="2000" dirty="0" err="1"/>
              <a:t>hrá</a:t>
            </a:r>
            <a:r>
              <a:rPr lang="en-US" sz="2000" dirty="0"/>
              <a:t> </a:t>
            </a:r>
            <a:r>
              <a:rPr lang="en-US" sz="2000" dirty="0" err="1"/>
              <a:t>hlavnú</a:t>
            </a:r>
            <a:r>
              <a:rPr lang="en-US" sz="2000" dirty="0"/>
              <a:t> </a:t>
            </a:r>
            <a:r>
              <a:rPr lang="en-US" sz="2000" dirty="0" err="1"/>
              <a:t>úlohu</a:t>
            </a:r>
            <a:r>
              <a:rPr lang="en-US" sz="2000" dirty="0"/>
              <a:t> </a:t>
            </a:r>
            <a:r>
              <a:rPr lang="en-US" sz="2000" dirty="0" err="1"/>
              <a:t>pri</a:t>
            </a:r>
            <a:r>
              <a:rPr lang="en-US" sz="2000" dirty="0"/>
              <a:t> </a:t>
            </a:r>
            <a:r>
              <a:rPr lang="en-US" sz="2000" dirty="0" err="1"/>
              <a:t>rozhodovaní</a:t>
            </a:r>
            <a:r>
              <a:rPr lang="en-US" sz="2000" dirty="0"/>
              <a:t> v </a:t>
            </a:r>
            <a:r>
              <a:rPr lang="en-US" sz="2000" dirty="0" err="1"/>
              <a:t>nemeckej</a:t>
            </a:r>
            <a:r>
              <a:rPr lang="en-US" sz="2000" dirty="0"/>
              <a:t> </a:t>
            </a:r>
            <a:r>
              <a:rPr lang="en-US" sz="2000" dirty="0" err="1"/>
              <a:t>politike</a:t>
            </a:r>
            <a:r>
              <a:rPr lang="en-US" sz="2000" dirty="0"/>
              <a:t>, </a:t>
            </a:r>
            <a:r>
              <a:rPr lang="en-US" sz="2000" dirty="0" err="1"/>
              <a:t>najmä</a:t>
            </a:r>
            <a:r>
              <a:rPr lang="en-US" sz="2000" dirty="0"/>
              <a:t> </a:t>
            </a:r>
            <a:r>
              <a:rPr lang="en-US" sz="2000" dirty="0" err="1"/>
              <a:t>ak</a:t>
            </a:r>
            <a:r>
              <a:rPr lang="en-US" sz="2000" dirty="0"/>
              <a:t> je, </a:t>
            </a:r>
            <a:r>
              <a:rPr lang="en-US" sz="2000" dirty="0" err="1"/>
              <a:t>ako</a:t>
            </a:r>
            <a:r>
              <a:rPr lang="en-US" sz="2000" dirty="0"/>
              <a:t> v </a:t>
            </a:r>
            <a:r>
              <a:rPr lang="en-US" sz="2000" dirty="0" err="1"/>
              <a:t>prípade</a:t>
            </a:r>
            <a:r>
              <a:rPr lang="en-US" sz="2000" dirty="0"/>
              <a:t> </a:t>
            </a:r>
            <a:r>
              <a:rPr lang="en-US" sz="2000" dirty="0" err="1"/>
              <a:t>energetickej</a:t>
            </a:r>
            <a:r>
              <a:rPr lang="en-US" sz="2000" dirty="0"/>
              <a:t> </a:t>
            </a:r>
            <a:r>
              <a:rPr lang="en-US" sz="2000" dirty="0" err="1"/>
              <a:t>politiky</a:t>
            </a:r>
            <a:r>
              <a:rPr lang="en-US" sz="2000" dirty="0"/>
              <a:t>, </a:t>
            </a:r>
            <a:r>
              <a:rPr lang="en-US" sz="2000" dirty="0" err="1"/>
              <a:t>celé</a:t>
            </a:r>
            <a:r>
              <a:rPr lang="en-US" sz="2000" dirty="0"/>
              <a:t> </a:t>
            </a:r>
            <a:r>
              <a:rPr lang="en-US" sz="2000" dirty="0" err="1"/>
              <a:t>nemecké</a:t>
            </a:r>
            <a:r>
              <a:rPr lang="en-US" sz="2000" dirty="0"/>
              <a:t> </a:t>
            </a:r>
            <a:r>
              <a:rPr lang="en-US" sz="2000" dirty="0" err="1"/>
              <a:t>hospodárstvo</a:t>
            </a:r>
            <a:r>
              <a:rPr lang="en-US" sz="2000" dirty="0"/>
              <a:t>, a </a:t>
            </a:r>
            <a:r>
              <a:rPr lang="en-US" sz="2000" dirty="0" err="1"/>
              <a:t>teda</a:t>
            </a:r>
            <a:r>
              <a:rPr lang="en-US" sz="2000" dirty="0"/>
              <a:t> </a:t>
            </a:r>
            <a:r>
              <a:rPr lang="en-US" sz="2000" dirty="0" err="1"/>
              <a:t>všetky</a:t>
            </a:r>
            <a:r>
              <a:rPr lang="en-US" sz="2000" dirty="0"/>
              <a:t> </a:t>
            </a:r>
            <a:r>
              <a:rPr lang="en-US" sz="2000" dirty="0" err="1"/>
              <a:t>skupiny</a:t>
            </a:r>
            <a:r>
              <a:rPr lang="en-US" sz="2000" dirty="0"/>
              <a:t> </a:t>
            </a:r>
            <a:r>
              <a:rPr lang="en-US" sz="2000" dirty="0" err="1"/>
              <a:t>obyvateľstva</a:t>
            </a:r>
            <a:r>
              <a:rPr lang="en-US" sz="2000" dirty="0"/>
              <a:t> </a:t>
            </a:r>
            <a:r>
              <a:rPr lang="en-US" sz="2000" dirty="0" err="1"/>
              <a:t>nemeckej</a:t>
            </a:r>
            <a:r>
              <a:rPr lang="en-US" sz="2000" dirty="0"/>
              <a:t> </a:t>
            </a:r>
            <a:r>
              <a:rPr lang="en-US" sz="2000" dirty="0" err="1"/>
              <a:t>spoločnosti</a:t>
            </a:r>
            <a:r>
              <a:rPr lang="en-US" sz="2000" dirty="0"/>
              <a:t>, </a:t>
            </a:r>
            <a:r>
              <a:rPr lang="en-US" sz="2000" dirty="0" err="1"/>
              <a:t>vážne</a:t>
            </a:r>
            <a:r>
              <a:rPr lang="en-US" sz="2000" dirty="0"/>
              <a:t> </a:t>
            </a:r>
            <a:r>
              <a:rPr lang="en-US" sz="2000" dirty="0" err="1"/>
              <a:t>ovplyvnené</a:t>
            </a:r>
            <a:r>
              <a:rPr lang="en-US" sz="2000" dirty="0"/>
              <a:t>.</a:t>
            </a:r>
            <a:endParaRPr lang="sk-SK" sz="2000" dirty="0"/>
          </a:p>
          <a:p>
            <a:pPr marL="0" indent="0">
              <a:buNone/>
            </a:pPr>
            <a:r>
              <a:rPr lang="de-DE" sz="2000" dirty="0" err="1"/>
              <a:t>Najdôležitejšie</a:t>
            </a:r>
            <a:r>
              <a:rPr lang="de-DE" sz="2000" dirty="0"/>
              <a:t> </a:t>
            </a:r>
            <a:r>
              <a:rPr lang="de-DE" sz="2000" dirty="0" err="1"/>
              <a:t>ekonomické</a:t>
            </a:r>
            <a:r>
              <a:rPr lang="de-DE" sz="2000" dirty="0"/>
              <a:t> </a:t>
            </a:r>
            <a:r>
              <a:rPr lang="de-DE" sz="2000" dirty="0" err="1"/>
              <a:t>kamene</a:t>
            </a:r>
            <a:r>
              <a:rPr lang="de-DE" sz="2000" dirty="0"/>
              <a:t> </a:t>
            </a:r>
            <a:r>
              <a:rPr lang="de-DE" sz="2000" dirty="0" err="1"/>
              <a:t>nemeckej</a:t>
            </a:r>
            <a:r>
              <a:rPr lang="de-DE" sz="2000" dirty="0"/>
              <a:t> </a:t>
            </a:r>
            <a:r>
              <a:rPr lang="de-DE" sz="2000" dirty="0" err="1"/>
              <a:t>energetickej</a:t>
            </a:r>
            <a:r>
              <a:rPr lang="de-DE" sz="2000" dirty="0"/>
              <a:t> </a:t>
            </a:r>
            <a:r>
              <a:rPr lang="de-DE" sz="2000" dirty="0" err="1"/>
              <a:t>politiky</a:t>
            </a:r>
            <a:r>
              <a:rPr lang="de-DE" sz="2000" dirty="0"/>
              <a:t> </a:t>
            </a:r>
            <a:r>
              <a:rPr lang="de-DE" sz="2000" dirty="0" err="1"/>
              <a:t>sú</a:t>
            </a:r>
            <a:endParaRPr lang="de-DE" sz="2000" dirty="0"/>
          </a:p>
          <a:p>
            <a:pPr marL="0" indent="0">
              <a:buNone/>
            </a:pPr>
            <a:br>
              <a:rPr lang="en-US" sz="2800" dirty="0"/>
            </a:br>
            <a:r>
              <a:rPr lang="en-US" sz="2800" u="sng" dirty="0">
                <a:solidFill>
                  <a:srgbClr val="00B050"/>
                </a:solidFill>
                <a:hlinkClick r:id="rId2" action="ppaction://hlinksldjump"/>
              </a:rPr>
              <a:t>Bezpečnosť </a:t>
            </a:r>
            <a:r>
              <a:rPr lang="en-US" sz="2800" u="sng" dirty="0" err="1">
                <a:solidFill>
                  <a:srgbClr val="00B050"/>
                </a:solidFill>
                <a:hlinkClick r:id="rId2" action="ppaction://hlinksldjump"/>
              </a:rPr>
              <a:t>dodávok</a:t>
            </a:r>
            <a:r>
              <a:rPr lang="en-US" sz="2800" u="sng" dirty="0">
                <a:solidFill>
                  <a:srgbClr val="00B050"/>
                </a:solidFill>
                <a:hlinkClick r:id="rId2" action="ppaction://hlinksldjump"/>
              </a:rPr>
              <a:t> </a:t>
            </a:r>
            <a:r>
              <a:rPr lang="en-US" sz="2000" dirty="0"/>
              <a:t>a</a:t>
            </a:r>
            <a:r>
              <a:rPr lang="en-US" sz="2800" dirty="0"/>
              <a:t> </a:t>
            </a:r>
            <a:r>
              <a:rPr lang="en-US" sz="2800" u="sng" dirty="0">
                <a:solidFill>
                  <a:srgbClr val="00B050"/>
                </a:solidFill>
                <a:hlinkClick r:id="rId3" action="ppaction://hlinksldjump"/>
              </a:rPr>
              <a:t>cenová </a:t>
            </a:r>
            <a:r>
              <a:rPr lang="en-US" sz="2800" u="sng" dirty="0" err="1">
                <a:solidFill>
                  <a:srgbClr val="00B050"/>
                </a:solidFill>
                <a:hlinkClick r:id="rId3" action="ppaction://hlinksldjump"/>
              </a:rPr>
              <a:t>stabilita</a:t>
            </a:r>
            <a:r>
              <a:rPr lang="de-DE" sz="2800" u="sng" dirty="0">
                <a:solidFill>
                  <a:srgbClr val="00B050"/>
                </a:solidFill>
                <a:hlinkClick r:id="rId3" action="ppaction://hlinksldjump"/>
              </a:rPr>
              <a:t>.</a:t>
            </a:r>
            <a:endParaRPr lang="de-DE" sz="2800" u="sng" dirty="0">
              <a:solidFill>
                <a:srgbClr val="00B050"/>
              </a:solidFill>
            </a:endParaRPr>
          </a:p>
          <a:p>
            <a:pPr marL="0" indent="0">
              <a:buNone/>
            </a:pPr>
            <a:endParaRPr lang="de-DE" dirty="0"/>
          </a:p>
          <a:p>
            <a:pPr marL="0" indent="0">
              <a:buNone/>
            </a:pPr>
            <a:r>
              <a:rPr lang="sk-SK" altLang="de-DE" sz="2000" dirty="0">
                <a:solidFill>
                  <a:srgbClr val="222222"/>
                </a:solidFill>
                <a:latin typeface="inherit"/>
              </a:rPr>
              <a:t>Tieto dve kritériá môže splniť iba spoločnosť Nord Stream 2. Vzhľadom na nevyhnutnosť súčasného splnenia oboch kritérií nemeckej energetickej politiky sa Nord Stream 2 považuje z hospodárskeho hľadiska za nevyhnutný</a:t>
            </a:r>
            <a:r>
              <a:rPr lang="de-DE" sz="2000" dirty="0"/>
              <a:t>. </a:t>
            </a:r>
            <a:r>
              <a:rPr lang="de-DE" sz="1000" dirty="0"/>
              <a:t>(vgl. Löhr, 2018)</a:t>
            </a:r>
          </a:p>
          <a:p>
            <a:pPr marL="0" indent="0">
              <a:buNone/>
            </a:pPr>
            <a:endParaRPr lang="de-DE" sz="2000" dirty="0"/>
          </a:p>
        </p:txBody>
      </p:sp>
      <p:sp>
        <p:nvSpPr>
          <p:cNvPr id="6" name="Verbotsymbol 5">
            <a:hlinkClick r:id="rId4" action="ppaction://hlinksldjump"/>
            <a:extLst>
              <a:ext uri="{FF2B5EF4-FFF2-40B4-BE49-F238E27FC236}">
                <a16:creationId xmlns:a16="http://schemas.microsoft.com/office/drawing/2014/main" id="{82424459-33C7-4511-AD2D-4A9DB04CDEF9}"/>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415684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52F51E5-1AA7-4FC5-9006-1E006B572399}"/>
              </a:ext>
            </a:extLst>
          </p:cNvPr>
          <p:cNvSpPr>
            <a:spLocks noGrp="1"/>
          </p:cNvSpPr>
          <p:nvPr>
            <p:ph idx="1"/>
          </p:nvPr>
        </p:nvSpPr>
        <p:spPr>
          <a:xfrm>
            <a:off x="345830" y="1676400"/>
            <a:ext cx="11271740" cy="2926896"/>
          </a:xfrm>
        </p:spPr>
        <p:txBody>
          <a:bodyPr>
            <a:normAutofit/>
          </a:bodyPr>
          <a:lstStyle/>
          <a:p>
            <a:pPr marL="0" indent="0">
              <a:buNone/>
            </a:pPr>
            <a:r>
              <a:rPr lang="de-DE" sz="2000" dirty="0"/>
              <a:t>Versorgungssicherheit ist von essentieller Bedeutung für eine moderne Wirtschaft. </a:t>
            </a:r>
            <a:r>
              <a:rPr lang="de-DE" sz="1000" dirty="0"/>
              <a:t>(</a:t>
            </a:r>
            <a:r>
              <a:rPr lang="de-DE" sz="1100" dirty="0"/>
              <a:t>vgl.</a:t>
            </a:r>
            <a:r>
              <a:rPr lang="de-DE" dirty="0"/>
              <a:t> </a:t>
            </a:r>
            <a:r>
              <a:rPr lang="de-DE" sz="1100" dirty="0"/>
              <a:t>Löhr, 2018)</a:t>
            </a:r>
          </a:p>
          <a:p>
            <a:pPr marL="0" indent="0">
              <a:buNone/>
            </a:pPr>
            <a:endParaRPr lang="de-DE" dirty="0"/>
          </a:p>
          <a:p>
            <a:pPr marL="0" indent="0">
              <a:buNone/>
            </a:pPr>
            <a:r>
              <a:rPr lang="de-DE" sz="2000" dirty="0"/>
              <a:t>Dieser Umstand kommt durch die Notwendigkeit einer stetigen Versorgung mit Energie, welche für alle Bereiche einer Volkswirtschaft gilt.</a:t>
            </a:r>
          </a:p>
          <a:p>
            <a:pPr marL="0" indent="0">
              <a:buNone/>
            </a:pPr>
            <a:r>
              <a:rPr lang="de-DE" sz="2000" dirty="0"/>
              <a:t>Beispiele für solche Bereiche sind die Produktion von Gütern aber auch deren Transport. </a:t>
            </a:r>
          </a:p>
          <a:p>
            <a:endParaRPr lang="de-DE" dirty="0"/>
          </a:p>
        </p:txBody>
      </p:sp>
      <p:sp>
        <p:nvSpPr>
          <p:cNvPr id="4" name="Pfeil: nach rechts 3">
            <a:extLst>
              <a:ext uri="{FF2B5EF4-FFF2-40B4-BE49-F238E27FC236}">
                <a16:creationId xmlns:a16="http://schemas.microsoft.com/office/drawing/2014/main" id="{C0C75288-3115-43FF-977F-D64E25370214}"/>
              </a:ext>
            </a:extLst>
          </p:cNvPr>
          <p:cNvSpPr/>
          <p:nvPr/>
        </p:nvSpPr>
        <p:spPr>
          <a:xfrm>
            <a:off x="3167058" y="5441507"/>
            <a:ext cx="5857884" cy="1416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u="sng" dirty="0">
                <a:solidFill>
                  <a:srgbClr val="00B050"/>
                </a:solidFill>
                <a:hlinkClick r:id="rId2" action="ppaction://hlinksldjump"/>
              </a:rPr>
              <a:t>Warum ist Nord Stream 2 für die Versorgungssicherheit aus deutscher Sicht nötig?</a:t>
            </a:r>
            <a:endParaRPr lang="de-DE" u="sng" dirty="0">
              <a:solidFill>
                <a:srgbClr val="00B050"/>
              </a:solidFill>
            </a:endParaRPr>
          </a:p>
        </p:txBody>
      </p:sp>
      <p:sp>
        <p:nvSpPr>
          <p:cNvPr id="5" name="Textfeld 4">
            <a:extLst>
              <a:ext uri="{FF2B5EF4-FFF2-40B4-BE49-F238E27FC236}">
                <a16:creationId xmlns:a16="http://schemas.microsoft.com/office/drawing/2014/main" id="{4FFE145B-7E9B-474F-B5F1-27188469EC0D}"/>
              </a:ext>
            </a:extLst>
          </p:cNvPr>
          <p:cNvSpPr txBox="1"/>
          <p:nvPr/>
        </p:nvSpPr>
        <p:spPr>
          <a:xfrm>
            <a:off x="345830" y="3936669"/>
            <a:ext cx="8306618" cy="1415772"/>
          </a:xfrm>
          <a:prstGeom prst="rect">
            <a:avLst/>
          </a:prstGeom>
          <a:noFill/>
        </p:spPr>
        <p:txBody>
          <a:bodyPr wrap="square" rtlCol="0">
            <a:spAutoFit/>
          </a:bodyPr>
          <a:lstStyle/>
          <a:p>
            <a:r>
              <a:rPr lang="de-DE" sz="2000" dirty="0"/>
              <a:t>Weiterhin ist es notwendig die Bevölkerung durchgehend mit Energie zu versorgen, da diese für alle Bereiche modernen Lebens notwendig ist. </a:t>
            </a:r>
            <a:r>
              <a:rPr lang="de-DE" sz="800" dirty="0"/>
              <a:t>(</a:t>
            </a:r>
            <a:r>
              <a:rPr lang="de-DE" sz="1000" dirty="0"/>
              <a:t>vgl. Löhr, 2018)</a:t>
            </a:r>
          </a:p>
          <a:p>
            <a:endParaRPr lang="de-DE" sz="2600" dirty="0"/>
          </a:p>
          <a:p>
            <a:r>
              <a:rPr lang="de-DE" sz="2000" dirty="0"/>
              <a:t>Beispiele hierfür sind Heizung, Licht, Nahrungszubereitung und viele mehr. </a:t>
            </a:r>
          </a:p>
        </p:txBody>
      </p:sp>
      <p:sp>
        <p:nvSpPr>
          <p:cNvPr id="9" name="Titel 1">
            <a:extLst>
              <a:ext uri="{FF2B5EF4-FFF2-40B4-BE49-F238E27FC236}">
                <a16:creationId xmlns:a16="http://schemas.microsoft.com/office/drawing/2014/main" id="{063D7679-877C-4521-8D9C-2B9EFDEFD7B6}"/>
              </a:ext>
            </a:extLst>
          </p:cNvPr>
          <p:cNvSpPr txBox="1">
            <a:spLocks/>
          </p:cNvSpPr>
          <p:nvPr/>
        </p:nvSpPr>
        <p:spPr bwMode="black">
          <a:xfrm>
            <a:off x="345830" y="326886"/>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Versorgungssicherheit</a:t>
            </a:r>
          </a:p>
        </p:txBody>
      </p:sp>
      <p:sp>
        <p:nvSpPr>
          <p:cNvPr id="10" name="Verbotsymbol 9">
            <a:hlinkClick r:id="rId3" action="ppaction://hlinksldjump"/>
            <a:extLst>
              <a:ext uri="{FF2B5EF4-FFF2-40B4-BE49-F238E27FC236}">
                <a16:creationId xmlns:a16="http://schemas.microsoft.com/office/drawing/2014/main" id="{73469220-E4CB-4FE7-8C83-C8B1C697E057}"/>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651285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A506C09-A3AD-408D-82D7-C5EE9304F373}"/>
              </a:ext>
            </a:extLst>
          </p:cNvPr>
          <p:cNvSpPr txBox="1">
            <a:spLocks/>
          </p:cNvSpPr>
          <p:nvPr/>
        </p:nvSpPr>
        <p:spPr bwMode="black">
          <a:xfrm>
            <a:off x="345830" y="326886"/>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zabezpečenie</a:t>
            </a:r>
            <a:r>
              <a:rPr lang="de-DE" dirty="0">
                <a:solidFill>
                  <a:srgbClr val="00B050"/>
                </a:solidFill>
              </a:rPr>
              <a:t> </a:t>
            </a:r>
            <a:r>
              <a:rPr lang="de-DE" dirty="0" err="1">
                <a:solidFill>
                  <a:srgbClr val="00B050"/>
                </a:solidFill>
              </a:rPr>
              <a:t>dodávok</a:t>
            </a:r>
            <a:endParaRPr lang="de-DE" dirty="0">
              <a:solidFill>
                <a:srgbClr val="00B050"/>
              </a:solidFill>
            </a:endParaRPr>
          </a:p>
        </p:txBody>
      </p:sp>
      <p:sp>
        <p:nvSpPr>
          <p:cNvPr id="5" name="Inhaltsplatzhalter 2">
            <a:extLst>
              <a:ext uri="{FF2B5EF4-FFF2-40B4-BE49-F238E27FC236}">
                <a16:creationId xmlns:a16="http://schemas.microsoft.com/office/drawing/2014/main" id="{00FA1A86-046D-42AD-9A40-9932E79BECA5}"/>
              </a:ext>
            </a:extLst>
          </p:cNvPr>
          <p:cNvSpPr>
            <a:spLocks noGrp="1"/>
          </p:cNvSpPr>
          <p:nvPr>
            <p:ph idx="1"/>
          </p:nvPr>
        </p:nvSpPr>
        <p:spPr>
          <a:xfrm>
            <a:off x="345830" y="1676400"/>
            <a:ext cx="11271740" cy="2926896"/>
          </a:xfrm>
        </p:spPr>
        <p:txBody>
          <a:bodyPr>
            <a:normAutofit/>
          </a:bodyPr>
          <a:lstStyle/>
          <a:p>
            <a:pPr marL="0" indent="0">
              <a:buNone/>
            </a:pPr>
            <a:r>
              <a:rPr lang="de-DE" sz="2000" dirty="0" err="1"/>
              <a:t>Bezpečnosť</a:t>
            </a:r>
            <a:r>
              <a:rPr lang="de-DE" sz="2000" dirty="0"/>
              <a:t> </a:t>
            </a:r>
            <a:r>
              <a:rPr lang="de-DE" sz="2000" dirty="0" err="1"/>
              <a:t>dodávok</a:t>
            </a:r>
            <a:r>
              <a:rPr lang="de-DE" sz="2000" dirty="0"/>
              <a:t> je </a:t>
            </a:r>
            <a:r>
              <a:rPr lang="de-DE" sz="2000" dirty="0" err="1"/>
              <a:t>nevyhnutná</a:t>
            </a:r>
            <a:r>
              <a:rPr lang="de-DE" sz="2000" dirty="0"/>
              <a:t> </a:t>
            </a:r>
            <a:r>
              <a:rPr lang="de-DE" sz="2000" dirty="0" err="1"/>
              <a:t>pre</a:t>
            </a:r>
            <a:r>
              <a:rPr lang="de-DE" sz="2000" dirty="0"/>
              <a:t> </a:t>
            </a:r>
            <a:r>
              <a:rPr lang="de-DE" sz="2000" dirty="0" err="1"/>
              <a:t>moderné</a:t>
            </a:r>
            <a:r>
              <a:rPr lang="de-DE" sz="2000" dirty="0"/>
              <a:t> </a:t>
            </a:r>
            <a:r>
              <a:rPr lang="de-DE" sz="2000" dirty="0" err="1"/>
              <a:t>hospodárstvo</a:t>
            </a:r>
            <a:r>
              <a:rPr lang="de-DE" sz="2000" dirty="0"/>
              <a:t>. (</a:t>
            </a:r>
            <a:r>
              <a:rPr lang="de-DE" sz="2000" dirty="0" err="1"/>
              <a:t>pozri</a:t>
            </a:r>
            <a:r>
              <a:rPr lang="de-DE" sz="2000" dirty="0"/>
              <a:t> Löhr, 2018)</a:t>
            </a:r>
          </a:p>
          <a:p>
            <a:pPr marL="0" indent="0">
              <a:buNone/>
            </a:pPr>
            <a:endParaRPr lang="de-DE" sz="2000" dirty="0"/>
          </a:p>
          <a:p>
            <a:pPr marL="0" indent="0">
              <a:buNone/>
            </a:pPr>
            <a:r>
              <a:rPr lang="de-DE" sz="2000" dirty="0" err="1"/>
              <a:t>Vyplýva</a:t>
            </a:r>
            <a:r>
              <a:rPr lang="de-DE" sz="2000" dirty="0"/>
              <a:t> </a:t>
            </a:r>
            <a:r>
              <a:rPr lang="de-DE" sz="2000" dirty="0" err="1"/>
              <a:t>to</a:t>
            </a:r>
            <a:r>
              <a:rPr lang="de-DE" sz="2000" dirty="0"/>
              <a:t> z </a:t>
            </a:r>
            <a:r>
              <a:rPr lang="de-DE" sz="2000" dirty="0" err="1"/>
              <a:t>potreby</a:t>
            </a:r>
            <a:r>
              <a:rPr lang="de-DE" sz="2000" dirty="0"/>
              <a:t> </a:t>
            </a:r>
            <a:r>
              <a:rPr lang="de-DE" sz="2000" dirty="0" err="1"/>
              <a:t>neustáleho</a:t>
            </a:r>
            <a:r>
              <a:rPr lang="de-DE" sz="2000" dirty="0"/>
              <a:t> </a:t>
            </a:r>
            <a:r>
              <a:rPr lang="de-DE" sz="2000" dirty="0" err="1"/>
              <a:t>zásobovania</a:t>
            </a:r>
            <a:r>
              <a:rPr lang="de-DE" sz="2000" dirty="0"/>
              <a:t> </a:t>
            </a:r>
            <a:r>
              <a:rPr lang="de-DE" sz="2000" dirty="0" err="1"/>
              <a:t>energiou</a:t>
            </a:r>
            <a:r>
              <a:rPr lang="de-DE" sz="2000" dirty="0"/>
              <a:t>, </a:t>
            </a:r>
            <a:r>
              <a:rPr lang="de-DE" sz="2000" dirty="0" err="1"/>
              <a:t>ktorá</a:t>
            </a:r>
            <a:r>
              <a:rPr lang="de-DE" sz="2000" dirty="0"/>
              <a:t> </a:t>
            </a:r>
            <a:r>
              <a:rPr lang="de-DE" sz="2000" dirty="0" err="1"/>
              <a:t>sa</a:t>
            </a:r>
            <a:r>
              <a:rPr lang="de-DE" sz="2000" dirty="0"/>
              <a:t> </a:t>
            </a:r>
            <a:r>
              <a:rPr lang="de-DE" sz="2000" dirty="0" err="1"/>
              <a:t>vzťahuje</a:t>
            </a:r>
            <a:r>
              <a:rPr lang="de-DE" sz="2000" dirty="0"/>
              <a:t> na </a:t>
            </a:r>
            <a:r>
              <a:rPr lang="de-DE" sz="2000" dirty="0" err="1"/>
              <a:t>všetky</a:t>
            </a:r>
            <a:r>
              <a:rPr lang="de-DE" sz="2000" dirty="0"/>
              <a:t> </a:t>
            </a:r>
            <a:r>
              <a:rPr lang="de-DE" sz="2000" dirty="0" err="1"/>
              <a:t>oblasti</a:t>
            </a:r>
            <a:r>
              <a:rPr lang="de-DE" sz="2000" dirty="0"/>
              <a:t> </a:t>
            </a:r>
            <a:r>
              <a:rPr lang="de-DE" sz="2000" dirty="0" err="1"/>
              <a:t>hospodárstva</a:t>
            </a:r>
            <a:r>
              <a:rPr lang="de-DE" sz="2000" dirty="0"/>
              <a:t>.</a:t>
            </a:r>
          </a:p>
          <a:p>
            <a:pPr marL="0" indent="0">
              <a:buNone/>
            </a:pPr>
            <a:r>
              <a:rPr lang="de-DE" sz="2000" dirty="0" err="1"/>
              <a:t>Príkladom</a:t>
            </a:r>
            <a:r>
              <a:rPr lang="de-DE" sz="2000" dirty="0"/>
              <a:t> </a:t>
            </a:r>
            <a:r>
              <a:rPr lang="de-DE" sz="2000" dirty="0" err="1"/>
              <a:t>takýchto</a:t>
            </a:r>
            <a:r>
              <a:rPr lang="de-DE" sz="2000" dirty="0"/>
              <a:t> </a:t>
            </a:r>
            <a:r>
              <a:rPr lang="de-DE" sz="2000" dirty="0" err="1"/>
              <a:t>oblastí</a:t>
            </a:r>
            <a:r>
              <a:rPr lang="de-DE" sz="2000" dirty="0"/>
              <a:t> je </a:t>
            </a:r>
            <a:r>
              <a:rPr lang="de-DE" sz="2000" dirty="0" err="1"/>
              <a:t>výroba</a:t>
            </a:r>
            <a:r>
              <a:rPr lang="de-DE" sz="2000" dirty="0"/>
              <a:t> </a:t>
            </a:r>
            <a:r>
              <a:rPr lang="de-DE" sz="2000" dirty="0" err="1"/>
              <a:t>tovaru</a:t>
            </a:r>
            <a:r>
              <a:rPr lang="de-DE" sz="2000" dirty="0"/>
              <a:t> a </a:t>
            </a:r>
            <a:r>
              <a:rPr lang="de-DE" sz="2000" dirty="0" err="1"/>
              <a:t>jeho</a:t>
            </a:r>
            <a:r>
              <a:rPr lang="de-DE" sz="2000" dirty="0"/>
              <a:t> </a:t>
            </a:r>
            <a:r>
              <a:rPr lang="de-DE" sz="2000" dirty="0" err="1"/>
              <a:t>preprava</a:t>
            </a:r>
            <a:r>
              <a:rPr lang="de-DE" sz="2000" dirty="0"/>
              <a:t>.</a:t>
            </a:r>
          </a:p>
          <a:p>
            <a:endParaRPr lang="de-DE" dirty="0"/>
          </a:p>
        </p:txBody>
      </p:sp>
      <p:sp>
        <p:nvSpPr>
          <p:cNvPr id="6" name="Textfeld 5">
            <a:extLst>
              <a:ext uri="{FF2B5EF4-FFF2-40B4-BE49-F238E27FC236}">
                <a16:creationId xmlns:a16="http://schemas.microsoft.com/office/drawing/2014/main" id="{E2125B03-FA9A-4959-B46A-56F0E56AE0AB}"/>
              </a:ext>
            </a:extLst>
          </p:cNvPr>
          <p:cNvSpPr txBox="1"/>
          <p:nvPr/>
        </p:nvSpPr>
        <p:spPr>
          <a:xfrm>
            <a:off x="345830" y="3936669"/>
            <a:ext cx="8306618" cy="1323439"/>
          </a:xfrm>
          <a:prstGeom prst="rect">
            <a:avLst/>
          </a:prstGeom>
          <a:noFill/>
        </p:spPr>
        <p:txBody>
          <a:bodyPr wrap="square" rtlCol="0">
            <a:spAutoFit/>
          </a:bodyPr>
          <a:lstStyle/>
          <a:p>
            <a:r>
              <a:rPr lang="de-DE" sz="2000" dirty="0" err="1"/>
              <a:t>Ďalej</a:t>
            </a:r>
            <a:r>
              <a:rPr lang="de-DE" sz="2000" dirty="0"/>
              <a:t> je </a:t>
            </a:r>
            <a:r>
              <a:rPr lang="de-DE" sz="2000" dirty="0" err="1"/>
              <a:t>potrebné</a:t>
            </a:r>
            <a:r>
              <a:rPr lang="de-DE" sz="2000" dirty="0"/>
              <a:t> </a:t>
            </a:r>
            <a:r>
              <a:rPr lang="de-DE" sz="2000" dirty="0" err="1"/>
              <a:t>neustále</a:t>
            </a:r>
            <a:r>
              <a:rPr lang="de-DE" sz="2000" dirty="0"/>
              <a:t> </a:t>
            </a:r>
            <a:r>
              <a:rPr lang="de-DE" sz="2000" dirty="0" err="1"/>
              <a:t>zásobovať</a:t>
            </a:r>
            <a:r>
              <a:rPr lang="de-DE" sz="2000" dirty="0"/>
              <a:t> </a:t>
            </a:r>
            <a:r>
              <a:rPr lang="de-DE" sz="2000" dirty="0" err="1"/>
              <a:t>obyvateľstvo</a:t>
            </a:r>
            <a:r>
              <a:rPr lang="de-DE" sz="2000" dirty="0"/>
              <a:t> </a:t>
            </a:r>
            <a:r>
              <a:rPr lang="de-DE" sz="2000" dirty="0" err="1"/>
              <a:t>energiou</a:t>
            </a:r>
            <a:r>
              <a:rPr lang="de-DE" sz="2000" dirty="0"/>
              <a:t>, </a:t>
            </a:r>
            <a:r>
              <a:rPr lang="de-DE" sz="2000" dirty="0" err="1"/>
              <a:t>pretože</a:t>
            </a:r>
            <a:r>
              <a:rPr lang="de-DE" sz="2000" dirty="0"/>
              <a:t> je </a:t>
            </a:r>
            <a:r>
              <a:rPr lang="de-DE" sz="2000" dirty="0" err="1"/>
              <a:t>to</a:t>
            </a:r>
            <a:r>
              <a:rPr lang="de-DE" sz="2000" dirty="0"/>
              <a:t> </a:t>
            </a:r>
            <a:r>
              <a:rPr lang="de-DE" sz="2000" dirty="0" err="1"/>
              <a:t>nevyhnutné</a:t>
            </a:r>
            <a:r>
              <a:rPr lang="de-DE" sz="2000" dirty="0"/>
              <a:t> </a:t>
            </a:r>
            <a:r>
              <a:rPr lang="de-DE" sz="2000" dirty="0" err="1"/>
              <a:t>pre</a:t>
            </a:r>
            <a:r>
              <a:rPr lang="de-DE" sz="2000" dirty="0"/>
              <a:t> </a:t>
            </a:r>
            <a:r>
              <a:rPr lang="de-DE" sz="2000" dirty="0" err="1"/>
              <a:t>všetky</a:t>
            </a:r>
            <a:r>
              <a:rPr lang="de-DE" sz="2000" dirty="0"/>
              <a:t> </a:t>
            </a:r>
            <a:r>
              <a:rPr lang="de-DE" sz="2000" dirty="0" err="1"/>
              <a:t>oblasti</a:t>
            </a:r>
            <a:r>
              <a:rPr lang="de-DE" sz="2000" dirty="0"/>
              <a:t> </a:t>
            </a:r>
            <a:r>
              <a:rPr lang="de-DE" sz="2000" dirty="0" err="1"/>
              <a:t>moderného</a:t>
            </a:r>
            <a:r>
              <a:rPr lang="de-DE" sz="2000" dirty="0"/>
              <a:t> </a:t>
            </a:r>
            <a:r>
              <a:rPr lang="de-DE" sz="2000" dirty="0" err="1"/>
              <a:t>života</a:t>
            </a:r>
            <a:r>
              <a:rPr lang="de-DE" sz="2000" dirty="0"/>
              <a:t>. </a:t>
            </a:r>
            <a:r>
              <a:rPr lang="de-DE" sz="1000" dirty="0"/>
              <a:t>(</a:t>
            </a:r>
            <a:r>
              <a:rPr lang="de-DE" sz="1000" dirty="0" err="1"/>
              <a:t>pozri</a:t>
            </a:r>
            <a:r>
              <a:rPr lang="de-DE" sz="1000" dirty="0"/>
              <a:t> Löhr, 2018)</a:t>
            </a:r>
          </a:p>
          <a:p>
            <a:endParaRPr lang="de-DE" sz="2000" dirty="0"/>
          </a:p>
          <a:p>
            <a:r>
              <a:rPr lang="de-DE" sz="2000" dirty="0" err="1"/>
              <a:t>Príklady</a:t>
            </a:r>
            <a:r>
              <a:rPr lang="de-DE" sz="2000" dirty="0"/>
              <a:t> </a:t>
            </a:r>
            <a:r>
              <a:rPr lang="de-DE" sz="2000" dirty="0" err="1"/>
              <a:t>zahŕňajú</a:t>
            </a:r>
            <a:r>
              <a:rPr lang="de-DE" sz="2000" dirty="0"/>
              <a:t> </a:t>
            </a:r>
            <a:r>
              <a:rPr lang="de-DE" sz="2000" dirty="0" err="1"/>
              <a:t>kúrenie</a:t>
            </a:r>
            <a:r>
              <a:rPr lang="de-DE" sz="2000" dirty="0"/>
              <a:t>, </a:t>
            </a:r>
            <a:r>
              <a:rPr lang="de-DE" sz="2000" dirty="0" err="1"/>
              <a:t>osvetlenie</a:t>
            </a:r>
            <a:r>
              <a:rPr lang="de-DE" sz="2000" dirty="0"/>
              <a:t>, </a:t>
            </a:r>
            <a:r>
              <a:rPr lang="de-DE" sz="2000" dirty="0" err="1"/>
              <a:t>prípravu</a:t>
            </a:r>
            <a:r>
              <a:rPr lang="de-DE" sz="2000" dirty="0"/>
              <a:t> </a:t>
            </a:r>
            <a:r>
              <a:rPr lang="de-DE" sz="2000" dirty="0" err="1"/>
              <a:t>jedla</a:t>
            </a:r>
            <a:r>
              <a:rPr lang="de-DE" sz="2000" dirty="0"/>
              <a:t> a </a:t>
            </a:r>
            <a:r>
              <a:rPr lang="de-DE" sz="2000" dirty="0" err="1"/>
              <a:t>mnoho</a:t>
            </a:r>
            <a:r>
              <a:rPr lang="de-DE" sz="2000" dirty="0"/>
              <a:t> </a:t>
            </a:r>
            <a:r>
              <a:rPr lang="de-DE" sz="2000" dirty="0" err="1"/>
              <a:t>ďalších</a:t>
            </a:r>
            <a:r>
              <a:rPr lang="de-DE" sz="2000" dirty="0"/>
              <a:t>.</a:t>
            </a:r>
          </a:p>
        </p:txBody>
      </p:sp>
      <p:sp>
        <p:nvSpPr>
          <p:cNvPr id="7" name="Pfeil: nach rechts 6">
            <a:extLst>
              <a:ext uri="{FF2B5EF4-FFF2-40B4-BE49-F238E27FC236}">
                <a16:creationId xmlns:a16="http://schemas.microsoft.com/office/drawing/2014/main" id="{1124FA3B-D16F-4E6A-B7C3-75D3ED026805}"/>
              </a:ext>
            </a:extLst>
          </p:cNvPr>
          <p:cNvSpPr/>
          <p:nvPr/>
        </p:nvSpPr>
        <p:spPr>
          <a:xfrm>
            <a:off x="3179937" y="5447072"/>
            <a:ext cx="5857884" cy="1416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u="sng" dirty="0">
                <a:solidFill>
                  <a:srgbClr val="00B050"/>
                </a:solidFill>
                <a:hlinkClick r:id="rId2" action="ppaction://hlinksldjump"/>
              </a:rPr>
              <a:t>Prečo je Nord Stream 2 </a:t>
            </a:r>
            <a:r>
              <a:rPr lang="de-DE" u="sng" dirty="0" err="1">
                <a:solidFill>
                  <a:srgbClr val="00B050"/>
                </a:solidFill>
                <a:hlinkClick r:id="rId2" action="ppaction://hlinksldjump"/>
              </a:rPr>
              <a:t>potrebný</a:t>
            </a:r>
            <a:r>
              <a:rPr lang="de-DE" u="sng" dirty="0">
                <a:solidFill>
                  <a:srgbClr val="00B050"/>
                </a:solidFill>
                <a:hlinkClick r:id="rId2" action="ppaction://hlinksldjump"/>
              </a:rPr>
              <a:t> na </a:t>
            </a:r>
            <a:r>
              <a:rPr lang="de-DE" u="sng" dirty="0" err="1">
                <a:solidFill>
                  <a:srgbClr val="00B050"/>
                </a:solidFill>
                <a:hlinkClick r:id="rId2" action="ppaction://hlinksldjump"/>
              </a:rPr>
              <a:t>zabezpečenie</a:t>
            </a:r>
            <a:r>
              <a:rPr lang="de-DE" u="sng" dirty="0">
                <a:solidFill>
                  <a:srgbClr val="00B050"/>
                </a:solidFill>
                <a:hlinkClick r:id="rId2" action="ppaction://hlinksldjump"/>
              </a:rPr>
              <a:t> </a:t>
            </a:r>
            <a:r>
              <a:rPr lang="de-DE" u="sng" dirty="0" err="1">
                <a:solidFill>
                  <a:srgbClr val="00B050"/>
                </a:solidFill>
                <a:hlinkClick r:id="rId2" action="ppaction://hlinksldjump"/>
              </a:rPr>
              <a:t>dodávok</a:t>
            </a:r>
            <a:r>
              <a:rPr lang="de-DE" u="sng" dirty="0">
                <a:solidFill>
                  <a:srgbClr val="00B050"/>
                </a:solidFill>
                <a:hlinkClick r:id="rId2" action="ppaction://hlinksldjump"/>
              </a:rPr>
              <a:t> z </a:t>
            </a:r>
            <a:r>
              <a:rPr lang="de-DE" u="sng" dirty="0" err="1">
                <a:solidFill>
                  <a:srgbClr val="00B050"/>
                </a:solidFill>
                <a:hlinkClick r:id="rId2" action="ppaction://hlinksldjump"/>
              </a:rPr>
              <a:t>nemeckého</a:t>
            </a:r>
            <a:r>
              <a:rPr lang="de-DE" u="sng" dirty="0">
                <a:solidFill>
                  <a:srgbClr val="00B050"/>
                </a:solidFill>
                <a:hlinkClick r:id="rId2" action="ppaction://hlinksldjump"/>
              </a:rPr>
              <a:t> </a:t>
            </a:r>
            <a:r>
              <a:rPr lang="de-DE" u="sng" dirty="0" err="1">
                <a:solidFill>
                  <a:srgbClr val="00B050"/>
                </a:solidFill>
                <a:hlinkClick r:id="rId2" action="ppaction://hlinksldjump"/>
              </a:rPr>
              <a:t>hľadiska</a:t>
            </a:r>
            <a:r>
              <a:rPr lang="de-DE" u="sng" dirty="0">
                <a:solidFill>
                  <a:srgbClr val="00B050"/>
                </a:solidFill>
                <a:hlinkClick r:id="rId2" action="ppaction://hlinksldjump"/>
              </a:rPr>
              <a:t>?</a:t>
            </a:r>
            <a:endParaRPr lang="de-DE" u="sng" dirty="0">
              <a:solidFill>
                <a:srgbClr val="00B050"/>
              </a:solidFill>
            </a:endParaRPr>
          </a:p>
        </p:txBody>
      </p:sp>
      <p:sp>
        <p:nvSpPr>
          <p:cNvPr id="8" name="Verbotsymbol 7">
            <a:hlinkClick r:id="rId3" action="ppaction://hlinksldjump"/>
            <a:extLst>
              <a:ext uri="{FF2B5EF4-FFF2-40B4-BE49-F238E27FC236}">
                <a16:creationId xmlns:a16="http://schemas.microsoft.com/office/drawing/2014/main" id="{CD95398C-5AD0-481F-BC20-C16414077C78}"/>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148404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D539C08-4BCE-432B-9749-1A40516869D9}"/>
              </a:ext>
            </a:extLst>
          </p:cNvPr>
          <p:cNvSpPr txBox="1"/>
          <p:nvPr/>
        </p:nvSpPr>
        <p:spPr>
          <a:xfrm>
            <a:off x="252045" y="728735"/>
            <a:ext cx="11652739" cy="5539978"/>
          </a:xfrm>
          <a:prstGeom prst="rect">
            <a:avLst/>
          </a:prstGeom>
          <a:noFill/>
        </p:spPr>
        <p:txBody>
          <a:bodyPr wrap="square" rtlCol="0">
            <a:spAutoFit/>
          </a:bodyPr>
          <a:lstStyle/>
          <a:p>
            <a:r>
              <a:rPr lang="de-DE" sz="2000" dirty="0"/>
              <a:t>Die Versorgungssicherheit in Deutschland kann nur durch einen erhöhten Gasimport gesichert werden.</a:t>
            </a:r>
          </a:p>
          <a:p>
            <a:r>
              <a:rPr lang="de-DE" sz="2000" dirty="0"/>
              <a:t>Diese Tatsache kommt durch den deutschen Kohleausstieg zustande, da durch diesen ein Mehrbedarf an Gas entsteht.</a:t>
            </a:r>
          </a:p>
          <a:p>
            <a:r>
              <a:rPr lang="de-DE" sz="2000" dirty="0"/>
              <a:t> </a:t>
            </a:r>
          </a:p>
          <a:p>
            <a:r>
              <a:rPr lang="de-DE" sz="2000" dirty="0"/>
              <a:t>Grund hierfür ist der Energiebedarf, welcher früher von Kohleenergie gedeckt wurde, welcher nun von Energie aus Erdgas gedeckt werden muss. </a:t>
            </a:r>
            <a:r>
              <a:rPr lang="de-DE" sz="800" dirty="0"/>
              <a:t>(</a:t>
            </a:r>
            <a:r>
              <a:rPr lang="de-DE" sz="1000" dirty="0"/>
              <a:t>vgl. Löhr, 2018)</a:t>
            </a:r>
          </a:p>
          <a:p>
            <a:pPr marL="457200" indent="-457200">
              <a:buFont typeface="Arial" panose="020B0604020202020204" pitchFamily="34" charset="0"/>
              <a:buChar char="•"/>
            </a:pPr>
            <a:endParaRPr lang="de-DE" sz="2600" dirty="0"/>
          </a:p>
          <a:p>
            <a:r>
              <a:rPr lang="de-DE" sz="2000" dirty="0"/>
              <a:t>Dieser Bedarf kann nicht durch Quellen innerhalb der EU gedeckt werden, da die Gasfördermengen fallen statt steigen. </a:t>
            </a:r>
            <a:r>
              <a:rPr lang="de-DE" sz="800" dirty="0"/>
              <a:t>(</a:t>
            </a:r>
            <a:r>
              <a:rPr lang="de-DE" sz="1000" dirty="0"/>
              <a:t>vgl. Löhr, 2018)</a:t>
            </a:r>
          </a:p>
          <a:p>
            <a:pPr marL="457200" indent="-457200">
              <a:buFont typeface="Arial" panose="020B0604020202020204" pitchFamily="34" charset="0"/>
              <a:buChar char="•"/>
            </a:pPr>
            <a:endParaRPr lang="de-DE" sz="2600" dirty="0"/>
          </a:p>
          <a:p>
            <a:r>
              <a:rPr lang="de-DE" sz="2000" dirty="0"/>
              <a:t>Der Ausbau von erneuerbaren Energien kann die Versorgungssicherheit innerhalb von Deutschland nicht alleine gewährleisten. </a:t>
            </a:r>
            <a:r>
              <a:rPr lang="de-DE" sz="800" dirty="0"/>
              <a:t>(</a:t>
            </a:r>
            <a:r>
              <a:rPr lang="de-DE" sz="1000" dirty="0"/>
              <a:t>vgl. Löhr, 2018)</a:t>
            </a:r>
          </a:p>
          <a:p>
            <a:endParaRPr lang="de-DE" sz="2600" dirty="0"/>
          </a:p>
          <a:p>
            <a:endParaRPr lang="de-DE" sz="2600" dirty="0"/>
          </a:p>
          <a:p>
            <a:endParaRPr lang="de-DE" sz="2600" dirty="0"/>
          </a:p>
          <a:p>
            <a:endParaRPr lang="de-DE" dirty="0"/>
          </a:p>
        </p:txBody>
      </p:sp>
      <p:sp>
        <p:nvSpPr>
          <p:cNvPr id="14" name="Pfeil: nach rechts 13">
            <a:extLst>
              <a:ext uri="{FF2B5EF4-FFF2-40B4-BE49-F238E27FC236}">
                <a16:creationId xmlns:a16="http://schemas.microsoft.com/office/drawing/2014/main" id="{32B79F01-ABB2-45A3-9AF3-97D25E5A797E}"/>
              </a:ext>
            </a:extLst>
          </p:cNvPr>
          <p:cNvSpPr/>
          <p:nvPr/>
        </p:nvSpPr>
        <p:spPr>
          <a:xfrm>
            <a:off x="3476728" y="5374195"/>
            <a:ext cx="5203371" cy="1383474"/>
          </a:xfrm>
          <a:prstGeom prst="rightArrow">
            <a:avLst>
              <a:gd name="adj1" fmla="val 50000"/>
              <a:gd name="adj2" fmla="val 50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u="sng" dirty="0">
                <a:solidFill>
                  <a:srgbClr val="00B050"/>
                </a:solidFill>
                <a:hlinkClick r:id="rId2" action="ppaction://hlinksldjump"/>
              </a:rPr>
              <a:t>Warum macht Nord Stream 2 die Versorgung aus deutscher Sicht sicherer?</a:t>
            </a:r>
            <a:endParaRPr lang="de-DE" u="sng" dirty="0">
              <a:solidFill>
                <a:srgbClr val="00B050"/>
              </a:solidFill>
            </a:endParaRPr>
          </a:p>
        </p:txBody>
      </p:sp>
      <p:sp>
        <p:nvSpPr>
          <p:cNvPr id="15" name="Verbotsymbol 14">
            <a:hlinkClick r:id="rId3" action="ppaction://hlinksldjump"/>
            <a:extLst>
              <a:ext uri="{FF2B5EF4-FFF2-40B4-BE49-F238E27FC236}">
                <a16:creationId xmlns:a16="http://schemas.microsoft.com/office/drawing/2014/main" id="{E72B454F-7CC8-43F7-A79A-1123118F766E}"/>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869389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B602A37-B015-4A1C-B180-282392A601F2}"/>
              </a:ext>
            </a:extLst>
          </p:cNvPr>
          <p:cNvSpPr txBox="1"/>
          <p:nvPr/>
        </p:nvSpPr>
        <p:spPr>
          <a:xfrm>
            <a:off x="252045" y="728735"/>
            <a:ext cx="11652739" cy="4647426"/>
          </a:xfrm>
          <a:prstGeom prst="rect">
            <a:avLst/>
          </a:prstGeom>
          <a:noFill/>
        </p:spPr>
        <p:txBody>
          <a:bodyPr wrap="square" rtlCol="0">
            <a:spAutoFit/>
          </a:bodyPr>
          <a:lstStyle/>
          <a:p>
            <a:r>
              <a:rPr lang="de-DE" sz="2000" dirty="0" err="1"/>
              <a:t>Bezpečnosť</a:t>
            </a:r>
            <a:r>
              <a:rPr lang="de-DE" sz="2000" dirty="0"/>
              <a:t> </a:t>
            </a:r>
            <a:r>
              <a:rPr lang="de-DE" sz="2000" dirty="0" err="1"/>
              <a:t>dodávok</a:t>
            </a:r>
            <a:r>
              <a:rPr lang="de-DE" sz="2000" dirty="0"/>
              <a:t> v </a:t>
            </a:r>
            <a:r>
              <a:rPr lang="de-DE" sz="2000" dirty="0" err="1"/>
              <a:t>Nemecku</a:t>
            </a:r>
            <a:r>
              <a:rPr lang="de-DE" sz="2000" dirty="0"/>
              <a:t> </a:t>
            </a:r>
            <a:r>
              <a:rPr lang="de-DE" sz="2000" dirty="0" err="1"/>
              <a:t>sa</a:t>
            </a:r>
            <a:r>
              <a:rPr lang="de-DE" sz="2000" dirty="0"/>
              <a:t> </a:t>
            </a:r>
            <a:r>
              <a:rPr lang="de-DE" sz="2000" dirty="0" err="1"/>
              <a:t>dá</a:t>
            </a:r>
            <a:r>
              <a:rPr lang="de-DE" sz="2000" dirty="0"/>
              <a:t> </a:t>
            </a:r>
            <a:r>
              <a:rPr lang="de-DE" sz="2000" dirty="0" err="1"/>
              <a:t>zabezpečiť</a:t>
            </a:r>
            <a:r>
              <a:rPr lang="de-DE" sz="2000" dirty="0"/>
              <a:t> </a:t>
            </a:r>
            <a:r>
              <a:rPr lang="de-DE" sz="2000" dirty="0" err="1"/>
              <a:t>iba</a:t>
            </a:r>
            <a:r>
              <a:rPr lang="de-DE" sz="2000" dirty="0"/>
              <a:t> </a:t>
            </a:r>
            <a:r>
              <a:rPr lang="de-DE" sz="2000" dirty="0" err="1"/>
              <a:t>zvýšeným</a:t>
            </a:r>
            <a:r>
              <a:rPr lang="de-DE" sz="2000" dirty="0"/>
              <a:t> </a:t>
            </a:r>
            <a:r>
              <a:rPr lang="de-DE" sz="2000" dirty="0" err="1"/>
              <a:t>dovozom</a:t>
            </a:r>
            <a:r>
              <a:rPr lang="de-DE" sz="2000" dirty="0"/>
              <a:t> </a:t>
            </a:r>
            <a:r>
              <a:rPr lang="de-DE" sz="2000" dirty="0" err="1"/>
              <a:t>plynu</a:t>
            </a:r>
            <a:r>
              <a:rPr lang="de-DE" sz="2000" dirty="0"/>
              <a:t>.</a:t>
            </a:r>
          </a:p>
          <a:p>
            <a:r>
              <a:rPr lang="de-DE" sz="2000" dirty="0" err="1"/>
              <a:t>Táto</a:t>
            </a:r>
            <a:r>
              <a:rPr lang="de-DE" sz="2000" dirty="0"/>
              <a:t> </a:t>
            </a:r>
            <a:r>
              <a:rPr lang="de-DE" sz="2000" dirty="0" err="1"/>
              <a:t>skutočnosť</a:t>
            </a:r>
            <a:r>
              <a:rPr lang="de-DE" sz="2000" dirty="0"/>
              <a:t> </a:t>
            </a:r>
            <a:r>
              <a:rPr lang="de-DE" sz="2000" dirty="0" err="1"/>
              <a:t>nastáva</a:t>
            </a:r>
            <a:r>
              <a:rPr lang="de-DE" sz="2000" dirty="0"/>
              <a:t> </a:t>
            </a:r>
            <a:r>
              <a:rPr lang="de-DE" sz="2000" dirty="0" err="1"/>
              <a:t>postupným</a:t>
            </a:r>
            <a:r>
              <a:rPr lang="de-DE" sz="2000" dirty="0"/>
              <a:t> </a:t>
            </a:r>
            <a:r>
              <a:rPr lang="de-DE" sz="2000" dirty="0" err="1"/>
              <a:t>vyraďovaním</a:t>
            </a:r>
            <a:r>
              <a:rPr lang="de-DE" sz="2000" dirty="0"/>
              <a:t> </a:t>
            </a:r>
            <a:r>
              <a:rPr lang="de-DE" sz="2000" dirty="0" err="1"/>
              <a:t>uhlia</a:t>
            </a:r>
            <a:r>
              <a:rPr lang="de-DE" sz="2000" dirty="0"/>
              <a:t> z </a:t>
            </a:r>
            <a:r>
              <a:rPr lang="de-DE" sz="2000" dirty="0" err="1"/>
              <a:t>Nemecka</a:t>
            </a:r>
            <a:r>
              <a:rPr lang="de-DE" sz="2000" dirty="0"/>
              <a:t>, </a:t>
            </a:r>
            <a:r>
              <a:rPr lang="de-DE" sz="2000" dirty="0" err="1"/>
              <a:t>pretože</a:t>
            </a:r>
            <a:r>
              <a:rPr lang="de-DE" sz="2000" dirty="0"/>
              <a:t> </a:t>
            </a:r>
            <a:r>
              <a:rPr lang="de-DE" sz="2000" dirty="0" err="1"/>
              <a:t>to</a:t>
            </a:r>
            <a:r>
              <a:rPr lang="de-DE" sz="2000" dirty="0"/>
              <a:t> </a:t>
            </a:r>
            <a:r>
              <a:rPr lang="de-DE" sz="2000" dirty="0" err="1"/>
              <a:t>vytvára</a:t>
            </a:r>
            <a:r>
              <a:rPr lang="de-DE" sz="2000" dirty="0"/>
              <a:t> </a:t>
            </a:r>
            <a:r>
              <a:rPr lang="de-DE" sz="2000" dirty="0" err="1"/>
              <a:t>ďalšiu</a:t>
            </a:r>
            <a:r>
              <a:rPr lang="de-DE" sz="2000" dirty="0"/>
              <a:t> </a:t>
            </a:r>
            <a:r>
              <a:rPr lang="de-DE" sz="2000" dirty="0" err="1"/>
              <a:t>potrebu</a:t>
            </a:r>
            <a:r>
              <a:rPr lang="de-DE" sz="2000" dirty="0"/>
              <a:t> </a:t>
            </a:r>
            <a:r>
              <a:rPr lang="de-DE" sz="2000" dirty="0" err="1"/>
              <a:t>plynu</a:t>
            </a:r>
            <a:r>
              <a:rPr lang="de-DE" sz="2000" dirty="0"/>
              <a:t>.</a:t>
            </a:r>
          </a:p>
          <a:p>
            <a:r>
              <a:rPr lang="de-DE" sz="2000" dirty="0"/>
              <a:t> </a:t>
            </a:r>
          </a:p>
          <a:p>
            <a:r>
              <a:rPr lang="de-DE" sz="2000" dirty="0" err="1"/>
              <a:t>Dôvodom</a:t>
            </a:r>
            <a:r>
              <a:rPr lang="de-DE" sz="2000" dirty="0"/>
              <a:t> je </a:t>
            </a:r>
            <a:r>
              <a:rPr lang="de-DE" sz="2000" dirty="0" err="1"/>
              <a:t>energetická</a:t>
            </a:r>
            <a:r>
              <a:rPr lang="de-DE" sz="2000" dirty="0"/>
              <a:t> </a:t>
            </a:r>
            <a:r>
              <a:rPr lang="de-DE" sz="2000" dirty="0" err="1"/>
              <a:t>požiadavka</a:t>
            </a:r>
            <a:r>
              <a:rPr lang="de-DE" sz="2000" dirty="0"/>
              <a:t>, </a:t>
            </a:r>
            <a:r>
              <a:rPr lang="de-DE" sz="2000" dirty="0" err="1"/>
              <a:t>ktorá</a:t>
            </a:r>
            <a:r>
              <a:rPr lang="de-DE" sz="2000" dirty="0"/>
              <a:t> </a:t>
            </a:r>
            <a:r>
              <a:rPr lang="de-DE" sz="2000" dirty="0" err="1"/>
              <a:t>bola</a:t>
            </a:r>
            <a:r>
              <a:rPr lang="de-DE" sz="2000" dirty="0"/>
              <a:t> </a:t>
            </a:r>
            <a:r>
              <a:rPr lang="de-DE" sz="2000" dirty="0" err="1"/>
              <a:t>predtým</a:t>
            </a:r>
            <a:r>
              <a:rPr lang="de-DE" sz="2000" dirty="0"/>
              <a:t> </a:t>
            </a:r>
            <a:r>
              <a:rPr lang="de-DE" sz="2000" dirty="0" err="1"/>
              <a:t>krytá</a:t>
            </a:r>
            <a:r>
              <a:rPr lang="de-DE" sz="2000" dirty="0"/>
              <a:t> </a:t>
            </a:r>
            <a:r>
              <a:rPr lang="de-DE" sz="2000" dirty="0" err="1"/>
              <a:t>uhoľnou</a:t>
            </a:r>
            <a:r>
              <a:rPr lang="de-DE" sz="2000" dirty="0"/>
              <a:t> </a:t>
            </a:r>
            <a:r>
              <a:rPr lang="de-DE" sz="2000" dirty="0" err="1"/>
              <a:t>energiou</a:t>
            </a:r>
            <a:r>
              <a:rPr lang="de-DE" sz="2000" dirty="0"/>
              <a:t>, </a:t>
            </a:r>
            <a:r>
              <a:rPr lang="de-DE" sz="2000" dirty="0" err="1"/>
              <a:t>ktorá</a:t>
            </a:r>
            <a:r>
              <a:rPr lang="de-DE" sz="2000" dirty="0"/>
              <a:t> </a:t>
            </a:r>
            <a:r>
              <a:rPr lang="de-DE" sz="2000" dirty="0" err="1"/>
              <a:t>sa</a:t>
            </a:r>
            <a:r>
              <a:rPr lang="de-DE" sz="2000" dirty="0"/>
              <a:t> </a:t>
            </a:r>
            <a:r>
              <a:rPr lang="de-DE" sz="2000" dirty="0" err="1"/>
              <a:t>teraz</a:t>
            </a:r>
            <a:r>
              <a:rPr lang="de-DE" sz="2000" dirty="0"/>
              <a:t> </a:t>
            </a:r>
            <a:r>
              <a:rPr lang="de-DE" sz="2000" dirty="0" err="1"/>
              <a:t>musí</a:t>
            </a:r>
            <a:r>
              <a:rPr lang="de-DE" sz="2000" dirty="0"/>
              <a:t> </a:t>
            </a:r>
            <a:r>
              <a:rPr lang="de-DE" sz="2000" dirty="0" err="1"/>
              <a:t>pokryť</a:t>
            </a:r>
            <a:r>
              <a:rPr lang="de-DE" sz="2000" dirty="0"/>
              <a:t> </a:t>
            </a:r>
            <a:r>
              <a:rPr lang="de-DE" sz="2000" dirty="0" err="1"/>
              <a:t>energiou</a:t>
            </a:r>
            <a:r>
              <a:rPr lang="de-DE" sz="2000" dirty="0"/>
              <a:t> </a:t>
            </a:r>
            <a:r>
              <a:rPr lang="de-DE" sz="2000" dirty="0" err="1"/>
              <a:t>zo</a:t>
            </a:r>
            <a:r>
              <a:rPr lang="de-DE" sz="2000" dirty="0"/>
              <a:t> </a:t>
            </a:r>
            <a:r>
              <a:rPr lang="de-DE" sz="2000" dirty="0" err="1"/>
              <a:t>zemného</a:t>
            </a:r>
            <a:r>
              <a:rPr lang="de-DE" sz="2000" dirty="0"/>
              <a:t> </a:t>
            </a:r>
            <a:r>
              <a:rPr lang="de-DE" sz="2000" dirty="0" err="1"/>
              <a:t>plynu</a:t>
            </a:r>
            <a:r>
              <a:rPr lang="de-DE" sz="2000" dirty="0"/>
              <a:t>. </a:t>
            </a:r>
            <a:r>
              <a:rPr lang="de-DE" sz="1000" dirty="0"/>
              <a:t>(</a:t>
            </a:r>
            <a:r>
              <a:rPr lang="de-DE" sz="1000" dirty="0" err="1"/>
              <a:t>pozri</a:t>
            </a:r>
            <a:r>
              <a:rPr lang="de-DE" sz="1000" dirty="0"/>
              <a:t> Löhr, 2018)</a:t>
            </a:r>
          </a:p>
          <a:p>
            <a:endParaRPr lang="de-DE" sz="2000" dirty="0"/>
          </a:p>
          <a:p>
            <a:r>
              <a:rPr lang="de-DE" sz="2000" dirty="0" err="1"/>
              <a:t>Túto</a:t>
            </a:r>
            <a:r>
              <a:rPr lang="de-DE" sz="2000" dirty="0"/>
              <a:t> </a:t>
            </a:r>
            <a:r>
              <a:rPr lang="de-DE" sz="2000" dirty="0" err="1"/>
              <a:t>potrebu</a:t>
            </a:r>
            <a:r>
              <a:rPr lang="de-DE" sz="2000" dirty="0"/>
              <a:t> nie je </a:t>
            </a:r>
            <a:r>
              <a:rPr lang="de-DE" sz="2000" dirty="0" err="1"/>
              <a:t>možné</a:t>
            </a:r>
            <a:r>
              <a:rPr lang="de-DE" sz="2000" dirty="0"/>
              <a:t> </a:t>
            </a:r>
            <a:r>
              <a:rPr lang="de-DE" sz="2000" dirty="0" err="1"/>
              <a:t>uspokojiť</a:t>
            </a:r>
            <a:r>
              <a:rPr lang="de-DE" sz="2000" dirty="0"/>
              <a:t> </a:t>
            </a:r>
            <a:r>
              <a:rPr lang="de-DE" sz="2000" dirty="0" err="1"/>
              <a:t>zo</a:t>
            </a:r>
            <a:r>
              <a:rPr lang="de-DE" sz="2000" dirty="0"/>
              <a:t> </a:t>
            </a:r>
            <a:r>
              <a:rPr lang="de-DE" sz="2000" dirty="0" err="1"/>
              <a:t>zdrojov</a:t>
            </a:r>
            <a:r>
              <a:rPr lang="de-DE" sz="2000" dirty="0"/>
              <a:t> v EÚ, </a:t>
            </a:r>
            <a:r>
              <a:rPr lang="de-DE" sz="2000" dirty="0" err="1"/>
              <a:t>pretože</a:t>
            </a:r>
            <a:r>
              <a:rPr lang="de-DE" sz="2000" dirty="0"/>
              <a:t> </a:t>
            </a:r>
            <a:r>
              <a:rPr lang="de-DE" sz="2000" dirty="0" err="1"/>
              <a:t>výroba</a:t>
            </a:r>
            <a:r>
              <a:rPr lang="de-DE" sz="2000" dirty="0"/>
              <a:t> </a:t>
            </a:r>
            <a:r>
              <a:rPr lang="de-DE" sz="2000" dirty="0" err="1"/>
              <a:t>plynu</a:t>
            </a:r>
            <a:r>
              <a:rPr lang="de-DE" sz="2000" dirty="0"/>
              <a:t> </a:t>
            </a:r>
            <a:r>
              <a:rPr lang="de-DE" sz="2000" dirty="0" err="1"/>
              <a:t>skôr</a:t>
            </a:r>
            <a:r>
              <a:rPr lang="de-DE" sz="2000" dirty="0"/>
              <a:t> </a:t>
            </a:r>
            <a:r>
              <a:rPr lang="de-DE" sz="2000" dirty="0" err="1"/>
              <a:t>klesá</a:t>
            </a:r>
            <a:r>
              <a:rPr lang="de-DE" sz="2000" dirty="0"/>
              <a:t> </a:t>
            </a:r>
            <a:r>
              <a:rPr lang="de-DE" sz="2000" dirty="0" err="1"/>
              <a:t>ako</a:t>
            </a:r>
            <a:r>
              <a:rPr lang="de-DE" sz="2000" dirty="0"/>
              <a:t> </a:t>
            </a:r>
            <a:r>
              <a:rPr lang="de-DE" sz="2000" dirty="0" err="1"/>
              <a:t>sa</a:t>
            </a:r>
            <a:r>
              <a:rPr lang="de-DE" sz="2000" dirty="0"/>
              <a:t> </a:t>
            </a:r>
            <a:r>
              <a:rPr lang="de-DE" sz="2000" dirty="0" err="1"/>
              <a:t>zvyšuje</a:t>
            </a:r>
            <a:r>
              <a:rPr lang="de-DE" sz="2000" dirty="0"/>
              <a:t>. (</a:t>
            </a:r>
            <a:r>
              <a:rPr lang="de-DE" sz="2000" dirty="0" err="1"/>
              <a:t>pozri</a:t>
            </a:r>
            <a:r>
              <a:rPr lang="de-DE" sz="2000" dirty="0"/>
              <a:t> Löhr, 2018)</a:t>
            </a:r>
          </a:p>
          <a:p>
            <a:endParaRPr lang="de-DE" sz="2000" dirty="0"/>
          </a:p>
          <a:p>
            <a:r>
              <a:rPr lang="de-DE" sz="2000" dirty="0" err="1"/>
              <a:t>Samotné</a:t>
            </a:r>
            <a:r>
              <a:rPr lang="de-DE" sz="2000" dirty="0"/>
              <a:t> </a:t>
            </a:r>
            <a:r>
              <a:rPr lang="de-DE" sz="2000" dirty="0" err="1"/>
              <a:t>rozšírenie</a:t>
            </a:r>
            <a:r>
              <a:rPr lang="de-DE" sz="2000" dirty="0"/>
              <a:t> </a:t>
            </a:r>
            <a:r>
              <a:rPr lang="de-DE" sz="2000" dirty="0" err="1"/>
              <a:t>obnoviteľných</a:t>
            </a:r>
            <a:r>
              <a:rPr lang="de-DE" sz="2000" dirty="0"/>
              <a:t> </a:t>
            </a:r>
            <a:r>
              <a:rPr lang="de-DE" sz="2000" dirty="0" err="1"/>
              <a:t>energií</a:t>
            </a:r>
            <a:r>
              <a:rPr lang="de-DE" sz="2000" dirty="0"/>
              <a:t> </a:t>
            </a:r>
            <a:r>
              <a:rPr lang="de-DE" sz="2000" dirty="0" err="1"/>
              <a:t>nemôže</a:t>
            </a:r>
            <a:r>
              <a:rPr lang="de-DE" sz="2000" dirty="0"/>
              <a:t> </a:t>
            </a:r>
            <a:r>
              <a:rPr lang="de-DE" sz="2000" dirty="0" err="1"/>
              <a:t>zaručiť</a:t>
            </a:r>
            <a:r>
              <a:rPr lang="de-DE" sz="2000" dirty="0"/>
              <a:t> </a:t>
            </a:r>
            <a:r>
              <a:rPr lang="de-DE" sz="2000" dirty="0" err="1"/>
              <a:t>bezpečnosť</a:t>
            </a:r>
            <a:r>
              <a:rPr lang="de-DE" sz="2000" dirty="0"/>
              <a:t> </a:t>
            </a:r>
            <a:r>
              <a:rPr lang="de-DE" sz="2000" dirty="0" err="1"/>
              <a:t>dodávok</a:t>
            </a:r>
            <a:r>
              <a:rPr lang="de-DE" sz="2000" dirty="0"/>
              <a:t> v </a:t>
            </a:r>
            <a:r>
              <a:rPr lang="de-DE" sz="2000" dirty="0" err="1"/>
              <a:t>Nemecku</a:t>
            </a:r>
            <a:r>
              <a:rPr lang="de-DE" sz="2000" dirty="0"/>
              <a:t>. </a:t>
            </a:r>
            <a:r>
              <a:rPr lang="de-DE" sz="1000" dirty="0"/>
              <a:t>(</a:t>
            </a:r>
            <a:r>
              <a:rPr lang="de-DE" sz="1000" dirty="0" err="1"/>
              <a:t>pozri</a:t>
            </a:r>
            <a:r>
              <a:rPr lang="de-DE" sz="1000" dirty="0"/>
              <a:t> Löhr, 2018)</a:t>
            </a:r>
          </a:p>
          <a:p>
            <a:endParaRPr lang="de-DE" sz="2600" dirty="0"/>
          </a:p>
          <a:p>
            <a:endParaRPr lang="de-DE" sz="2600" dirty="0"/>
          </a:p>
          <a:p>
            <a:endParaRPr lang="de-DE" sz="2600" dirty="0"/>
          </a:p>
          <a:p>
            <a:endParaRPr lang="de-DE" dirty="0"/>
          </a:p>
        </p:txBody>
      </p:sp>
      <p:sp>
        <p:nvSpPr>
          <p:cNvPr id="6" name="Pfeil: nach rechts 5">
            <a:extLst>
              <a:ext uri="{FF2B5EF4-FFF2-40B4-BE49-F238E27FC236}">
                <a16:creationId xmlns:a16="http://schemas.microsoft.com/office/drawing/2014/main" id="{59CAAE0D-36E1-44AE-9BB0-BEF7FDD0AA39}"/>
              </a:ext>
            </a:extLst>
          </p:cNvPr>
          <p:cNvSpPr/>
          <p:nvPr/>
        </p:nvSpPr>
        <p:spPr>
          <a:xfrm>
            <a:off x="3476728" y="5366547"/>
            <a:ext cx="5203371" cy="1383474"/>
          </a:xfrm>
          <a:prstGeom prst="rightArrow">
            <a:avLst>
              <a:gd name="adj1" fmla="val 50000"/>
              <a:gd name="adj2" fmla="val 50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u="sng" dirty="0">
                <a:solidFill>
                  <a:srgbClr val="00B050"/>
                </a:solidFill>
                <a:hlinkClick r:id="rId2" action="ppaction://hlinksldjump"/>
              </a:rPr>
              <a:t>Prečo je Nord Stream 2 z </a:t>
            </a:r>
            <a:r>
              <a:rPr lang="de-DE" u="sng" dirty="0" err="1">
                <a:solidFill>
                  <a:srgbClr val="00B050"/>
                </a:solidFill>
                <a:hlinkClick r:id="rId2" action="ppaction://hlinksldjump"/>
              </a:rPr>
              <a:t>nemeckého</a:t>
            </a:r>
            <a:r>
              <a:rPr lang="de-DE" u="sng" dirty="0">
                <a:solidFill>
                  <a:srgbClr val="00B050"/>
                </a:solidFill>
                <a:hlinkClick r:id="rId2" action="ppaction://hlinksldjump"/>
              </a:rPr>
              <a:t> </a:t>
            </a:r>
            <a:r>
              <a:rPr lang="de-DE" u="sng" dirty="0" err="1">
                <a:solidFill>
                  <a:srgbClr val="00B050"/>
                </a:solidFill>
                <a:hlinkClick r:id="rId2" action="ppaction://hlinksldjump"/>
              </a:rPr>
              <a:t>hľadiska</a:t>
            </a:r>
            <a:r>
              <a:rPr lang="de-DE" u="sng" dirty="0">
                <a:solidFill>
                  <a:srgbClr val="00B050"/>
                </a:solidFill>
                <a:hlinkClick r:id="rId2" action="ppaction://hlinksldjump"/>
              </a:rPr>
              <a:t> </a:t>
            </a:r>
            <a:r>
              <a:rPr lang="de-DE" u="sng" dirty="0" err="1">
                <a:solidFill>
                  <a:srgbClr val="00B050"/>
                </a:solidFill>
                <a:hlinkClick r:id="rId2" action="ppaction://hlinksldjump"/>
              </a:rPr>
              <a:t>bezpečnejší</a:t>
            </a:r>
            <a:r>
              <a:rPr lang="de-DE" u="sng" dirty="0">
                <a:solidFill>
                  <a:srgbClr val="00B050"/>
                </a:solidFill>
                <a:hlinkClick r:id="rId2" action="ppaction://hlinksldjump"/>
              </a:rPr>
              <a:t>?</a:t>
            </a:r>
            <a:endParaRPr lang="de-DE" u="sng" dirty="0">
              <a:solidFill>
                <a:srgbClr val="00B050"/>
              </a:solidFill>
            </a:endParaRPr>
          </a:p>
        </p:txBody>
      </p:sp>
      <p:sp>
        <p:nvSpPr>
          <p:cNvPr id="7" name="Verbotsymbol 6">
            <a:hlinkClick r:id="rId3" action="ppaction://hlinksldjump"/>
            <a:extLst>
              <a:ext uri="{FF2B5EF4-FFF2-40B4-BE49-F238E27FC236}">
                <a16:creationId xmlns:a16="http://schemas.microsoft.com/office/drawing/2014/main" id="{664EC741-EF1B-455F-BAA1-E397CC03FE35}"/>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096985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8750552-42DD-4639-A4B2-C886724C9043}"/>
              </a:ext>
            </a:extLst>
          </p:cNvPr>
          <p:cNvSpPr>
            <a:spLocks noGrp="1"/>
          </p:cNvSpPr>
          <p:nvPr>
            <p:ph idx="1"/>
          </p:nvPr>
        </p:nvSpPr>
        <p:spPr>
          <a:xfrm>
            <a:off x="613165" y="1719920"/>
            <a:ext cx="10515600" cy="4351338"/>
          </a:xfrm>
        </p:spPr>
        <p:txBody>
          <a:bodyPr/>
          <a:lstStyle/>
          <a:p>
            <a:pPr marL="0" indent="0">
              <a:buNone/>
            </a:pPr>
            <a:r>
              <a:rPr lang="de-DE" sz="2000" dirty="0"/>
              <a:t>Nord Stream 2 wirkt sich positiv auf die Versorgungssicherheit von Deutschland aus. </a:t>
            </a:r>
          </a:p>
          <a:p>
            <a:pPr marL="0" indent="0">
              <a:buNone/>
            </a:pPr>
            <a:r>
              <a:rPr lang="de-DE" sz="2000" dirty="0"/>
              <a:t>Dies ist der Fall, da Nord Stream 2 Krisengebiete, wie die Ukraine, umgeht und einen kurzen Transportweg von Gas ermöglicht</a:t>
            </a:r>
            <a:r>
              <a:rPr lang="de-DE" dirty="0"/>
              <a:t>. </a:t>
            </a:r>
            <a:r>
              <a:rPr lang="de-DE" sz="900" dirty="0"/>
              <a:t>(</a:t>
            </a:r>
            <a:r>
              <a:rPr lang="de-DE" sz="1050" dirty="0"/>
              <a:t>vgl. Löhr, 2018)</a:t>
            </a:r>
          </a:p>
          <a:p>
            <a:pPr marL="0" indent="0">
              <a:buNone/>
            </a:pPr>
            <a:endParaRPr lang="de-DE" sz="1050" dirty="0"/>
          </a:p>
          <a:p>
            <a:pPr marL="0" indent="0">
              <a:buNone/>
            </a:pPr>
            <a:endParaRPr lang="de-DE" dirty="0"/>
          </a:p>
        </p:txBody>
      </p:sp>
      <p:sp>
        <p:nvSpPr>
          <p:cNvPr id="5" name="Verbotsymbol 4">
            <a:hlinkClick r:id="rId2" action="ppaction://hlinksldjump"/>
            <a:extLst>
              <a:ext uri="{FF2B5EF4-FFF2-40B4-BE49-F238E27FC236}">
                <a16:creationId xmlns:a16="http://schemas.microsoft.com/office/drawing/2014/main" id="{74E291E3-75CC-4FA2-A683-DA8E87F97B6B}"/>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285087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B4BE0990-7220-481F-B169-9E88A02F2784}"/>
              </a:ext>
            </a:extLst>
          </p:cNvPr>
          <p:cNvSpPr>
            <a:spLocks noGrp="1"/>
          </p:cNvSpPr>
          <p:nvPr>
            <p:ph idx="1"/>
          </p:nvPr>
        </p:nvSpPr>
        <p:spPr>
          <a:xfrm>
            <a:off x="613165" y="1719920"/>
            <a:ext cx="10515600" cy="4351338"/>
          </a:xfrm>
        </p:spPr>
        <p:txBody>
          <a:bodyPr/>
          <a:lstStyle/>
          <a:p>
            <a:pPr marL="0" indent="0">
              <a:buNone/>
            </a:pPr>
            <a:r>
              <a:rPr lang="de-DE" sz="2000" dirty="0"/>
              <a:t>Nord Stream 2 </a:t>
            </a:r>
            <a:r>
              <a:rPr lang="de-DE" sz="2000" dirty="0" err="1"/>
              <a:t>má</a:t>
            </a:r>
            <a:r>
              <a:rPr lang="de-DE" sz="2000" dirty="0"/>
              <a:t> </a:t>
            </a:r>
            <a:r>
              <a:rPr lang="de-DE" sz="2000" dirty="0" err="1"/>
              <a:t>pozitívny</a:t>
            </a:r>
            <a:r>
              <a:rPr lang="de-DE" sz="2000" dirty="0"/>
              <a:t> </a:t>
            </a:r>
            <a:r>
              <a:rPr lang="de-DE" sz="2000" dirty="0" err="1"/>
              <a:t>vplyv</a:t>
            </a:r>
            <a:r>
              <a:rPr lang="de-DE" sz="2000" dirty="0"/>
              <a:t> na </a:t>
            </a:r>
            <a:r>
              <a:rPr lang="de-DE" sz="2000" dirty="0" err="1"/>
              <a:t>bezpečnosť</a:t>
            </a:r>
            <a:r>
              <a:rPr lang="de-DE" sz="2000" dirty="0"/>
              <a:t> </a:t>
            </a:r>
            <a:r>
              <a:rPr lang="de-DE" sz="2000" dirty="0" err="1"/>
              <a:t>dodávok</a:t>
            </a:r>
            <a:r>
              <a:rPr lang="de-DE" sz="2000" dirty="0"/>
              <a:t> v </a:t>
            </a:r>
            <a:r>
              <a:rPr lang="de-DE" sz="2000" dirty="0" err="1"/>
              <a:t>Nemecku</a:t>
            </a:r>
            <a:r>
              <a:rPr lang="de-DE" sz="2000" dirty="0"/>
              <a:t>.</a:t>
            </a:r>
          </a:p>
          <a:p>
            <a:pPr marL="0" indent="0">
              <a:buNone/>
            </a:pPr>
            <a:r>
              <a:rPr lang="de-DE" sz="2000" dirty="0" err="1"/>
              <a:t>Dôvodom</a:t>
            </a:r>
            <a:r>
              <a:rPr lang="de-DE" sz="2000" dirty="0"/>
              <a:t> je, </a:t>
            </a:r>
            <a:r>
              <a:rPr lang="de-DE" sz="2000" dirty="0" err="1"/>
              <a:t>že</a:t>
            </a:r>
            <a:r>
              <a:rPr lang="de-DE" sz="2000" dirty="0"/>
              <a:t> Nord Stream </a:t>
            </a:r>
            <a:r>
              <a:rPr lang="de-DE" sz="2000" dirty="0" err="1"/>
              <a:t>obchádza</a:t>
            </a:r>
            <a:r>
              <a:rPr lang="de-DE" sz="2000" dirty="0"/>
              <a:t> 2 </a:t>
            </a:r>
            <a:r>
              <a:rPr lang="de-DE" sz="2000" dirty="0" err="1"/>
              <a:t>krízové</a:t>
            </a:r>
            <a:r>
              <a:rPr lang="de-DE" sz="2000" dirty="0"/>
              <a:t> ​​</a:t>
            </a:r>
            <a:r>
              <a:rPr lang="de-DE" sz="2000" dirty="0" err="1"/>
              <a:t>oblasti</a:t>
            </a:r>
            <a:r>
              <a:rPr lang="de-DE" sz="2000" dirty="0"/>
              <a:t>, </a:t>
            </a:r>
            <a:r>
              <a:rPr lang="de-DE" sz="2000" dirty="0" err="1"/>
              <a:t>napríklad</a:t>
            </a:r>
            <a:r>
              <a:rPr lang="de-DE" sz="2000" dirty="0"/>
              <a:t> </a:t>
            </a:r>
            <a:r>
              <a:rPr lang="de-DE" sz="2000" dirty="0" err="1"/>
              <a:t>Ukrajinu</a:t>
            </a:r>
            <a:r>
              <a:rPr lang="de-DE" sz="2000" dirty="0"/>
              <a:t>, a </a:t>
            </a:r>
            <a:r>
              <a:rPr lang="de-DE" sz="2000" dirty="0" err="1"/>
              <a:t>umožňuje</a:t>
            </a:r>
            <a:r>
              <a:rPr lang="de-DE" sz="2000" dirty="0"/>
              <a:t> </a:t>
            </a:r>
            <a:r>
              <a:rPr lang="de-DE" sz="2000" dirty="0" err="1"/>
              <a:t>krátku</a:t>
            </a:r>
            <a:r>
              <a:rPr lang="de-DE" sz="2000" dirty="0"/>
              <a:t> </a:t>
            </a:r>
            <a:r>
              <a:rPr lang="de-DE" sz="2000" dirty="0" err="1"/>
              <a:t>trasu</a:t>
            </a:r>
            <a:r>
              <a:rPr lang="de-DE" sz="2000" dirty="0"/>
              <a:t> </a:t>
            </a:r>
            <a:r>
              <a:rPr lang="de-DE" sz="2000" dirty="0" err="1"/>
              <a:t>prepravy</a:t>
            </a:r>
            <a:r>
              <a:rPr lang="de-DE" sz="2000" dirty="0"/>
              <a:t> </a:t>
            </a:r>
            <a:r>
              <a:rPr lang="de-DE" sz="2000" dirty="0" err="1"/>
              <a:t>plynu</a:t>
            </a:r>
            <a:r>
              <a:rPr lang="de-DE" sz="2000" dirty="0"/>
              <a:t>. </a:t>
            </a:r>
            <a:r>
              <a:rPr lang="de-DE" sz="1000" dirty="0"/>
              <a:t>(</a:t>
            </a:r>
            <a:r>
              <a:rPr lang="de-DE" sz="1000" dirty="0" err="1"/>
              <a:t>pozri</a:t>
            </a:r>
            <a:r>
              <a:rPr lang="de-DE" sz="1000" dirty="0"/>
              <a:t> Löhr, 2018)</a:t>
            </a:r>
          </a:p>
          <a:p>
            <a:pPr marL="0" indent="0">
              <a:buNone/>
            </a:pPr>
            <a:endParaRPr lang="de-DE" dirty="0"/>
          </a:p>
        </p:txBody>
      </p:sp>
      <p:sp>
        <p:nvSpPr>
          <p:cNvPr id="5" name="Verbotsymbol 4">
            <a:hlinkClick r:id="rId2" action="ppaction://hlinksldjump"/>
            <a:extLst>
              <a:ext uri="{FF2B5EF4-FFF2-40B4-BE49-F238E27FC236}">
                <a16:creationId xmlns:a16="http://schemas.microsoft.com/office/drawing/2014/main" id="{F474BD34-E688-40B0-83AC-C5C73F3C0F64}"/>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543261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60C6862-D505-40F8-B582-7DE4DD3F728F}"/>
              </a:ext>
            </a:extLst>
          </p:cNvPr>
          <p:cNvSpPr>
            <a:spLocks noGrp="1"/>
          </p:cNvSpPr>
          <p:nvPr>
            <p:ph idx="1"/>
          </p:nvPr>
        </p:nvSpPr>
        <p:spPr>
          <a:xfrm>
            <a:off x="366078" y="1754276"/>
            <a:ext cx="11271740" cy="6139541"/>
          </a:xfrm>
        </p:spPr>
        <p:txBody>
          <a:bodyPr>
            <a:normAutofit/>
          </a:bodyPr>
          <a:lstStyle/>
          <a:p>
            <a:pPr marL="0" indent="0">
              <a:buNone/>
            </a:pPr>
            <a:endParaRPr lang="de-DE" sz="2600" dirty="0"/>
          </a:p>
          <a:p>
            <a:pPr marL="0" indent="0">
              <a:buNone/>
            </a:pPr>
            <a:r>
              <a:rPr lang="de-DE" sz="2000" dirty="0"/>
              <a:t>Preisstabilität ist für Verbraucher und Industrie von enormer Bedeutung, da Energiekosten die Herstellkosten von Produkten erhöhen, was sich negativ auf die Wirtschaftlichkeit von Unternehmen auswirkt.</a:t>
            </a:r>
          </a:p>
          <a:p>
            <a:pPr marL="0" indent="0">
              <a:buNone/>
            </a:pPr>
            <a:endParaRPr lang="de-DE" sz="2000" dirty="0"/>
          </a:p>
          <a:p>
            <a:pPr marL="0" indent="0">
              <a:buNone/>
            </a:pPr>
            <a:r>
              <a:rPr lang="de-DE" sz="2000" dirty="0"/>
              <a:t>Weiterhin sorgen steigende Energiekosten für steigende Lebensunterhaltungskosten bei der Bevölkerung. </a:t>
            </a:r>
          </a:p>
          <a:p>
            <a:pPr marL="0" indent="0">
              <a:buNone/>
            </a:pPr>
            <a:endParaRPr lang="de-DE" sz="2000" dirty="0"/>
          </a:p>
          <a:p>
            <a:pPr marL="0" indent="0">
              <a:buNone/>
            </a:pPr>
            <a:r>
              <a:rPr lang="de-DE" sz="2000" dirty="0"/>
              <a:t>Nord Stream 2 bietet relative Preisstabilität auf dem deutschen Energiemarkt. </a:t>
            </a:r>
          </a:p>
          <a:p>
            <a:pPr marL="0" indent="0">
              <a:buNone/>
            </a:pPr>
            <a:r>
              <a:rPr lang="de-DE" sz="2000" dirty="0"/>
              <a:t>Gas, welches durch Nord Stream 2 geliefert wird, ist billiger als Gas aus Alternativen, wie beispielswiese Flüssiggas aus den USA. </a:t>
            </a:r>
            <a:r>
              <a:rPr lang="de-DE" sz="800" dirty="0"/>
              <a:t>(</a:t>
            </a:r>
            <a:r>
              <a:rPr lang="de-DE" sz="1000" dirty="0"/>
              <a:t>vgl. Löhr, 2018)</a:t>
            </a:r>
          </a:p>
          <a:p>
            <a:pPr marL="0" indent="0">
              <a:buNone/>
            </a:pPr>
            <a:endParaRPr lang="de-DE" sz="1000" dirty="0"/>
          </a:p>
          <a:p>
            <a:pPr marL="0" indent="0">
              <a:buNone/>
            </a:pPr>
            <a:endParaRPr lang="de-DE" dirty="0"/>
          </a:p>
        </p:txBody>
      </p:sp>
      <p:sp>
        <p:nvSpPr>
          <p:cNvPr id="4" name="Verbotsymbol 3">
            <a:hlinkClick r:id="rId2" action="ppaction://hlinksldjump"/>
            <a:extLst>
              <a:ext uri="{FF2B5EF4-FFF2-40B4-BE49-F238E27FC236}">
                <a16:creationId xmlns:a16="http://schemas.microsoft.com/office/drawing/2014/main" id="{F721F976-C530-4168-8B5F-F9F6FA4D4E8A}"/>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Textfeld 5">
            <a:extLst>
              <a:ext uri="{FF2B5EF4-FFF2-40B4-BE49-F238E27FC236}">
                <a16:creationId xmlns:a16="http://schemas.microsoft.com/office/drawing/2014/main" id="{47EAD9FB-A8D4-4578-9C78-EE6B4D12CF24}"/>
              </a:ext>
            </a:extLst>
          </p:cNvPr>
          <p:cNvSpPr txBox="1"/>
          <p:nvPr/>
        </p:nvSpPr>
        <p:spPr>
          <a:xfrm>
            <a:off x="366078" y="6091124"/>
            <a:ext cx="9369937" cy="400110"/>
          </a:xfrm>
          <a:prstGeom prst="rect">
            <a:avLst/>
          </a:prstGeom>
          <a:noFill/>
        </p:spPr>
        <p:txBody>
          <a:bodyPr wrap="square" rtlCol="0">
            <a:spAutoFit/>
          </a:bodyPr>
          <a:lstStyle/>
          <a:p>
            <a:r>
              <a:rPr lang="de-DE" sz="2000" dirty="0"/>
              <a:t>Die Pipeline wird den Gaspreis innerhalb von Europa um 13 Prozent senken. </a:t>
            </a:r>
            <a:r>
              <a:rPr lang="de-DE" sz="1000" dirty="0"/>
              <a:t>(</a:t>
            </a:r>
            <a:r>
              <a:rPr lang="de-DE" sz="800" dirty="0"/>
              <a:t>Vgl. Nord Stream 2, 2019) </a:t>
            </a:r>
          </a:p>
        </p:txBody>
      </p:sp>
      <p:sp>
        <p:nvSpPr>
          <p:cNvPr id="7" name="Titel 1">
            <a:extLst>
              <a:ext uri="{FF2B5EF4-FFF2-40B4-BE49-F238E27FC236}">
                <a16:creationId xmlns:a16="http://schemas.microsoft.com/office/drawing/2014/main" id="{949D1A7D-5D5D-446F-A6AB-65637AEC5F44}"/>
              </a:ext>
            </a:extLst>
          </p:cNvPr>
          <p:cNvSpPr txBox="1">
            <a:spLocks/>
          </p:cNvSpPr>
          <p:nvPr/>
        </p:nvSpPr>
        <p:spPr bwMode="black">
          <a:xfrm>
            <a:off x="366078" y="366766"/>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Preisstabilität</a:t>
            </a:r>
          </a:p>
        </p:txBody>
      </p:sp>
    </p:spTree>
    <p:extLst>
      <p:ext uri="{BB962C8B-B14F-4D97-AF65-F5344CB8AC3E}">
        <p14:creationId xmlns:p14="http://schemas.microsoft.com/office/powerpoint/2010/main" val="125181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76A168D-306C-4DAC-9B52-6A0535E2E1F0}"/>
              </a:ext>
            </a:extLst>
          </p:cNvPr>
          <p:cNvPicPr>
            <a:picLocks noChangeAspect="1"/>
          </p:cNvPicPr>
          <p:nvPr/>
        </p:nvPicPr>
        <p:blipFill>
          <a:blip r:embed="rId2"/>
          <a:stretch>
            <a:fillRect/>
          </a:stretch>
        </p:blipFill>
        <p:spPr>
          <a:xfrm>
            <a:off x="0" y="0"/>
            <a:ext cx="12192000" cy="6858000"/>
          </a:xfrm>
          <a:prstGeom prst="rect">
            <a:avLst/>
          </a:prstGeom>
        </p:spPr>
      </p:pic>
      <p:sp>
        <p:nvSpPr>
          <p:cNvPr id="8" name="Flussdiagramm: Verbinder 7">
            <a:extLst>
              <a:ext uri="{FF2B5EF4-FFF2-40B4-BE49-F238E27FC236}">
                <a16:creationId xmlns:a16="http://schemas.microsoft.com/office/drawing/2014/main" id="{64A63775-DD14-4B3E-9EC0-696536F6C90F}"/>
              </a:ext>
            </a:extLst>
          </p:cNvPr>
          <p:cNvSpPr/>
          <p:nvPr/>
        </p:nvSpPr>
        <p:spPr>
          <a:xfrm>
            <a:off x="5410200" y="3285392"/>
            <a:ext cx="457201" cy="4249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hlinkClick r:id="rId3" action="ppaction://hlinksldjump"/>
            <a:extLst>
              <a:ext uri="{FF2B5EF4-FFF2-40B4-BE49-F238E27FC236}">
                <a16:creationId xmlns:a16="http://schemas.microsoft.com/office/drawing/2014/main" id="{427EFDD3-C182-4CC4-8A59-0C6C89ADD7C1}"/>
              </a:ext>
            </a:extLst>
          </p:cNvPr>
          <p:cNvSpPr/>
          <p:nvPr/>
        </p:nvSpPr>
        <p:spPr>
          <a:xfrm rot="1777754">
            <a:off x="1135229" y="3265676"/>
            <a:ext cx="3726231" cy="121333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Verbotsymbol 10">
            <a:hlinkClick r:id="rId4" action="ppaction://hlinksldjump"/>
            <a:extLst>
              <a:ext uri="{FF2B5EF4-FFF2-40B4-BE49-F238E27FC236}">
                <a16:creationId xmlns:a16="http://schemas.microsoft.com/office/drawing/2014/main" id="{EAC6F96A-F74D-4C64-A49F-8407991CF1F4}"/>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2" name="Gerade Verbindung mit Pfeil 11">
            <a:extLst>
              <a:ext uri="{FF2B5EF4-FFF2-40B4-BE49-F238E27FC236}">
                <a16:creationId xmlns:a16="http://schemas.microsoft.com/office/drawing/2014/main" id="{959343CF-C1A4-4A91-A2B8-7AEA93B502BB}"/>
              </a:ext>
            </a:extLst>
          </p:cNvPr>
          <p:cNvCxnSpPr>
            <a:cxnSpLocks/>
            <a:stCxn id="8" idx="1"/>
          </p:cNvCxnSpPr>
          <p:nvPr/>
        </p:nvCxnSpPr>
        <p:spPr>
          <a:xfrm flipH="1" flipV="1">
            <a:off x="4999894" y="2725898"/>
            <a:ext cx="477262" cy="621728"/>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14" name="Textfeld 13">
            <a:extLst>
              <a:ext uri="{FF2B5EF4-FFF2-40B4-BE49-F238E27FC236}">
                <a16:creationId xmlns:a16="http://schemas.microsoft.com/office/drawing/2014/main" id="{6633B335-9B9E-4FCF-AC0B-0C6BE99F19B7}"/>
              </a:ext>
            </a:extLst>
          </p:cNvPr>
          <p:cNvSpPr txBox="1"/>
          <p:nvPr/>
        </p:nvSpPr>
        <p:spPr>
          <a:xfrm>
            <a:off x="3371791" y="2112596"/>
            <a:ext cx="2847302" cy="523220"/>
          </a:xfrm>
          <a:prstGeom prst="rect">
            <a:avLst/>
          </a:prstGeom>
          <a:noFill/>
        </p:spPr>
        <p:txBody>
          <a:bodyPr wrap="square" rtlCol="0">
            <a:spAutoFit/>
          </a:bodyPr>
          <a:lstStyle/>
          <a:p>
            <a:r>
              <a:rPr lang="de-DE" sz="2800" b="1" u="sng" dirty="0">
                <a:solidFill>
                  <a:srgbClr val="00B050"/>
                </a:solidFill>
                <a:hlinkClick r:id="rId5" action="ppaction://hlinksldjump"/>
              </a:rPr>
              <a:t>Nord Stream 2</a:t>
            </a:r>
            <a:endParaRPr lang="de-DE" sz="2800" b="1" u="sng" dirty="0">
              <a:solidFill>
                <a:srgbClr val="00B050"/>
              </a:solidFill>
            </a:endParaRPr>
          </a:p>
        </p:txBody>
      </p:sp>
    </p:spTree>
    <p:extLst>
      <p:ext uri="{BB962C8B-B14F-4D97-AF65-F5344CB8AC3E}">
        <p14:creationId xmlns:p14="http://schemas.microsoft.com/office/powerpoint/2010/main" val="1522619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D568AC4-4E7F-4D2D-9C7C-28650E7ADBD2}"/>
              </a:ext>
            </a:extLst>
          </p:cNvPr>
          <p:cNvSpPr txBox="1">
            <a:spLocks/>
          </p:cNvSpPr>
          <p:nvPr/>
        </p:nvSpPr>
        <p:spPr bwMode="black">
          <a:xfrm>
            <a:off x="366078" y="366766"/>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cenová</a:t>
            </a:r>
            <a:r>
              <a:rPr lang="de-DE" dirty="0">
                <a:solidFill>
                  <a:srgbClr val="00B050"/>
                </a:solidFill>
              </a:rPr>
              <a:t> </a:t>
            </a:r>
            <a:r>
              <a:rPr lang="de-DE" dirty="0" err="1">
                <a:solidFill>
                  <a:srgbClr val="00B050"/>
                </a:solidFill>
              </a:rPr>
              <a:t>stabilita</a:t>
            </a:r>
            <a:endParaRPr lang="de-DE" dirty="0">
              <a:solidFill>
                <a:srgbClr val="00B050"/>
              </a:solidFill>
            </a:endParaRPr>
          </a:p>
        </p:txBody>
      </p:sp>
      <p:sp>
        <p:nvSpPr>
          <p:cNvPr id="5" name="Inhaltsplatzhalter 2">
            <a:extLst>
              <a:ext uri="{FF2B5EF4-FFF2-40B4-BE49-F238E27FC236}">
                <a16:creationId xmlns:a16="http://schemas.microsoft.com/office/drawing/2014/main" id="{8489A4FB-A85B-486F-871B-4A2A1EBBE94F}"/>
              </a:ext>
            </a:extLst>
          </p:cNvPr>
          <p:cNvSpPr>
            <a:spLocks noGrp="1"/>
          </p:cNvSpPr>
          <p:nvPr>
            <p:ph idx="1"/>
          </p:nvPr>
        </p:nvSpPr>
        <p:spPr>
          <a:xfrm>
            <a:off x="366078" y="1754277"/>
            <a:ext cx="11271740" cy="5103724"/>
          </a:xfrm>
        </p:spPr>
        <p:txBody>
          <a:bodyPr>
            <a:normAutofit/>
          </a:bodyPr>
          <a:lstStyle/>
          <a:p>
            <a:pPr marL="0" indent="0">
              <a:buNone/>
            </a:pPr>
            <a:endParaRPr lang="de-DE" sz="2600" dirty="0"/>
          </a:p>
          <a:p>
            <a:pPr marL="0" indent="0">
              <a:buNone/>
            </a:pPr>
            <a:r>
              <a:rPr lang="de-DE" sz="2000" dirty="0" err="1"/>
              <a:t>Cenová</a:t>
            </a:r>
            <a:r>
              <a:rPr lang="de-DE" sz="2000" dirty="0"/>
              <a:t> </a:t>
            </a:r>
            <a:r>
              <a:rPr lang="de-DE" sz="2000" dirty="0" err="1"/>
              <a:t>stabilita</a:t>
            </a:r>
            <a:r>
              <a:rPr lang="de-DE" sz="2000" dirty="0"/>
              <a:t> je </a:t>
            </a:r>
            <a:r>
              <a:rPr lang="de-DE" sz="2000" dirty="0" err="1"/>
              <a:t>mimoriadne</a:t>
            </a:r>
            <a:r>
              <a:rPr lang="de-DE" sz="2000" dirty="0"/>
              <a:t> </a:t>
            </a:r>
            <a:r>
              <a:rPr lang="de-DE" sz="2000" dirty="0" err="1"/>
              <a:t>dôležitá</a:t>
            </a:r>
            <a:r>
              <a:rPr lang="de-DE" sz="2000" dirty="0"/>
              <a:t> </a:t>
            </a:r>
            <a:r>
              <a:rPr lang="de-DE" sz="2000" dirty="0" err="1"/>
              <a:t>pre</a:t>
            </a:r>
            <a:r>
              <a:rPr lang="de-DE" sz="2000" dirty="0"/>
              <a:t> </a:t>
            </a:r>
            <a:r>
              <a:rPr lang="de-DE" sz="2000" dirty="0" err="1"/>
              <a:t>spotrebiteľov</a:t>
            </a:r>
            <a:r>
              <a:rPr lang="de-DE" sz="2000" dirty="0"/>
              <a:t> a </a:t>
            </a:r>
            <a:r>
              <a:rPr lang="de-DE" sz="2000" dirty="0" err="1"/>
              <a:t>priemysel</a:t>
            </a:r>
            <a:r>
              <a:rPr lang="de-DE" sz="2000" dirty="0"/>
              <a:t>, </a:t>
            </a:r>
            <a:r>
              <a:rPr lang="de-DE" sz="2000" dirty="0" err="1"/>
              <a:t>pretože</a:t>
            </a:r>
            <a:r>
              <a:rPr lang="de-DE" sz="2000" dirty="0"/>
              <a:t> </a:t>
            </a:r>
            <a:r>
              <a:rPr lang="de-DE" sz="2000" dirty="0" err="1"/>
              <a:t>náklady</a:t>
            </a:r>
            <a:r>
              <a:rPr lang="de-DE" sz="2000" dirty="0"/>
              <a:t> na </a:t>
            </a:r>
            <a:r>
              <a:rPr lang="de-DE" sz="2000" dirty="0" err="1"/>
              <a:t>energiu</a:t>
            </a:r>
            <a:r>
              <a:rPr lang="de-DE" sz="2000" dirty="0"/>
              <a:t> </a:t>
            </a:r>
            <a:r>
              <a:rPr lang="de-DE" sz="2000" dirty="0" err="1"/>
              <a:t>zvyšujú</a:t>
            </a:r>
            <a:r>
              <a:rPr lang="de-DE" sz="2000" dirty="0"/>
              <a:t> </a:t>
            </a:r>
            <a:r>
              <a:rPr lang="de-DE" sz="2000" dirty="0" err="1"/>
              <a:t>výrobné</a:t>
            </a:r>
            <a:r>
              <a:rPr lang="de-DE" sz="2000" dirty="0"/>
              <a:t> </a:t>
            </a:r>
            <a:r>
              <a:rPr lang="de-DE" sz="2000" dirty="0" err="1"/>
              <a:t>náklady</a:t>
            </a:r>
            <a:r>
              <a:rPr lang="de-DE" sz="2000" dirty="0"/>
              <a:t> na </a:t>
            </a:r>
            <a:r>
              <a:rPr lang="de-DE" sz="2000" dirty="0" err="1"/>
              <a:t>výrobky</a:t>
            </a:r>
            <a:r>
              <a:rPr lang="de-DE" sz="2000" dirty="0"/>
              <a:t>, </a:t>
            </a:r>
            <a:r>
              <a:rPr lang="de-DE" sz="2000" dirty="0" err="1"/>
              <a:t>čo</a:t>
            </a:r>
            <a:r>
              <a:rPr lang="de-DE" sz="2000" dirty="0"/>
              <a:t> </a:t>
            </a:r>
            <a:r>
              <a:rPr lang="de-DE" sz="2000" dirty="0" err="1"/>
              <a:t>má</a:t>
            </a:r>
            <a:r>
              <a:rPr lang="de-DE" sz="2000" dirty="0"/>
              <a:t> </a:t>
            </a:r>
            <a:r>
              <a:rPr lang="de-DE" sz="2000" dirty="0" err="1"/>
              <a:t>negatívny</a:t>
            </a:r>
            <a:r>
              <a:rPr lang="de-DE" sz="2000" dirty="0"/>
              <a:t> </a:t>
            </a:r>
            <a:r>
              <a:rPr lang="de-DE" sz="2000" dirty="0" err="1"/>
              <a:t>vplyv</a:t>
            </a:r>
            <a:r>
              <a:rPr lang="de-DE" sz="2000" dirty="0"/>
              <a:t> na </a:t>
            </a:r>
            <a:r>
              <a:rPr lang="de-DE" sz="2000" dirty="0" err="1"/>
              <a:t>ziskovosť</a:t>
            </a:r>
            <a:r>
              <a:rPr lang="de-DE" sz="2000" dirty="0"/>
              <a:t> </a:t>
            </a:r>
            <a:r>
              <a:rPr lang="de-DE" sz="2000" dirty="0" err="1"/>
              <a:t>spoločností</a:t>
            </a:r>
            <a:r>
              <a:rPr lang="de-DE" sz="2000" dirty="0"/>
              <a:t>.</a:t>
            </a:r>
          </a:p>
          <a:p>
            <a:pPr marL="0" indent="0">
              <a:buNone/>
            </a:pPr>
            <a:endParaRPr lang="de-DE" sz="2000" dirty="0"/>
          </a:p>
          <a:p>
            <a:pPr marL="0" indent="0">
              <a:buNone/>
            </a:pPr>
            <a:r>
              <a:rPr lang="de-DE" sz="2000" dirty="0" err="1"/>
              <a:t>Zvyšujúce</a:t>
            </a:r>
            <a:r>
              <a:rPr lang="de-DE" sz="2000" dirty="0"/>
              <a:t> </a:t>
            </a:r>
            <a:r>
              <a:rPr lang="de-DE" sz="2000" dirty="0" err="1"/>
              <a:t>sa</a:t>
            </a:r>
            <a:r>
              <a:rPr lang="de-DE" sz="2000" dirty="0"/>
              <a:t> </a:t>
            </a:r>
            <a:r>
              <a:rPr lang="de-DE" sz="2000" dirty="0" err="1"/>
              <a:t>náklady</a:t>
            </a:r>
            <a:r>
              <a:rPr lang="de-DE" sz="2000" dirty="0"/>
              <a:t> na </a:t>
            </a:r>
            <a:r>
              <a:rPr lang="de-DE" sz="2000" dirty="0" err="1"/>
              <a:t>energiu</a:t>
            </a:r>
            <a:r>
              <a:rPr lang="de-DE" sz="2000" dirty="0"/>
              <a:t> </a:t>
            </a:r>
            <a:r>
              <a:rPr lang="de-DE" sz="2000" dirty="0" err="1"/>
              <a:t>navyše</a:t>
            </a:r>
            <a:r>
              <a:rPr lang="de-DE" sz="2000" dirty="0"/>
              <a:t> </a:t>
            </a:r>
            <a:r>
              <a:rPr lang="de-DE" sz="2000" dirty="0" err="1"/>
              <a:t>zvyšujú</a:t>
            </a:r>
            <a:r>
              <a:rPr lang="de-DE" sz="2000" dirty="0"/>
              <a:t> </a:t>
            </a:r>
            <a:r>
              <a:rPr lang="de-DE" sz="2000" dirty="0" err="1"/>
              <a:t>životné</a:t>
            </a:r>
            <a:r>
              <a:rPr lang="de-DE" sz="2000" dirty="0"/>
              <a:t> </a:t>
            </a:r>
            <a:r>
              <a:rPr lang="de-DE" sz="2000" dirty="0" err="1"/>
              <a:t>náklady</a:t>
            </a:r>
            <a:r>
              <a:rPr lang="de-DE" sz="2000" dirty="0"/>
              <a:t> </a:t>
            </a:r>
            <a:r>
              <a:rPr lang="de-DE" sz="2000" dirty="0" err="1"/>
              <a:t>obyvateľstva</a:t>
            </a:r>
            <a:r>
              <a:rPr lang="de-DE" sz="2000" dirty="0"/>
              <a:t>.</a:t>
            </a:r>
          </a:p>
          <a:p>
            <a:pPr marL="0" indent="0">
              <a:buNone/>
            </a:pPr>
            <a:endParaRPr lang="de-DE" sz="2000" dirty="0"/>
          </a:p>
          <a:p>
            <a:pPr marL="0" indent="0">
              <a:buNone/>
            </a:pPr>
            <a:r>
              <a:rPr lang="de-DE" sz="2000" dirty="0"/>
              <a:t>Nord Stream 2 </a:t>
            </a:r>
            <a:r>
              <a:rPr lang="de-DE" sz="2000" dirty="0" err="1"/>
              <a:t>ponúka</a:t>
            </a:r>
            <a:r>
              <a:rPr lang="de-DE" sz="2000" dirty="0"/>
              <a:t> </a:t>
            </a:r>
            <a:r>
              <a:rPr lang="de-DE" sz="2000" dirty="0" err="1"/>
              <a:t>relatívnu</a:t>
            </a:r>
            <a:r>
              <a:rPr lang="de-DE" sz="2000" dirty="0"/>
              <a:t> </a:t>
            </a:r>
            <a:r>
              <a:rPr lang="de-DE" sz="2000" dirty="0" err="1"/>
              <a:t>cenovú</a:t>
            </a:r>
            <a:r>
              <a:rPr lang="de-DE" sz="2000" dirty="0"/>
              <a:t> </a:t>
            </a:r>
            <a:r>
              <a:rPr lang="de-DE" sz="2000" dirty="0" err="1"/>
              <a:t>stabilitu</a:t>
            </a:r>
            <a:r>
              <a:rPr lang="de-DE" sz="2000" dirty="0"/>
              <a:t> na </a:t>
            </a:r>
            <a:r>
              <a:rPr lang="de-DE" sz="2000" dirty="0" err="1"/>
              <a:t>nemeckom</a:t>
            </a:r>
            <a:r>
              <a:rPr lang="de-DE" sz="2000" dirty="0"/>
              <a:t> </a:t>
            </a:r>
            <a:r>
              <a:rPr lang="de-DE" sz="2000" dirty="0" err="1"/>
              <a:t>trhu</a:t>
            </a:r>
            <a:r>
              <a:rPr lang="de-DE" sz="2000" dirty="0"/>
              <a:t> s </a:t>
            </a:r>
            <a:r>
              <a:rPr lang="de-DE" sz="2000" dirty="0" err="1"/>
              <a:t>energiou</a:t>
            </a:r>
            <a:r>
              <a:rPr lang="de-DE" sz="2000" dirty="0"/>
              <a:t>.</a:t>
            </a:r>
          </a:p>
          <a:p>
            <a:pPr marL="0" indent="0">
              <a:buNone/>
            </a:pPr>
            <a:r>
              <a:rPr lang="de-DE" sz="2000" dirty="0" err="1"/>
              <a:t>Plyn</a:t>
            </a:r>
            <a:r>
              <a:rPr lang="de-DE" sz="2000" dirty="0"/>
              <a:t> </a:t>
            </a:r>
            <a:r>
              <a:rPr lang="de-DE" sz="2000" dirty="0" err="1"/>
              <a:t>dodávaný</a:t>
            </a:r>
            <a:r>
              <a:rPr lang="de-DE" sz="2000" dirty="0"/>
              <a:t> </a:t>
            </a:r>
            <a:r>
              <a:rPr lang="de-DE" sz="2000" dirty="0" err="1"/>
              <a:t>spoločnosťou</a:t>
            </a:r>
            <a:r>
              <a:rPr lang="de-DE" sz="2000" dirty="0"/>
              <a:t> Nord Stream 2 je </a:t>
            </a:r>
            <a:r>
              <a:rPr lang="de-DE" sz="2000" dirty="0" err="1"/>
              <a:t>lacnejší</a:t>
            </a:r>
            <a:r>
              <a:rPr lang="de-DE" sz="2000" dirty="0"/>
              <a:t> </a:t>
            </a:r>
            <a:r>
              <a:rPr lang="de-DE" sz="2000" dirty="0" err="1"/>
              <a:t>ako</a:t>
            </a:r>
            <a:r>
              <a:rPr lang="de-DE" sz="2000" dirty="0"/>
              <a:t> </a:t>
            </a:r>
            <a:r>
              <a:rPr lang="de-DE" sz="2000" dirty="0" err="1"/>
              <a:t>alternatívny</a:t>
            </a:r>
            <a:r>
              <a:rPr lang="de-DE" sz="2000" dirty="0"/>
              <a:t> </a:t>
            </a:r>
            <a:r>
              <a:rPr lang="de-DE" sz="2000" dirty="0" err="1"/>
              <a:t>plyn</a:t>
            </a:r>
            <a:r>
              <a:rPr lang="de-DE" sz="2000" dirty="0"/>
              <a:t>, </a:t>
            </a:r>
            <a:r>
              <a:rPr lang="de-DE" sz="2000" dirty="0" err="1"/>
              <a:t>napríklad</a:t>
            </a:r>
            <a:r>
              <a:rPr lang="de-DE" sz="2000" dirty="0"/>
              <a:t> </a:t>
            </a:r>
            <a:r>
              <a:rPr lang="de-DE" sz="2000" dirty="0" err="1"/>
              <a:t>skvapalnený</a:t>
            </a:r>
            <a:r>
              <a:rPr lang="de-DE" sz="2000" dirty="0"/>
              <a:t> </a:t>
            </a:r>
            <a:r>
              <a:rPr lang="de-DE" sz="2000" dirty="0" err="1"/>
              <a:t>ropný</a:t>
            </a:r>
            <a:r>
              <a:rPr lang="de-DE" sz="2000" dirty="0"/>
              <a:t> </a:t>
            </a:r>
            <a:r>
              <a:rPr lang="de-DE" sz="2000" dirty="0" err="1"/>
              <a:t>plyn</a:t>
            </a:r>
            <a:r>
              <a:rPr lang="de-DE" sz="2000" dirty="0"/>
              <a:t> </a:t>
            </a:r>
            <a:r>
              <a:rPr lang="de-DE" sz="2000" dirty="0" err="1"/>
              <a:t>zo</a:t>
            </a:r>
            <a:r>
              <a:rPr lang="de-DE" sz="2000" dirty="0"/>
              <a:t> </a:t>
            </a:r>
            <a:r>
              <a:rPr lang="de-DE" sz="2000" dirty="0" err="1"/>
              <a:t>Spojených</a:t>
            </a:r>
            <a:r>
              <a:rPr lang="de-DE" sz="2000" dirty="0"/>
              <a:t> </a:t>
            </a:r>
            <a:r>
              <a:rPr lang="de-DE" sz="2000" dirty="0" err="1"/>
              <a:t>štátov</a:t>
            </a:r>
            <a:r>
              <a:rPr lang="de-DE" sz="2000" dirty="0"/>
              <a:t>. </a:t>
            </a:r>
            <a:r>
              <a:rPr lang="de-DE" sz="1000" dirty="0"/>
              <a:t>(</a:t>
            </a:r>
            <a:r>
              <a:rPr lang="de-DE" sz="1000" dirty="0" err="1"/>
              <a:t>pozri</a:t>
            </a:r>
            <a:r>
              <a:rPr lang="de-DE" sz="1000" dirty="0"/>
              <a:t> Löhr, 2018)</a:t>
            </a:r>
          </a:p>
          <a:p>
            <a:pPr marL="0" indent="0">
              <a:buNone/>
            </a:pPr>
            <a:endParaRPr lang="de-DE" dirty="0"/>
          </a:p>
        </p:txBody>
      </p:sp>
      <p:sp>
        <p:nvSpPr>
          <p:cNvPr id="6" name="Verbotsymbol 5">
            <a:hlinkClick r:id="rId2" action="ppaction://hlinksldjump"/>
            <a:extLst>
              <a:ext uri="{FF2B5EF4-FFF2-40B4-BE49-F238E27FC236}">
                <a16:creationId xmlns:a16="http://schemas.microsoft.com/office/drawing/2014/main" id="{C305DA87-061F-4924-8B7C-ACE888718B02}"/>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167863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375AF0D-3145-4BDB-BEF0-7260B87E5358}"/>
              </a:ext>
            </a:extLst>
          </p:cNvPr>
          <p:cNvSpPr>
            <a:spLocks noGrp="1"/>
          </p:cNvSpPr>
          <p:nvPr>
            <p:ph idx="1"/>
          </p:nvPr>
        </p:nvSpPr>
        <p:spPr>
          <a:xfrm>
            <a:off x="460129" y="1527920"/>
            <a:ext cx="11271740" cy="5210907"/>
          </a:xfrm>
        </p:spPr>
        <p:txBody>
          <a:bodyPr>
            <a:normAutofit/>
          </a:bodyPr>
          <a:lstStyle/>
          <a:p>
            <a:pPr marL="0" indent="0">
              <a:buNone/>
            </a:pPr>
            <a:endParaRPr lang="de-DE" sz="2000" dirty="0"/>
          </a:p>
          <a:p>
            <a:pPr marL="0" indent="0">
              <a:buNone/>
            </a:pPr>
            <a:r>
              <a:rPr lang="de-DE" sz="2000" dirty="0"/>
              <a:t>Der politische Standpunkt Deutschlands kann unter folgenden Kategorien zusammengefasst werden:</a:t>
            </a:r>
          </a:p>
          <a:p>
            <a:pPr marL="0" indent="0" algn="ctr">
              <a:buNone/>
            </a:pPr>
            <a:endParaRPr lang="de-DE" sz="2000" u="sng" dirty="0">
              <a:solidFill>
                <a:srgbClr val="00B050"/>
              </a:solidFill>
            </a:endParaRPr>
          </a:p>
          <a:p>
            <a:pPr marL="0" indent="0">
              <a:buNone/>
            </a:pPr>
            <a:endParaRPr lang="de-DE" sz="4000" dirty="0"/>
          </a:p>
          <a:p>
            <a:pPr marL="0" indent="0">
              <a:buNone/>
            </a:pPr>
            <a:endParaRPr lang="de-DE" sz="4000" u="sng" dirty="0">
              <a:solidFill>
                <a:srgbClr val="00B050"/>
              </a:solidFill>
            </a:endParaRPr>
          </a:p>
          <a:p>
            <a:pPr marL="0" indent="0">
              <a:buNone/>
            </a:pPr>
            <a:endParaRPr lang="de-DE" sz="4000" u="sng" dirty="0">
              <a:solidFill>
                <a:srgbClr val="00B050"/>
              </a:solidFill>
            </a:endParaRPr>
          </a:p>
          <a:p>
            <a:pPr marL="0" indent="0">
              <a:buNone/>
            </a:pPr>
            <a:endParaRPr lang="de-DE" sz="4000" u="sng" dirty="0">
              <a:solidFill>
                <a:srgbClr val="00B050"/>
              </a:solidFill>
            </a:endParaRPr>
          </a:p>
          <a:p>
            <a:pPr marL="0" indent="0" algn="ctr">
              <a:buNone/>
            </a:pPr>
            <a:endParaRPr lang="de-DE" sz="4000" u="sng" dirty="0">
              <a:solidFill>
                <a:srgbClr val="00B050"/>
              </a:solidFill>
            </a:endParaRPr>
          </a:p>
          <a:p>
            <a:pPr marL="0" indent="0" algn="ctr">
              <a:buNone/>
            </a:pPr>
            <a:endParaRPr lang="de-DE" sz="4700" u="sng" dirty="0">
              <a:solidFill>
                <a:srgbClr val="00B050"/>
              </a:solidFill>
            </a:endParaRPr>
          </a:p>
          <a:p>
            <a:pPr marL="0" indent="0">
              <a:buNone/>
            </a:pPr>
            <a:endParaRPr lang="de-DE" dirty="0"/>
          </a:p>
        </p:txBody>
      </p:sp>
      <p:sp>
        <p:nvSpPr>
          <p:cNvPr id="4" name="Verbotsymbol 3">
            <a:hlinkClick r:id="rId2" action="ppaction://hlinksldjump"/>
            <a:extLst>
              <a:ext uri="{FF2B5EF4-FFF2-40B4-BE49-F238E27FC236}">
                <a16:creationId xmlns:a16="http://schemas.microsoft.com/office/drawing/2014/main" id="{D793218A-1AC0-4474-A4D9-EC2C49EFC17F}"/>
              </a:ext>
            </a:extLst>
          </p:cNvPr>
          <p:cNvSpPr/>
          <p:nvPr/>
        </p:nvSpPr>
        <p:spPr>
          <a:xfrm>
            <a:off x="10946536" y="5939488"/>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2623C9B3-FA4E-4302-82FB-E8FFC1B54894}"/>
              </a:ext>
            </a:extLst>
          </p:cNvPr>
          <p:cNvSpPr txBox="1">
            <a:spLocks/>
          </p:cNvSpPr>
          <p:nvPr/>
        </p:nvSpPr>
        <p:spPr bwMode="black">
          <a:xfrm>
            <a:off x="460129" y="241932"/>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p>
        </p:txBody>
      </p:sp>
      <p:sp>
        <p:nvSpPr>
          <p:cNvPr id="19" name="Textfeld 18">
            <a:extLst>
              <a:ext uri="{FF2B5EF4-FFF2-40B4-BE49-F238E27FC236}">
                <a16:creationId xmlns:a16="http://schemas.microsoft.com/office/drawing/2014/main" id="{68609B29-57A6-47F3-9512-42DB79506ECE}"/>
              </a:ext>
            </a:extLst>
          </p:cNvPr>
          <p:cNvSpPr txBox="1"/>
          <p:nvPr/>
        </p:nvSpPr>
        <p:spPr>
          <a:xfrm>
            <a:off x="4727453" y="4063106"/>
            <a:ext cx="2317097" cy="800219"/>
          </a:xfrm>
          <a:prstGeom prst="rect">
            <a:avLst/>
          </a:prstGeom>
          <a:noFill/>
        </p:spPr>
        <p:txBody>
          <a:bodyPr wrap="square" rtlCol="0">
            <a:spAutoFit/>
          </a:bodyPr>
          <a:lstStyle/>
          <a:p>
            <a:pPr algn="ctr"/>
            <a:r>
              <a:rPr lang="de-DE" sz="2800" u="sng" dirty="0">
                <a:solidFill>
                  <a:srgbClr val="00B050"/>
                </a:solidFill>
                <a:hlinkClick r:id="rId3" action="ppaction://hlinksldjump"/>
              </a:rPr>
              <a:t>Slowakei</a:t>
            </a:r>
            <a:endParaRPr lang="de-DE" sz="2800" u="sng" dirty="0">
              <a:solidFill>
                <a:srgbClr val="00B050"/>
              </a:solidFill>
            </a:endParaRPr>
          </a:p>
          <a:p>
            <a:endParaRPr lang="de-DE" dirty="0"/>
          </a:p>
        </p:txBody>
      </p:sp>
      <p:sp>
        <p:nvSpPr>
          <p:cNvPr id="20" name="Textfeld 19">
            <a:extLst>
              <a:ext uri="{FF2B5EF4-FFF2-40B4-BE49-F238E27FC236}">
                <a16:creationId xmlns:a16="http://schemas.microsoft.com/office/drawing/2014/main" id="{5293ADF9-F680-4A65-A25C-6ACE7681E0FD}"/>
              </a:ext>
            </a:extLst>
          </p:cNvPr>
          <p:cNvSpPr txBox="1"/>
          <p:nvPr/>
        </p:nvSpPr>
        <p:spPr>
          <a:xfrm>
            <a:off x="4517133" y="3448521"/>
            <a:ext cx="2317096" cy="800219"/>
          </a:xfrm>
          <a:prstGeom prst="rect">
            <a:avLst/>
          </a:prstGeom>
          <a:noFill/>
        </p:spPr>
        <p:txBody>
          <a:bodyPr wrap="square" rtlCol="0">
            <a:spAutoFit/>
          </a:bodyPr>
          <a:lstStyle/>
          <a:p>
            <a:pPr algn="ctr"/>
            <a:r>
              <a:rPr lang="de-DE" sz="2800" u="sng" dirty="0">
                <a:solidFill>
                  <a:srgbClr val="00B050"/>
                </a:solidFill>
                <a:hlinkClick r:id="rId4" action="ppaction://hlinksldjump"/>
              </a:rPr>
              <a:t>Polen</a:t>
            </a:r>
            <a:endParaRPr lang="de-DE" sz="2800" u="sng" dirty="0">
              <a:solidFill>
                <a:srgbClr val="00B050"/>
              </a:solidFill>
            </a:endParaRPr>
          </a:p>
          <a:p>
            <a:endParaRPr lang="de-DE" dirty="0"/>
          </a:p>
        </p:txBody>
      </p:sp>
      <p:sp>
        <p:nvSpPr>
          <p:cNvPr id="21" name="Textfeld 20">
            <a:extLst>
              <a:ext uri="{FF2B5EF4-FFF2-40B4-BE49-F238E27FC236}">
                <a16:creationId xmlns:a16="http://schemas.microsoft.com/office/drawing/2014/main" id="{FBC8821A-2A24-4392-9331-01AFC4433255}"/>
              </a:ext>
            </a:extLst>
          </p:cNvPr>
          <p:cNvSpPr txBox="1"/>
          <p:nvPr/>
        </p:nvSpPr>
        <p:spPr>
          <a:xfrm>
            <a:off x="4702096" y="4786381"/>
            <a:ext cx="2317097" cy="800219"/>
          </a:xfrm>
          <a:prstGeom prst="rect">
            <a:avLst/>
          </a:prstGeom>
          <a:noFill/>
        </p:spPr>
        <p:txBody>
          <a:bodyPr wrap="square" rtlCol="0">
            <a:spAutoFit/>
          </a:bodyPr>
          <a:lstStyle/>
          <a:p>
            <a:pPr algn="ctr"/>
            <a:r>
              <a:rPr lang="de-DE" sz="2800" u="sng" dirty="0">
                <a:solidFill>
                  <a:srgbClr val="00B050"/>
                </a:solidFill>
                <a:hlinkClick r:id="rId5" action="ppaction://hlinksldjump"/>
              </a:rPr>
              <a:t>Ukraine</a:t>
            </a:r>
            <a:endParaRPr lang="de-DE" sz="2800" u="sng" dirty="0">
              <a:solidFill>
                <a:srgbClr val="00B050"/>
              </a:solidFill>
            </a:endParaRPr>
          </a:p>
          <a:p>
            <a:pPr algn="ctr"/>
            <a:endParaRPr lang="de-DE" dirty="0"/>
          </a:p>
        </p:txBody>
      </p:sp>
      <p:sp>
        <p:nvSpPr>
          <p:cNvPr id="22" name="Textfeld 21">
            <a:extLst>
              <a:ext uri="{FF2B5EF4-FFF2-40B4-BE49-F238E27FC236}">
                <a16:creationId xmlns:a16="http://schemas.microsoft.com/office/drawing/2014/main" id="{ED46ACC5-946B-434B-9E73-9392AE5417C5}"/>
              </a:ext>
            </a:extLst>
          </p:cNvPr>
          <p:cNvSpPr txBox="1"/>
          <p:nvPr/>
        </p:nvSpPr>
        <p:spPr>
          <a:xfrm>
            <a:off x="460129" y="2902267"/>
            <a:ext cx="4057327" cy="1231106"/>
          </a:xfrm>
          <a:prstGeom prst="rect">
            <a:avLst/>
          </a:prstGeom>
          <a:noFill/>
        </p:spPr>
        <p:txBody>
          <a:bodyPr wrap="square" rtlCol="0">
            <a:spAutoFit/>
          </a:bodyPr>
          <a:lstStyle/>
          <a:p>
            <a:r>
              <a:rPr lang="de-DE" sz="2800" u="sng" dirty="0">
                <a:solidFill>
                  <a:srgbClr val="00B050"/>
                </a:solidFill>
                <a:hlinkClick r:id="rId6" action="ppaction://hlinksldjump"/>
              </a:rPr>
              <a:t>politische </a:t>
            </a:r>
          </a:p>
          <a:p>
            <a:r>
              <a:rPr lang="de-DE" sz="2800" u="sng" dirty="0">
                <a:solidFill>
                  <a:srgbClr val="00B050"/>
                </a:solidFill>
                <a:hlinkClick r:id="rId6" action="ppaction://hlinksldjump"/>
              </a:rPr>
              <a:t>Grundhaltung</a:t>
            </a:r>
            <a:endParaRPr lang="de-DE" sz="2800" u="sng" dirty="0">
              <a:solidFill>
                <a:srgbClr val="00B050"/>
              </a:solidFill>
            </a:endParaRPr>
          </a:p>
          <a:p>
            <a:endParaRPr lang="de-DE" dirty="0"/>
          </a:p>
        </p:txBody>
      </p:sp>
      <p:sp>
        <p:nvSpPr>
          <p:cNvPr id="23" name="Textfeld 22">
            <a:extLst>
              <a:ext uri="{FF2B5EF4-FFF2-40B4-BE49-F238E27FC236}">
                <a16:creationId xmlns:a16="http://schemas.microsoft.com/office/drawing/2014/main" id="{1A0E75CE-AE5E-4E26-81E4-E62866F99C8B}"/>
              </a:ext>
            </a:extLst>
          </p:cNvPr>
          <p:cNvSpPr txBox="1"/>
          <p:nvPr/>
        </p:nvSpPr>
        <p:spPr>
          <a:xfrm>
            <a:off x="7893370" y="2902267"/>
            <a:ext cx="2989678" cy="1231106"/>
          </a:xfrm>
          <a:prstGeom prst="rect">
            <a:avLst/>
          </a:prstGeom>
          <a:noFill/>
        </p:spPr>
        <p:txBody>
          <a:bodyPr wrap="square" rtlCol="0">
            <a:spAutoFit/>
          </a:bodyPr>
          <a:lstStyle/>
          <a:p>
            <a:r>
              <a:rPr lang="de-DE" sz="2800" u="sng" dirty="0">
                <a:solidFill>
                  <a:srgbClr val="00B050"/>
                </a:solidFill>
                <a:hlinkClick r:id="rId7" action="ppaction://hlinksldjump"/>
              </a:rPr>
              <a:t>Haltung gegenüber</a:t>
            </a:r>
          </a:p>
          <a:p>
            <a:r>
              <a:rPr lang="de-DE" sz="2800" u="sng" dirty="0">
                <a:solidFill>
                  <a:srgbClr val="00B050"/>
                </a:solidFill>
                <a:hlinkClick r:id="rId7" action="ppaction://hlinksldjump"/>
              </a:rPr>
              <a:t>den USA</a:t>
            </a:r>
            <a:endParaRPr lang="de-DE" sz="2800" u="sng" dirty="0">
              <a:solidFill>
                <a:srgbClr val="00B050"/>
              </a:solidFill>
            </a:endParaRPr>
          </a:p>
          <a:p>
            <a:endParaRPr lang="de-DE" dirty="0"/>
          </a:p>
        </p:txBody>
      </p:sp>
      <p:sp>
        <p:nvSpPr>
          <p:cNvPr id="24" name="Textfeld 23">
            <a:extLst>
              <a:ext uri="{FF2B5EF4-FFF2-40B4-BE49-F238E27FC236}">
                <a16:creationId xmlns:a16="http://schemas.microsoft.com/office/drawing/2014/main" id="{9D8FEBE3-79E9-405B-8914-9D352DE44136}"/>
              </a:ext>
            </a:extLst>
          </p:cNvPr>
          <p:cNvSpPr txBox="1"/>
          <p:nvPr/>
        </p:nvSpPr>
        <p:spPr>
          <a:xfrm>
            <a:off x="4466742" y="2902267"/>
            <a:ext cx="2787806" cy="400110"/>
          </a:xfrm>
          <a:prstGeom prst="rect">
            <a:avLst/>
          </a:prstGeom>
          <a:noFill/>
        </p:spPr>
        <p:txBody>
          <a:bodyPr wrap="square" rtlCol="0">
            <a:spAutoFit/>
          </a:bodyPr>
          <a:lstStyle/>
          <a:p>
            <a:r>
              <a:rPr lang="de-DE" sz="2000" dirty="0"/>
              <a:t>Umgang mit Kritik von:</a:t>
            </a:r>
          </a:p>
        </p:txBody>
      </p:sp>
    </p:spTree>
    <p:extLst>
      <p:ext uri="{BB962C8B-B14F-4D97-AF65-F5344CB8AC3E}">
        <p14:creationId xmlns:p14="http://schemas.microsoft.com/office/powerpoint/2010/main" val="3012083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9851726-0838-42B9-9AA7-BD6D71178E7C}"/>
              </a:ext>
            </a:extLst>
          </p:cNvPr>
          <p:cNvSpPr txBox="1">
            <a:spLocks/>
          </p:cNvSpPr>
          <p:nvPr/>
        </p:nvSpPr>
        <p:spPr bwMode="black">
          <a:xfrm>
            <a:off x="460129" y="241932"/>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r>
              <a:rPr lang="sk-SK" dirty="0">
                <a:solidFill>
                  <a:srgbClr val="00B050"/>
                </a:solidFill>
              </a:rPr>
              <a:t>a</a:t>
            </a:r>
            <a:endParaRPr lang="de-DE" dirty="0">
              <a:solidFill>
                <a:srgbClr val="00B050"/>
              </a:solidFill>
            </a:endParaRPr>
          </a:p>
        </p:txBody>
      </p:sp>
      <p:sp>
        <p:nvSpPr>
          <p:cNvPr id="5" name="Inhaltsplatzhalter 2">
            <a:extLst>
              <a:ext uri="{FF2B5EF4-FFF2-40B4-BE49-F238E27FC236}">
                <a16:creationId xmlns:a16="http://schemas.microsoft.com/office/drawing/2014/main" id="{A2B88EC6-A1F7-4055-BC7C-2242F9508987}"/>
              </a:ext>
            </a:extLst>
          </p:cNvPr>
          <p:cNvSpPr>
            <a:spLocks noGrp="1"/>
          </p:cNvSpPr>
          <p:nvPr>
            <p:ph idx="1"/>
          </p:nvPr>
        </p:nvSpPr>
        <p:spPr>
          <a:xfrm>
            <a:off x="460129" y="1527920"/>
            <a:ext cx="11271740" cy="5210907"/>
          </a:xfrm>
        </p:spPr>
        <p:txBody>
          <a:bodyPr>
            <a:normAutofit/>
          </a:bodyPr>
          <a:lstStyle/>
          <a:p>
            <a:pPr marL="0" indent="0">
              <a:buNone/>
            </a:pPr>
            <a:endParaRPr lang="de-DE" sz="2000" dirty="0"/>
          </a:p>
          <a:p>
            <a:pPr marL="0" indent="0" algn="ctr">
              <a:buNone/>
            </a:pPr>
            <a:r>
              <a:rPr lang="de-DE" sz="2000" dirty="0" err="1"/>
              <a:t>Politickú</a:t>
            </a:r>
            <a:r>
              <a:rPr lang="de-DE" sz="2000" dirty="0"/>
              <a:t> </a:t>
            </a:r>
            <a:r>
              <a:rPr lang="de-DE" sz="2000" dirty="0" err="1"/>
              <a:t>pozíciu</a:t>
            </a:r>
            <a:r>
              <a:rPr lang="de-DE" sz="2000" dirty="0"/>
              <a:t> </a:t>
            </a:r>
            <a:r>
              <a:rPr lang="de-DE" sz="2000" dirty="0" err="1"/>
              <a:t>Nemecka</a:t>
            </a:r>
            <a:r>
              <a:rPr lang="de-DE" sz="2000" dirty="0"/>
              <a:t> </a:t>
            </a:r>
            <a:r>
              <a:rPr lang="de-DE" sz="2000" dirty="0" err="1"/>
              <a:t>možno</a:t>
            </a:r>
            <a:r>
              <a:rPr lang="de-DE" sz="2000" dirty="0"/>
              <a:t> </a:t>
            </a:r>
            <a:r>
              <a:rPr lang="de-DE" sz="2000" dirty="0" err="1"/>
              <a:t>zhrnúť</a:t>
            </a:r>
            <a:r>
              <a:rPr lang="de-DE" sz="2000" dirty="0"/>
              <a:t> do </a:t>
            </a:r>
            <a:r>
              <a:rPr lang="de-DE" sz="2000" dirty="0" err="1"/>
              <a:t>nasledujúcich</a:t>
            </a:r>
            <a:r>
              <a:rPr lang="de-DE" sz="2000" dirty="0"/>
              <a:t> </a:t>
            </a:r>
            <a:r>
              <a:rPr lang="de-DE" sz="2000" dirty="0" err="1"/>
              <a:t>kategórií</a:t>
            </a:r>
            <a:r>
              <a:rPr lang="de-DE" sz="2000" dirty="0"/>
              <a:t>:</a:t>
            </a:r>
            <a:endParaRPr lang="de-DE" sz="2000" u="sng" dirty="0">
              <a:solidFill>
                <a:srgbClr val="00B050"/>
              </a:solidFill>
            </a:endParaRPr>
          </a:p>
          <a:p>
            <a:pPr marL="0" indent="0">
              <a:buNone/>
            </a:pPr>
            <a:endParaRPr lang="de-DE" sz="4000" dirty="0"/>
          </a:p>
          <a:p>
            <a:pPr marL="0" indent="0">
              <a:buNone/>
            </a:pPr>
            <a:endParaRPr lang="de-DE" sz="4000" u="sng" dirty="0">
              <a:solidFill>
                <a:srgbClr val="00B050"/>
              </a:solidFill>
            </a:endParaRPr>
          </a:p>
          <a:p>
            <a:pPr marL="0" indent="0">
              <a:buNone/>
            </a:pPr>
            <a:endParaRPr lang="de-DE" sz="4000" u="sng" dirty="0">
              <a:solidFill>
                <a:srgbClr val="00B050"/>
              </a:solidFill>
            </a:endParaRPr>
          </a:p>
          <a:p>
            <a:pPr marL="0" indent="0">
              <a:buNone/>
            </a:pPr>
            <a:endParaRPr lang="de-DE" sz="4000" u="sng" dirty="0">
              <a:solidFill>
                <a:srgbClr val="00B050"/>
              </a:solidFill>
            </a:endParaRPr>
          </a:p>
          <a:p>
            <a:pPr marL="0" indent="0" algn="ctr">
              <a:buNone/>
            </a:pPr>
            <a:endParaRPr lang="de-DE" sz="4000" u="sng" dirty="0">
              <a:solidFill>
                <a:srgbClr val="00B050"/>
              </a:solidFill>
            </a:endParaRPr>
          </a:p>
          <a:p>
            <a:pPr marL="0" indent="0" algn="ctr">
              <a:buNone/>
            </a:pPr>
            <a:endParaRPr lang="de-DE" sz="4700" u="sng" dirty="0">
              <a:solidFill>
                <a:srgbClr val="00B050"/>
              </a:solidFill>
            </a:endParaRPr>
          </a:p>
          <a:p>
            <a:pPr marL="0" indent="0">
              <a:buNone/>
            </a:pPr>
            <a:endParaRPr lang="de-DE" dirty="0"/>
          </a:p>
        </p:txBody>
      </p:sp>
      <p:sp>
        <p:nvSpPr>
          <p:cNvPr id="6" name="Textfeld 5">
            <a:extLst>
              <a:ext uri="{FF2B5EF4-FFF2-40B4-BE49-F238E27FC236}">
                <a16:creationId xmlns:a16="http://schemas.microsoft.com/office/drawing/2014/main" id="{75F9CC78-6248-4935-9360-0BA0F2C8296C}"/>
              </a:ext>
            </a:extLst>
          </p:cNvPr>
          <p:cNvSpPr txBox="1"/>
          <p:nvPr/>
        </p:nvSpPr>
        <p:spPr>
          <a:xfrm>
            <a:off x="444894" y="3801496"/>
            <a:ext cx="4057327" cy="523220"/>
          </a:xfrm>
          <a:prstGeom prst="rect">
            <a:avLst/>
          </a:prstGeom>
          <a:noFill/>
        </p:spPr>
        <p:txBody>
          <a:bodyPr wrap="square" rtlCol="0">
            <a:spAutoFit/>
          </a:bodyPr>
          <a:lstStyle/>
          <a:p>
            <a:r>
              <a:rPr lang="sk-SK" sz="2800" u="sng" dirty="0">
                <a:solidFill>
                  <a:srgbClr val="00B050"/>
                </a:solidFill>
                <a:hlinkClick r:id="rId2" action="ppaction://hlinksldjump"/>
              </a:rPr>
              <a:t>P</a:t>
            </a:r>
            <a:r>
              <a:rPr lang="de-DE" sz="2800" u="sng" dirty="0" err="1">
                <a:solidFill>
                  <a:srgbClr val="00B050"/>
                </a:solidFill>
                <a:hlinkClick r:id="rId2" action="ppaction://hlinksldjump"/>
              </a:rPr>
              <a:t>olitický</a:t>
            </a:r>
            <a:r>
              <a:rPr lang="sk-SK" sz="2800" u="sng" dirty="0">
                <a:solidFill>
                  <a:srgbClr val="00B050"/>
                </a:solidFill>
                <a:hlinkClick r:id="rId2" action="ppaction://hlinksldjump"/>
              </a:rPr>
              <a:t> </a:t>
            </a:r>
            <a:r>
              <a:rPr lang="de-DE" sz="2800" u="sng" dirty="0" err="1">
                <a:solidFill>
                  <a:srgbClr val="00B050"/>
                </a:solidFill>
                <a:hlinkClick r:id="rId2" action="ppaction://hlinksldjump"/>
              </a:rPr>
              <a:t>postoj</a:t>
            </a:r>
            <a:endParaRPr lang="de-DE" dirty="0"/>
          </a:p>
        </p:txBody>
      </p:sp>
      <p:sp>
        <p:nvSpPr>
          <p:cNvPr id="7" name="Textfeld 6">
            <a:extLst>
              <a:ext uri="{FF2B5EF4-FFF2-40B4-BE49-F238E27FC236}">
                <a16:creationId xmlns:a16="http://schemas.microsoft.com/office/drawing/2014/main" id="{2AE35669-425A-4684-9AFD-DFF22232E1F4}"/>
              </a:ext>
            </a:extLst>
          </p:cNvPr>
          <p:cNvSpPr txBox="1"/>
          <p:nvPr/>
        </p:nvSpPr>
        <p:spPr>
          <a:xfrm>
            <a:off x="4466741" y="2902267"/>
            <a:ext cx="2977247" cy="400110"/>
          </a:xfrm>
          <a:prstGeom prst="rect">
            <a:avLst/>
          </a:prstGeom>
          <a:noFill/>
        </p:spPr>
        <p:txBody>
          <a:bodyPr wrap="square" rtlCol="0">
            <a:spAutoFit/>
          </a:bodyPr>
          <a:lstStyle/>
          <a:p>
            <a:r>
              <a:rPr lang="de-DE" sz="2000" dirty="0" err="1"/>
              <a:t>Riešenie</a:t>
            </a:r>
            <a:r>
              <a:rPr lang="de-DE" sz="2000" dirty="0"/>
              <a:t> </a:t>
            </a:r>
            <a:r>
              <a:rPr lang="de-DE" sz="2000" dirty="0" err="1"/>
              <a:t>kritiky</a:t>
            </a:r>
            <a:r>
              <a:rPr lang="de-DE" sz="2000" dirty="0"/>
              <a:t> </a:t>
            </a:r>
            <a:r>
              <a:rPr lang="de-DE" sz="2000" dirty="0" err="1"/>
              <a:t>zo</a:t>
            </a:r>
            <a:r>
              <a:rPr lang="de-DE" sz="2000" dirty="0"/>
              <a:t> </a:t>
            </a:r>
            <a:r>
              <a:rPr lang="de-DE" sz="2000" dirty="0" err="1"/>
              <a:t>strany</a:t>
            </a:r>
            <a:r>
              <a:rPr lang="de-DE" sz="2000" dirty="0"/>
              <a:t>:</a:t>
            </a:r>
          </a:p>
        </p:txBody>
      </p:sp>
      <p:sp>
        <p:nvSpPr>
          <p:cNvPr id="8" name="Textfeld 7">
            <a:extLst>
              <a:ext uri="{FF2B5EF4-FFF2-40B4-BE49-F238E27FC236}">
                <a16:creationId xmlns:a16="http://schemas.microsoft.com/office/drawing/2014/main" id="{F5BD7768-2608-4D5E-A78F-BAE6CCF43A15}"/>
              </a:ext>
            </a:extLst>
          </p:cNvPr>
          <p:cNvSpPr txBox="1"/>
          <p:nvPr/>
        </p:nvSpPr>
        <p:spPr>
          <a:xfrm>
            <a:off x="4517133" y="3448521"/>
            <a:ext cx="2317096" cy="800219"/>
          </a:xfrm>
          <a:prstGeom prst="rect">
            <a:avLst/>
          </a:prstGeom>
          <a:noFill/>
        </p:spPr>
        <p:txBody>
          <a:bodyPr wrap="square" rtlCol="0">
            <a:spAutoFit/>
          </a:bodyPr>
          <a:lstStyle/>
          <a:p>
            <a:pPr algn="ctr"/>
            <a:r>
              <a:rPr lang="sk-SK" sz="2800" u="sng" dirty="0">
                <a:solidFill>
                  <a:srgbClr val="00B050"/>
                </a:solidFill>
                <a:hlinkClick r:id="rId3" action="ppaction://hlinksldjump"/>
              </a:rPr>
              <a:t>Poľsko</a:t>
            </a:r>
            <a:endParaRPr lang="de-DE" sz="2800" u="sng" dirty="0">
              <a:solidFill>
                <a:srgbClr val="00B050"/>
              </a:solidFill>
            </a:endParaRPr>
          </a:p>
          <a:p>
            <a:endParaRPr lang="de-DE" dirty="0"/>
          </a:p>
        </p:txBody>
      </p:sp>
      <p:sp>
        <p:nvSpPr>
          <p:cNvPr id="9" name="Textfeld 8">
            <a:extLst>
              <a:ext uri="{FF2B5EF4-FFF2-40B4-BE49-F238E27FC236}">
                <a16:creationId xmlns:a16="http://schemas.microsoft.com/office/drawing/2014/main" id="{6BEFAEDA-751E-402D-B6BC-14420A6C96BE}"/>
              </a:ext>
            </a:extLst>
          </p:cNvPr>
          <p:cNvSpPr txBox="1"/>
          <p:nvPr/>
        </p:nvSpPr>
        <p:spPr>
          <a:xfrm>
            <a:off x="4727453" y="4063106"/>
            <a:ext cx="2317097" cy="800219"/>
          </a:xfrm>
          <a:prstGeom prst="rect">
            <a:avLst/>
          </a:prstGeom>
          <a:noFill/>
        </p:spPr>
        <p:txBody>
          <a:bodyPr wrap="square" rtlCol="0">
            <a:spAutoFit/>
          </a:bodyPr>
          <a:lstStyle/>
          <a:p>
            <a:pPr algn="ctr"/>
            <a:r>
              <a:rPr lang="de-DE" sz="2800" u="sng" dirty="0">
                <a:solidFill>
                  <a:srgbClr val="00B050"/>
                </a:solidFill>
                <a:hlinkClick r:id="rId4" action="ppaction://hlinksldjump"/>
              </a:rPr>
              <a:t>Sl</a:t>
            </a:r>
            <a:r>
              <a:rPr lang="sk-SK" sz="2800" u="sng" dirty="0" err="1">
                <a:solidFill>
                  <a:srgbClr val="00B050"/>
                </a:solidFill>
                <a:hlinkClick r:id="rId4" action="ppaction://hlinksldjump"/>
              </a:rPr>
              <a:t>ovensko</a:t>
            </a:r>
            <a:endParaRPr lang="de-DE" sz="2800" u="sng" dirty="0">
              <a:solidFill>
                <a:srgbClr val="00B050"/>
              </a:solidFill>
            </a:endParaRPr>
          </a:p>
          <a:p>
            <a:endParaRPr lang="de-DE" dirty="0"/>
          </a:p>
        </p:txBody>
      </p:sp>
      <p:sp>
        <p:nvSpPr>
          <p:cNvPr id="10" name="Textfeld 9">
            <a:extLst>
              <a:ext uri="{FF2B5EF4-FFF2-40B4-BE49-F238E27FC236}">
                <a16:creationId xmlns:a16="http://schemas.microsoft.com/office/drawing/2014/main" id="{6E997312-42E3-40D7-91DC-39DCBBBE3F37}"/>
              </a:ext>
            </a:extLst>
          </p:cNvPr>
          <p:cNvSpPr txBox="1"/>
          <p:nvPr/>
        </p:nvSpPr>
        <p:spPr>
          <a:xfrm>
            <a:off x="4702096" y="4786381"/>
            <a:ext cx="2317097" cy="800219"/>
          </a:xfrm>
          <a:prstGeom prst="rect">
            <a:avLst/>
          </a:prstGeom>
          <a:noFill/>
        </p:spPr>
        <p:txBody>
          <a:bodyPr wrap="square" rtlCol="0">
            <a:spAutoFit/>
          </a:bodyPr>
          <a:lstStyle/>
          <a:p>
            <a:pPr algn="ctr"/>
            <a:r>
              <a:rPr lang="de-DE" sz="2800" u="sng" dirty="0">
                <a:solidFill>
                  <a:srgbClr val="00B050"/>
                </a:solidFill>
                <a:hlinkClick r:id="rId5" action="ppaction://hlinksldjump"/>
              </a:rPr>
              <a:t>Uk</a:t>
            </a:r>
            <a:r>
              <a:rPr lang="sk-SK" sz="2800" u="sng" dirty="0" err="1">
                <a:solidFill>
                  <a:srgbClr val="00B050"/>
                </a:solidFill>
                <a:hlinkClick r:id="rId5" action="ppaction://hlinksldjump"/>
              </a:rPr>
              <a:t>rajina</a:t>
            </a:r>
            <a:endParaRPr lang="de-DE" sz="2800" u="sng" dirty="0">
              <a:solidFill>
                <a:srgbClr val="00B050"/>
              </a:solidFill>
            </a:endParaRPr>
          </a:p>
          <a:p>
            <a:pPr algn="ctr"/>
            <a:endParaRPr lang="de-DE" dirty="0"/>
          </a:p>
        </p:txBody>
      </p:sp>
      <p:sp>
        <p:nvSpPr>
          <p:cNvPr id="11" name="Textfeld 10">
            <a:extLst>
              <a:ext uri="{FF2B5EF4-FFF2-40B4-BE49-F238E27FC236}">
                <a16:creationId xmlns:a16="http://schemas.microsoft.com/office/drawing/2014/main" id="{0A9C18FD-F5D1-437D-B706-9C6392E83263}"/>
              </a:ext>
            </a:extLst>
          </p:cNvPr>
          <p:cNvSpPr txBox="1"/>
          <p:nvPr/>
        </p:nvSpPr>
        <p:spPr>
          <a:xfrm>
            <a:off x="8654006" y="3801496"/>
            <a:ext cx="3103220" cy="523220"/>
          </a:xfrm>
          <a:prstGeom prst="rect">
            <a:avLst/>
          </a:prstGeom>
          <a:noFill/>
        </p:spPr>
        <p:txBody>
          <a:bodyPr wrap="square" rtlCol="0">
            <a:spAutoFit/>
          </a:bodyPr>
          <a:lstStyle/>
          <a:p>
            <a:r>
              <a:rPr lang="de-DE" sz="2800" u="sng" dirty="0">
                <a:solidFill>
                  <a:srgbClr val="00B050"/>
                </a:solidFill>
                <a:hlinkClick r:id="rId6" action="ppaction://hlinksldjump"/>
              </a:rPr>
              <a:t>Postoj k</a:t>
            </a:r>
            <a:r>
              <a:rPr lang="sk-SK" sz="2800" u="sng" dirty="0">
                <a:solidFill>
                  <a:srgbClr val="00B050"/>
                </a:solidFill>
                <a:hlinkClick r:id="rId6" action="ppaction://hlinksldjump"/>
              </a:rPr>
              <a:t> </a:t>
            </a:r>
            <a:r>
              <a:rPr lang="de-DE" sz="2800" u="sng" dirty="0">
                <a:solidFill>
                  <a:srgbClr val="00B050"/>
                </a:solidFill>
                <a:hlinkClick r:id="rId6" action="ppaction://hlinksldjump"/>
              </a:rPr>
              <a:t>USA</a:t>
            </a:r>
            <a:endParaRPr lang="de-DE" dirty="0"/>
          </a:p>
        </p:txBody>
      </p:sp>
      <p:sp>
        <p:nvSpPr>
          <p:cNvPr id="12" name="Verbotsymbol 11">
            <a:hlinkClick r:id="rId7" action="ppaction://hlinksldjump"/>
            <a:extLst>
              <a:ext uri="{FF2B5EF4-FFF2-40B4-BE49-F238E27FC236}">
                <a16:creationId xmlns:a16="http://schemas.microsoft.com/office/drawing/2014/main" id="{3CF47C2A-18FE-4646-94B5-04DB71F77D8B}"/>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325740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F3F0B4B-7BEE-4642-8C1B-A4ECA995D2F8}"/>
              </a:ext>
            </a:extLst>
          </p:cNvPr>
          <p:cNvSpPr>
            <a:spLocks noGrp="1"/>
          </p:cNvSpPr>
          <p:nvPr>
            <p:ph idx="1"/>
          </p:nvPr>
        </p:nvSpPr>
        <p:spPr>
          <a:xfrm>
            <a:off x="460128" y="1199824"/>
            <a:ext cx="11271741" cy="6150114"/>
          </a:xfrm>
        </p:spPr>
        <p:txBody>
          <a:bodyPr>
            <a:normAutofit/>
          </a:bodyPr>
          <a:lstStyle/>
          <a:p>
            <a:pPr marL="0" indent="0">
              <a:buNone/>
            </a:pPr>
            <a:endParaRPr lang="de-DE" sz="2200" dirty="0"/>
          </a:p>
          <a:p>
            <a:pPr marL="0" indent="0">
              <a:buNone/>
            </a:pPr>
            <a:r>
              <a:rPr lang="de-DE" sz="2000" dirty="0"/>
              <a:t>Grundsätzlich sieht Deutschland Russland als einen verlässlichen Partner an.</a:t>
            </a:r>
          </a:p>
          <a:p>
            <a:pPr marL="0" indent="0">
              <a:buNone/>
            </a:pPr>
            <a:endParaRPr lang="de-DE" sz="2000" dirty="0"/>
          </a:p>
          <a:p>
            <a:pPr marL="0" indent="0">
              <a:buNone/>
            </a:pPr>
            <a:r>
              <a:rPr lang="de-DE" sz="2000" dirty="0"/>
              <a:t>Hierbei beruft sich Berlin auf die schon seit Jahrzenten problemlos verlaufende Energie-Partnerschaft mit Russland. So hat Moskau seine Gaslieferungen nach Deutschland noch nie unterbrochen, nicht einmal zu Zeiten des kalten Krieges, als Spannungen zwischen damals Ost und West noch höher waren als heute. </a:t>
            </a:r>
            <a:r>
              <a:rPr lang="de-DE" sz="1000" dirty="0"/>
              <a:t>(vgl. Sommer,2019) </a:t>
            </a:r>
          </a:p>
          <a:p>
            <a:pPr marL="0" indent="0">
              <a:buNone/>
            </a:pPr>
            <a:endParaRPr lang="de-DE" sz="2200" dirty="0"/>
          </a:p>
          <a:p>
            <a:pPr marL="0" indent="0">
              <a:buNone/>
            </a:pPr>
            <a:r>
              <a:rPr lang="de-DE" sz="2000" dirty="0"/>
              <a:t>Weiterhin sieht Deutschland keinen Grund, warum Nord Stream 2 die Abhängigkeit von Russland erhöhen sollte, da es keinen Unterschied macht, ob Russisches Gas auf der konventionellen Land-Rute oder durch Nord Stream 2 nach Europa gelangt. </a:t>
            </a:r>
            <a:r>
              <a:rPr lang="de-DE" sz="1000" dirty="0"/>
              <a:t>(vgl. Sommer,2019) </a:t>
            </a:r>
          </a:p>
          <a:p>
            <a:pPr marL="0" indent="0">
              <a:buNone/>
            </a:pPr>
            <a:endParaRPr lang="de-DE" dirty="0"/>
          </a:p>
        </p:txBody>
      </p:sp>
      <p:sp>
        <p:nvSpPr>
          <p:cNvPr id="5" name="Verbotsymbol 4">
            <a:hlinkClick r:id="rId2" action="ppaction://hlinksldjump"/>
            <a:extLst>
              <a:ext uri="{FF2B5EF4-FFF2-40B4-BE49-F238E27FC236}">
                <a16:creationId xmlns:a16="http://schemas.microsoft.com/office/drawing/2014/main" id="{897B11BE-18D8-4FB2-AA0B-2F448B3EC94C}"/>
              </a:ext>
            </a:extLst>
          </p:cNvPr>
          <p:cNvSpPr/>
          <p:nvPr/>
        </p:nvSpPr>
        <p:spPr>
          <a:xfrm>
            <a:off x="11222029" y="6062191"/>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Titel 1">
            <a:extLst>
              <a:ext uri="{FF2B5EF4-FFF2-40B4-BE49-F238E27FC236}">
                <a16:creationId xmlns:a16="http://schemas.microsoft.com/office/drawing/2014/main" id="{9DC1C589-DA87-4182-A7C3-CFA604424F21}"/>
              </a:ext>
            </a:extLst>
          </p:cNvPr>
          <p:cNvSpPr txBox="1">
            <a:spLocks/>
          </p:cNvSpPr>
          <p:nvPr/>
        </p:nvSpPr>
        <p:spPr bwMode="black">
          <a:xfrm>
            <a:off x="460129" y="34157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politische Grundhaltung</a:t>
            </a:r>
          </a:p>
        </p:txBody>
      </p:sp>
      <p:sp>
        <p:nvSpPr>
          <p:cNvPr id="11" name="Pfeil: nach unten 10">
            <a:extLst>
              <a:ext uri="{FF2B5EF4-FFF2-40B4-BE49-F238E27FC236}">
                <a16:creationId xmlns:a16="http://schemas.microsoft.com/office/drawing/2014/main" id="{277F4260-837D-4C1B-BD42-BB9925C081FC}"/>
              </a:ext>
            </a:extLst>
          </p:cNvPr>
          <p:cNvSpPr/>
          <p:nvPr/>
        </p:nvSpPr>
        <p:spPr>
          <a:xfrm>
            <a:off x="5275382" y="5807633"/>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3" action="ppaction://hlinksldjump"/>
              </a:rPr>
              <a:t>weiter</a:t>
            </a:r>
            <a:endParaRPr lang="de-DE" dirty="0"/>
          </a:p>
        </p:txBody>
      </p:sp>
    </p:spTree>
    <p:extLst>
      <p:ext uri="{BB962C8B-B14F-4D97-AF65-F5344CB8AC3E}">
        <p14:creationId xmlns:p14="http://schemas.microsoft.com/office/powerpoint/2010/main" val="2744869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91741BE-951F-4A71-A9A5-335B373E3DEA}"/>
              </a:ext>
            </a:extLst>
          </p:cNvPr>
          <p:cNvSpPr txBox="1">
            <a:spLocks/>
          </p:cNvSpPr>
          <p:nvPr/>
        </p:nvSpPr>
        <p:spPr bwMode="black">
          <a:xfrm>
            <a:off x="460129" y="34157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Politický</a:t>
            </a:r>
            <a:r>
              <a:rPr lang="sk-SK" dirty="0">
                <a:solidFill>
                  <a:srgbClr val="00B050"/>
                </a:solidFill>
              </a:rPr>
              <a:t> </a:t>
            </a:r>
            <a:r>
              <a:rPr lang="de-DE" dirty="0" err="1">
                <a:solidFill>
                  <a:srgbClr val="00B050"/>
                </a:solidFill>
              </a:rPr>
              <a:t>postoj</a:t>
            </a:r>
            <a:endParaRPr lang="de-DE" dirty="0">
              <a:solidFill>
                <a:srgbClr val="00B050"/>
              </a:solidFill>
            </a:endParaRPr>
          </a:p>
        </p:txBody>
      </p:sp>
      <p:sp>
        <p:nvSpPr>
          <p:cNvPr id="5" name="Inhaltsplatzhalter 2">
            <a:extLst>
              <a:ext uri="{FF2B5EF4-FFF2-40B4-BE49-F238E27FC236}">
                <a16:creationId xmlns:a16="http://schemas.microsoft.com/office/drawing/2014/main" id="{67AE6B45-9D4F-43DA-AAC6-49366DDE29ED}"/>
              </a:ext>
            </a:extLst>
          </p:cNvPr>
          <p:cNvSpPr>
            <a:spLocks noGrp="1"/>
          </p:cNvSpPr>
          <p:nvPr>
            <p:ph idx="1"/>
          </p:nvPr>
        </p:nvSpPr>
        <p:spPr>
          <a:xfrm>
            <a:off x="460128" y="1199824"/>
            <a:ext cx="11271741" cy="6150114"/>
          </a:xfrm>
        </p:spPr>
        <p:txBody>
          <a:bodyPr>
            <a:normAutofit/>
          </a:bodyPr>
          <a:lstStyle/>
          <a:p>
            <a:pPr marL="0" indent="0">
              <a:buNone/>
            </a:pPr>
            <a:endParaRPr lang="de-DE" sz="2200" dirty="0"/>
          </a:p>
          <a:p>
            <a:pPr marL="0" indent="0">
              <a:buNone/>
            </a:pPr>
            <a:r>
              <a:rPr lang="de-DE" sz="2000" dirty="0" err="1"/>
              <a:t>Nemecko</a:t>
            </a:r>
            <a:r>
              <a:rPr lang="de-DE" sz="2000" dirty="0"/>
              <a:t> v </a:t>
            </a:r>
            <a:r>
              <a:rPr lang="de-DE" sz="2000" dirty="0" err="1"/>
              <a:t>zásade</a:t>
            </a:r>
            <a:r>
              <a:rPr lang="de-DE" sz="2000" dirty="0"/>
              <a:t> </a:t>
            </a:r>
            <a:r>
              <a:rPr lang="de-DE" sz="2000" dirty="0" err="1"/>
              <a:t>vníma</a:t>
            </a:r>
            <a:r>
              <a:rPr lang="de-DE" sz="2000" dirty="0"/>
              <a:t> </a:t>
            </a:r>
            <a:r>
              <a:rPr lang="de-DE" sz="2000" dirty="0" err="1"/>
              <a:t>Rusko</a:t>
            </a:r>
            <a:r>
              <a:rPr lang="de-DE" sz="2000" dirty="0"/>
              <a:t> </a:t>
            </a:r>
            <a:r>
              <a:rPr lang="de-DE" sz="2000" dirty="0" err="1"/>
              <a:t>ako</a:t>
            </a:r>
            <a:r>
              <a:rPr lang="de-DE" sz="2000" dirty="0"/>
              <a:t> </a:t>
            </a:r>
            <a:r>
              <a:rPr lang="de-DE" sz="2000" dirty="0" err="1"/>
              <a:t>spoľahlivého</a:t>
            </a:r>
            <a:r>
              <a:rPr lang="de-DE" sz="2000" dirty="0"/>
              <a:t> </a:t>
            </a:r>
            <a:r>
              <a:rPr lang="de-DE" sz="2000" dirty="0" err="1"/>
              <a:t>partnera</a:t>
            </a:r>
            <a:r>
              <a:rPr lang="de-DE" sz="2000" dirty="0"/>
              <a:t>.</a:t>
            </a:r>
          </a:p>
          <a:p>
            <a:pPr marL="0" indent="0">
              <a:buNone/>
            </a:pPr>
            <a:endParaRPr lang="de-DE" sz="2000" dirty="0"/>
          </a:p>
          <a:p>
            <a:pPr marL="0" indent="0">
              <a:buNone/>
            </a:pPr>
            <a:r>
              <a:rPr lang="de-DE" sz="2000" dirty="0" err="1"/>
              <a:t>Berlín</a:t>
            </a:r>
            <a:r>
              <a:rPr lang="de-DE" sz="2000" dirty="0"/>
              <a:t> tu </a:t>
            </a:r>
            <a:r>
              <a:rPr lang="de-DE" sz="2000" dirty="0" err="1"/>
              <a:t>vyzýva</a:t>
            </a:r>
            <a:r>
              <a:rPr lang="de-DE" sz="2000" dirty="0"/>
              <a:t> na </a:t>
            </a:r>
            <a:r>
              <a:rPr lang="de-DE" sz="2000" dirty="0" err="1"/>
              <a:t>energetické</a:t>
            </a:r>
            <a:r>
              <a:rPr lang="de-DE" sz="2000" dirty="0"/>
              <a:t> </a:t>
            </a:r>
            <a:r>
              <a:rPr lang="de-DE" sz="2000" dirty="0" err="1"/>
              <a:t>partnerstvo</a:t>
            </a:r>
            <a:r>
              <a:rPr lang="de-DE" sz="2000" dirty="0"/>
              <a:t> s </a:t>
            </a:r>
            <a:r>
              <a:rPr lang="de-DE" sz="2000" dirty="0" err="1"/>
              <a:t>Ruskom</a:t>
            </a:r>
            <a:r>
              <a:rPr lang="de-DE" sz="2000" dirty="0"/>
              <a:t>, </a:t>
            </a:r>
            <a:r>
              <a:rPr lang="de-DE" sz="2000" dirty="0" err="1"/>
              <a:t>ktoré</a:t>
            </a:r>
            <a:r>
              <a:rPr lang="de-DE" sz="2000" dirty="0"/>
              <a:t> </a:t>
            </a:r>
            <a:r>
              <a:rPr lang="de-DE" sz="2000" dirty="0" err="1"/>
              <a:t>hladko</a:t>
            </a:r>
            <a:r>
              <a:rPr lang="de-DE" sz="2000" dirty="0"/>
              <a:t> </a:t>
            </a:r>
            <a:r>
              <a:rPr lang="de-DE" sz="2000" dirty="0" err="1"/>
              <a:t>funguje</a:t>
            </a:r>
            <a:r>
              <a:rPr lang="de-DE" sz="2000" dirty="0"/>
              <a:t> </a:t>
            </a:r>
            <a:r>
              <a:rPr lang="de-DE" sz="2000" dirty="0" err="1"/>
              <a:t>už</a:t>
            </a:r>
            <a:r>
              <a:rPr lang="de-DE" sz="2000" dirty="0"/>
              <a:t> </a:t>
            </a:r>
            <a:r>
              <a:rPr lang="de-DE" sz="2000" dirty="0" err="1"/>
              <a:t>celé</a:t>
            </a:r>
            <a:r>
              <a:rPr lang="de-DE" sz="2000" dirty="0"/>
              <a:t> </a:t>
            </a:r>
            <a:r>
              <a:rPr lang="de-DE" sz="2000" dirty="0" err="1"/>
              <a:t>desaťročia</a:t>
            </a:r>
            <a:r>
              <a:rPr lang="de-DE" sz="2000" dirty="0"/>
              <a:t>. </a:t>
            </a:r>
            <a:r>
              <a:rPr lang="de-DE" sz="2000" dirty="0" err="1"/>
              <a:t>Moskva</a:t>
            </a:r>
            <a:r>
              <a:rPr lang="de-DE" sz="2000" dirty="0"/>
              <a:t> </a:t>
            </a:r>
            <a:r>
              <a:rPr lang="de-DE" sz="2000" dirty="0" err="1"/>
              <a:t>nikdy</a:t>
            </a:r>
            <a:r>
              <a:rPr lang="de-DE" sz="2000" dirty="0"/>
              <a:t> </a:t>
            </a:r>
            <a:r>
              <a:rPr lang="de-DE" sz="2000" dirty="0" err="1"/>
              <a:t>neprestávala</a:t>
            </a:r>
            <a:r>
              <a:rPr lang="de-DE" sz="2000" dirty="0"/>
              <a:t> </a:t>
            </a:r>
            <a:r>
              <a:rPr lang="de-DE" sz="2000" dirty="0" err="1"/>
              <a:t>dodávať</a:t>
            </a:r>
            <a:r>
              <a:rPr lang="de-DE" sz="2000" dirty="0"/>
              <a:t> </a:t>
            </a:r>
            <a:r>
              <a:rPr lang="de-DE" sz="2000" dirty="0" err="1"/>
              <a:t>plyn</a:t>
            </a:r>
            <a:r>
              <a:rPr lang="de-DE" sz="2000" dirty="0"/>
              <a:t> do </a:t>
            </a:r>
            <a:r>
              <a:rPr lang="de-DE" sz="2000" dirty="0" err="1"/>
              <a:t>Nemecka</a:t>
            </a:r>
            <a:r>
              <a:rPr lang="de-DE" sz="2000" dirty="0"/>
              <a:t>, a </a:t>
            </a:r>
            <a:r>
              <a:rPr lang="de-DE" sz="2000" dirty="0" err="1"/>
              <a:t>to</a:t>
            </a:r>
            <a:r>
              <a:rPr lang="de-DE" sz="2000" dirty="0"/>
              <a:t> </a:t>
            </a:r>
            <a:r>
              <a:rPr lang="de-DE" sz="2000" dirty="0" err="1"/>
              <a:t>ani</a:t>
            </a:r>
            <a:r>
              <a:rPr lang="de-DE" sz="2000" dirty="0"/>
              <a:t> </a:t>
            </a:r>
            <a:r>
              <a:rPr lang="de-DE" sz="2000" dirty="0" err="1"/>
              <a:t>počas</a:t>
            </a:r>
            <a:r>
              <a:rPr lang="de-DE" sz="2000" dirty="0"/>
              <a:t> </a:t>
            </a:r>
            <a:r>
              <a:rPr lang="de-DE" sz="2000" dirty="0" err="1"/>
              <a:t>studenej</a:t>
            </a:r>
            <a:r>
              <a:rPr lang="de-DE" sz="2000" dirty="0"/>
              <a:t> </a:t>
            </a:r>
            <a:r>
              <a:rPr lang="de-DE" sz="2000" dirty="0" err="1"/>
              <a:t>vojny</a:t>
            </a:r>
            <a:r>
              <a:rPr lang="de-DE" sz="2000" dirty="0"/>
              <a:t>, </a:t>
            </a:r>
            <a:r>
              <a:rPr lang="de-DE" sz="2000" dirty="0" err="1"/>
              <a:t>keď</a:t>
            </a:r>
            <a:r>
              <a:rPr lang="de-DE" sz="2000" dirty="0"/>
              <a:t> </a:t>
            </a:r>
            <a:r>
              <a:rPr lang="de-DE" sz="2000" dirty="0" err="1"/>
              <a:t>napätie</a:t>
            </a:r>
            <a:r>
              <a:rPr lang="de-DE" sz="2000" dirty="0"/>
              <a:t> </a:t>
            </a:r>
            <a:r>
              <a:rPr lang="de-DE" sz="2000" dirty="0" err="1"/>
              <a:t>medzi</a:t>
            </a:r>
            <a:r>
              <a:rPr lang="de-DE" sz="2000" dirty="0"/>
              <a:t> </a:t>
            </a:r>
            <a:r>
              <a:rPr lang="de-DE" sz="2000" dirty="0" err="1"/>
              <a:t>východom</a:t>
            </a:r>
            <a:r>
              <a:rPr lang="de-DE" sz="2000" dirty="0"/>
              <a:t> a </a:t>
            </a:r>
            <a:r>
              <a:rPr lang="de-DE" sz="2000" dirty="0" err="1"/>
              <a:t>západom</a:t>
            </a:r>
            <a:r>
              <a:rPr lang="de-DE" sz="2000" dirty="0"/>
              <a:t> </a:t>
            </a:r>
            <a:r>
              <a:rPr lang="de-DE" sz="2000" dirty="0" err="1"/>
              <a:t>bolo</a:t>
            </a:r>
            <a:r>
              <a:rPr lang="de-DE" sz="2000" dirty="0"/>
              <a:t> </a:t>
            </a:r>
            <a:r>
              <a:rPr lang="de-DE" sz="2000" dirty="0" err="1"/>
              <a:t>ešte</a:t>
            </a:r>
            <a:r>
              <a:rPr lang="de-DE" sz="2000" dirty="0"/>
              <a:t> </a:t>
            </a:r>
            <a:r>
              <a:rPr lang="de-DE" sz="2000" dirty="0" err="1"/>
              <a:t>vyššie</a:t>
            </a:r>
            <a:r>
              <a:rPr lang="de-DE" sz="2000" dirty="0"/>
              <a:t> </a:t>
            </a:r>
            <a:r>
              <a:rPr lang="de-DE" sz="2000" dirty="0" err="1"/>
              <a:t>ako</a:t>
            </a:r>
            <a:r>
              <a:rPr lang="de-DE" sz="2000" dirty="0"/>
              <a:t> v </a:t>
            </a:r>
            <a:r>
              <a:rPr lang="de-DE" sz="2000" dirty="0" err="1"/>
              <a:t>súčasnosti</a:t>
            </a:r>
            <a:r>
              <a:rPr lang="de-DE" sz="2200" dirty="0"/>
              <a:t>. </a:t>
            </a:r>
            <a:r>
              <a:rPr lang="de-DE" sz="1000" dirty="0"/>
              <a:t>(</a:t>
            </a:r>
            <a:r>
              <a:rPr lang="de-DE" sz="1000" dirty="0" err="1"/>
              <a:t>pozri</a:t>
            </a:r>
            <a:r>
              <a:rPr lang="de-DE" sz="1000" dirty="0"/>
              <a:t> </a:t>
            </a:r>
            <a:r>
              <a:rPr lang="de-DE" sz="1000" dirty="0" err="1"/>
              <a:t>leto</a:t>
            </a:r>
            <a:r>
              <a:rPr lang="de-DE" sz="1000" dirty="0"/>
              <a:t> 2019)</a:t>
            </a:r>
          </a:p>
          <a:p>
            <a:pPr marL="0" indent="0">
              <a:buNone/>
            </a:pPr>
            <a:endParaRPr lang="de-DE" sz="2200" dirty="0"/>
          </a:p>
          <a:p>
            <a:pPr marL="0" indent="0">
              <a:buNone/>
            </a:pPr>
            <a:r>
              <a:rPr lang="de-DE" sz="2000" dirty="0" err="1"/>
              <a:t>Nemecko</a:t>
            </a:r>
            <a:r>
              <a:rPr lang="de-DE" sz="2000" dirty="0"/>
              <a:t> </a:t>
            </a:r>
            <a:r>
              <a:rPr lang="de-DE" sz="2000" dirty="0" err="1"/>
              <a:t>tiež</a:t>
            </a:r>
            <a:r>
              <a:rPr lang="de-DE" sz="2000" dirty="0"/>
              <a:t> </a:t>
            </a:r>
            <a:r>
              <a:rPr lang="de-DE" sz="2000" dirty="0" err="1"/>
              <a:t>nevidí</a:t>
            </a:r>
            <a:r>
              <a:rPr lang="de-DE" sz="2000" dirty="0"/>
              <a:t> </a:t>
            </a:r>
            <a:r>
              <a:rPr lang="de-DE" sz="2000" dirty="0" err="1"/>
              <a:t>dôvod</a:t>
            </a:r>
            <a:r>
              <a:rPr lang="de-DE" sz="2000" dirty="0"/>
              <a:t>, </a:t>
            </a:r>
            <a:r>
              <a:rPr lang="de-DE" sz="2000" dirty="0" err="1"/>
              <a:t>prečo</a:t>
            </a:r>
            <a:r>
              <a:rPr lang="de-DE" sz="2000" dirty="0"/>
              <a:t> </a:t>
            </a:r>
            <a:r>
              <a:rPr lang="de-DE" sz="2000" dirty="0" err="1"/>
              <a:t>by</a:t>
            </a:r>
            <a:r>
              <a:rPr lang="de-DE" sz="2000" dirty="0"/>
              <a:t> Nord Stream 2 mal </a:t>
            </a:r>
            <a:r>
              <a:rPr lang="de-DE" sz="2000" dirty="0" err="1"/>
              <a:t>zvyšovať</a:t>
            </a:r>
            <a:r>
              <a:rPr lang="de-DE" sz="2000" dirty="0"/>
              <a:t> </a:t>
            </a:r>
            <a:r>
              <a:rPr lang="de-DE" sz="2000" dirty="0" err="1"/>
              <a:t>svoju</a:t>
            </a:r>
            <a:r>
              <a:rPr lang="de-DE" sz="2000" dirty="0"/>
              <a:t> </a:t>
            </a:r>
            <a:r>
              <a:rPr lang="de-DE" sz="2000" dirty="0" err="1"/>
              <a:t>závislosť</a:t>
            </a:r>
            <a:r>
              <a:rPr lang="de-DE" sz="2000" dirty="0"/>
              <a:t> </a:t>
            </a:r>
            <a:r>
              <a:rPr lang="de-DE" sz="2000" dirty="0" err="1"/>
              <a:t>od</a:t>
            </a:r>
            <a:r>
              <a:rPr lang="de-DE" sz="2000" dirty="0"/>
              <a:t> Ruska, </a:t>
            </a:r>
            <a:r>
              <a:rPr lang="de-DE" sz="2000" dirty="0" err="1"/>
              <a:t>pretože</a:t>
            </a:r>
            <a:r>
              <a:rPr lang="de-DE" sz="2000" dirty="0"/>
              <a:t> </a:t>
            </a:r>
            <a:r>
              <a:rPr lang="de-DE" sz="2000" dirty="0" err="1"/>
              <a:t>nezáleží</a:t>
            </a:r>
            <a:r>
              <a:rPr lang="de-DE" sz="2000" dirty="0"/>
              <a:t> na </a:t>
            </a:r>
            <a:r>
              <a:rPr lang="de-DE" sz="2000" dirty="0" err="1"/>
              <a:t>tom</a:t>
            </a:r>
            <a:r>
              <a:rPr lang="de-DE" sz="2000" dirty="0"/>
              <a:t>, </a:t>
            </a:r>
            <a:r>
              <a:rPr lang="de-DE" sz="2000" dirty="0" err="1"/>
              <a:t>či</a:t>
            </a:r>
            <a:r>
              <a:rPr lang="de-DE" sz="2000" dirty="0"/>
              <a:t> </a:t>
            </a:r>
            <a:r>
              <a:rPr lang="de-DE" sz="2000" dirty="0" err="1"/>
              <a:t>sa</a:t>
            </a:r>
            <a:r>
              <a:rPr lang="de-DE" sz="2000" dirty="0"/>
              <a:t> </a:t>
            </a:r>
            <a:r>
              <a:rPr lang="de-DE" sz="2000" dirty="0" err="1"/>
              <a:t>ruský</a:t>
            </a:r>
            <a:r>
              <a:rPr lang="de-DE" sz="2000" dirty="0"/>
              <a:t> </a:t>
            </a:r>
            <a:r>
              <a:rPr lang="de-DE" sz="2000" dirty="0" err="1"/>
              <a:t>plyn</a:t>
            </a:r>
            <a:r>
              <a:rPr lang="de-DE" sz="2000" dirty="0"/>
              <a:t> </a:t>
            </a:r>
            <a:r>
              <a:rPr lang="de-DE" sz="2000" dirty="0" err="1"/>
              <a:t>dostane</a:t>
            </a:r>
            <a:r>
              <a:rPr lang="de-DE" sz="2000" dirty="0"/>
              <a:t> do </a:t>
            </a:r>
            <a:r>
              <a:rPr lang="de-DE" sz="2000" dirty="0" err="1"/>
              <a:t>Európy</a:t>
            </a:r>
            <a:r>
              <a:rPr lang="de-DE" sz="2000" dirty="0"/>
              <a:t> </a:t>
            </a:r>
            <a:r>
              <a:rPr lang="de-DE" sz="2000" dirty="0" err="1"/>
              <a:t>cez</a:t>
            </a:r>
            <a:r>
              <a:rPr lang="de-DE" sz="2000" dirty="0"/>
              <a:t> </a:t>
            </a:r>
            <a:r>
              <a:rPr lang="de-DE" sz="2000" dirty="0" err="1"/>
              <a:t>konvenčný</a:t>
            </a:r>
            <a:r>
              <a:rPr lang="de-DE" sz="2000" dirty="0"/>
              <a:t> </a:t>
            </a:r>
            <a:r>
              <a:rPr lang="de-DE" sz="2000" dirty="0" err="1"/>
              <a:t>pozemný</a:t>
            </a:r>
            <a:r>
              <a:rPr lang="de-DE" sz="2000" dirty="0"/>
              <a:t> </a:t>
            </a:r>
            <a:r>
              <a:rPr lang="de-DE" sz="2000" dirty="0" err="1"/>
              <a:t>prút</a:t>
            </a:r>
            <a:r>
              <a:rPr lang="de-DE" sz="2000" dirty="0"/>
              <a:t> </a:t>
            </a:r>
            <a:r>
              <a:rPr lang="de-DE" sz="2000" dirty="0" err="1"/>
              <a:t>alebo</a:t>
            </a:r>
            <a:r>
              <a:rPr lang="de-DE" sz="2000" dirty="0"/>
              <a:t> </a:t>
            </a:r>
            <a:r>
              <a:rPr lang="de-DE" sz="2000" dirty="0" err="1"/>
              <a:t>cez</a:t>
            </a:r>
            <a:r>
              <a:rPr lang="de-DE" sz="2000" dirty="0"/>
              <a:t> Nord Stream 2</a:t>
            </a:r>
            <a:r>
              <a:rPr lang="de-DE" sz="2200" dirty="0"/>
              <a:t>. </a:t>
            </a:r>
            <a:r>
              <a:rPr lang="de-DE" sz="1000" dirty="0"/>
              <a:t>(</a:t>
            </a:r>
            <a:r>
              <a:rPr lang="de-DE" sz="1000" dirty="0" err="1"/>
              <a:t>pozri</a:t>
            </a:r>
            <a:r>
              <a:rPr lang="de-DE" sz="1000" dirty="0"/>
              <a:t> </a:t>
            </a:r>
            <a:r>
              <a:rPr lang="de-DE" sz="1000" dirty="0" err="1"/>
              <a:t>leto</a:t>
            </a:r>
            <a:r>
              <a:rPr lang="de-DE" sz="1000" dirty="0"/>
              <a:t> 2019)</a:t>
            </a:r>
          </a:p>
        </p:txBody>
      </p:sp>
      <p:sp>
        <p:nvSpPr>
          <p:cNvPr id="6" name="Pfeil: nach unten 5">
            <a:extLst>
              <a:ext uri="{FF2B5EF4-FFF2-40B4-BE49-F238E27FC236}">
                <a16:creationId xmlns:a16="http://schemas.microsoft.com/office/drawing/2014/main" id="{A4FED1E5-C94B-4A1C-83AB-C78809C17716}"/>
              </a:ext>
            </a:extLst>
          </p:cNvPr>
          <p:cNvSpPr/>
          <p:nvPr/>
        </p:nvSpPr>
        <p:spPr>
          <a:xfrm>
            <a:off x="5275382" y="5807633"/>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hlinkClick r:id="rId2" action="ppaction://hlinksldjump"/>
              </a:rPr>
              <a:t>Ďalej</a:t>
            </a:r>
            <a:endParaRPr lang="de-DE" dirty="0"/>
          </a:p>
          <a:p>
            <a:pPr algn="ctr"/>
            <a:endParaRPr lang="de-DE" dirty="0"/>
          </a:p>
        </p:txBody>
      </p:sp>
      <p:sp>
        <p:nvSpPr>
          <p:cNvPr id="7" name="Verbotsymbol 6">
            <a:hlinkClick r:id="rId3" action="ppaction://hlinksldjump"/>
            <a:extLst>
              <a:ext uri="{FF2B5EF4-FFF2-40B4-BE49-F238E27FC236}">
                <a16:creationId xmlns:a16="http://schemas.microsoft.com/office/drawing/2014/main" id="{79424051-54EF-4101-9725-88FFC26DA824}"/>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286707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81801B-BE40-4B9D-9172-4326A16C18B3}"/>
              </a:ext>
            </a:extLst>
          </p:cNvPr>
          <p:cNvSpPr>
            <a:spLocks noGrp="1"/>
          </p:cNvSpPr>
          <p:nvPr>
            <p:ph idx="1"/>
          </p:nvPr>
        </p:nvSpPr>
        <p:spPr>
          <a:xfrm>
            <a:off x="460130" y="2638044"/>
            <a:ext cx="11271740" cy="3101983"/>
          </a:xfrm>
        </p:spPr>
        <p:txBody>
          <a:bodyPr/>
          <a:lstStyle/>
          <a:p>
            <a:pPr marL="0" indent="0">
              <a:buNone/>
            </a:pPr>
            <a:r>
              <a:rPr lang="de-DE" sz="2000" dirty="0"/>
              <a:t>Berlin zufolge ist die Abhängigkeit, welche durch den Import von russischem Gas entsteht, zweiseitig.</a:t>
            </a:r>
          </a:p>
          <a:p>
            <a:pPr marL="0" indent="0">
              <a:buNone/>
            </a:pPr>
            <a:r>
              <a:rPr lang="de-DE" sz="2000" dirty="0"/>
              <a:t>Dieser Umstand kommt laut deutscher Position durch die Unabdingbarkeit der Gaseinnahmen für Russland zustande. </a:t>
            </a:r>
          </a:p>
          <a:p>
            <a:pPr marL="0" indent="0">
              <a:buNone/>
            </a:pPr>
            <a:r>
              <a:rPr lang="de-DE" sz="2000" dirty="0"/>
              <a:t>So kann es sich Russland nicht leisten, Europa Gaslieferungen zu verwehren, da es nicht ohne die Einnahmen aus diesen Wirtschaften kann. </a:t>
            </a:r>
            <a:r>
              <a:rPr lang="de-DE" sz="800" dirty="0"/>
              <a:t>(vgl. Sommer,2019) </a:t>
            </a:r>
          </a:p>
          <a:p>
            <a:pPr marL="0" indent="0">
              <a:buNone/>
            </a:pPr>
            <a:r>
              <a:rPr lang="de-DE" sz="2000" dirty="0"/>
              <a:t>Hierbei wird angeführt, dass die europäische Union etwa 40 Prozent des gesamten Russischen Gas kauft. </a:t>
            </a:r>
            <a:r>
              <a:rPr lang="de-DE" sz="800" dirty="0"/>
              <a:t>(vgl. Aretz,2019) </a:t>
            </a:r>
          </a:p>
          <a:p>
            <a:endParaRPr lang="de-DE" dirty="0"/>
          </a:p>
        </p:txBody>
      </p:sp>
      <p:sp>
        <p:nvSpPr>
          <p:cNvPr id="5" name="Titel 1">
            <a:extLst>
              <a:ext uri="{FF2B5EF4-FFF2-40B4-BE49-F238E27FC236}">
                <a16:creationId xmlns:a16="http://schemas.microsoft.com/office/drawing/2014/main" id="{DCEF5ECB-458D-4764-9C2A-AC661E8ABABB}"/>
              </a:ext>
            </a:extLst>
          </p:cNvPr>
          <p:cNvSpPr txBox="1">
            <a:spLocks/>
          </p:cNvSpPr>
          <p:nvPr/>
        </p:nvSpPr>
        <p:spPr bwMode="black">
          <a:xfrm>
            <a:off x="460129" y="34157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politische Grundhaltung</a:t>
            </a:r>
          </a:p>
        </p:txBody>
      </p:sp>
      <p:sp>
        <p:nvSpPr>
          <p:cNvPr id="7" name="Verbotsymbol 6">
            <a:hlinkClick r:id="rId2" action="ppaction://hlinksldjump"/>
            <a:extLst>
              <a:ext uri="{FF2B5EF4-FFF2-40B4-BE49-F238E27FC236}">
                <a16:creationId xmlns:a16="http://schemas.microsoft.com/office/drawing/2014/main" id="{7B37BB6F-3CF9-4A59-AEE8-2523589C567C}"/>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682766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E77B656-39AB-4A69-8854-F10E3020AC30}"/>
              </a:ext>
            </a:extLst>
          </p:cNvPr>
          <p:cNvSpPr txBox="1">
            <a:spLocks/>
          </p:cNvSpPr>
          <p:nvPr/>
        </p:nvSpPr>
        <p:spPr bwMode="black">
          <a:xfrm>
            <a:off x="460129" y="34157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Politický</a:t>
            </a:r>
            <a:r>
              <a:rPr lang="sk-SK" dirty="0">
                <a:solidFill>
                  <a:srgbClr val="00B050"/>
                </a:solidFill>
              </a:rPr>
              <a:t> </a:t>
            </a:r>
            <a:r>
              <a:rPr lang="de-DE" dirty="0" err="1">
                <a:solidFill>
                  <a:srgbClr val="00B050"/>
                </a:solidFill>
              </a:rPr>
              <a:t>postoj</a:t>
            </a:r>
            <a:endParaRPr lang="de-DE" dirty="0">
              <a:solidFill>
                <a:srgbClr val="00B050"/>
              </a:solidFill>
            </a:endParaRPr>
          </a:p>
        </p:txBody>
      </p:sp>
      <p:sp>
        <p:nvSpPr>
          <p:cNvPr id="5" name="Inhaltsplatzhalter 2">
            <a:extLst>
              <a:ext uri="{FF2B5EF4-FFF2-40B4-BE49-F238E27FC236}">
                <a16:creationId xmlns:a16="http://schemas.microsoft.com/office/drawing/2014/main" id="{A308559D-0A02-4506-A4D9-ED47F8E69DD8}"/>
              </a:ext>
            </a:extLst>
          </p:cNvPr>
          <p:cNvSpPr>
            <a:spLocks noGrp="1"/>
          </p:cNvSpPr>
          <p:nvPr>
            <p:ph idx="1"/>
          </p:nvPr>
        </p:nvSpPr>
        <p:spPr>
          <a:xfrm>
            <a:off x="460129" y="2457740"/>
            <a:ext cx="11271740" cy="3101983"/>
          </a:xfrm>
        </p:spPr>
        <p:txBody>
          <a:bodyPr/>
          <a:lstStyle/>
          <a:p>
            <a:pPr marL="0" indent="0">
              <a:buNone/>
            </a:pPr>
            <a:endParaRPr lang="de-DE" dirty="0"/>
          </a:p>
          <a:p>
            <a:pPr marL="0" indent="0">
              <a:buNone/>
            </a:pPr>
            <a:r>
              <a:rPr lang="de-DE" dirty="0" err="1"/>
              <a:t>Podľa</a:t>
            </a:r>
            <a:r>
              <a:rPr lang="de-DE" dirty="0"/>
              <a:t> </a:t>
            </a:r>
            <a:r>
              <a:rPr lang="de-DE" dirty="0" err="1"/>
              <a:t>Berlína</a:t>
            </a:r>
            <a:r>
              <a:rPr lang="de-DE" dirty="0"/>
              <a:t> je </a:t>
            </a:r>
            <a:r>
              <a:rPr lang="de-DE" dirty="0" err="1"/>
              <a:t>závislosť</a:t>
            </a:r>
            <a:r>
              <a:rPr lang="de-DE" dirty="0"/>
              <a:t>, </a:t>
            </a:r>
            <a:r>
              <a:rPr lang="de-DE" dirty="0" err="1"/>
              <a:t>ktorá</a:t>
            </a:r>
            <a:r>
              <a:rPr lang="de-DE" dirty="0"/>
              <a:t> </a:t>
            </a:r>
            <a:r>
              <a:rPr lang="de-DE" dirty="0" err="1"/>
              <a:t>vyplýva</a:t>
            </a:r>
            <a:r>
              <a:rPr lang="de-DE" dirty="0"/>
              <a:t> z </a:t>
            </a:r>
            <a:r>
              <a:rPr lang="de-DE" dirty="0" err="1"/>
              <a:t>dovozu</a:t>
            </a:r>
            <a:r>
              <a:rPr lang="de-DE" dirty="0"/>
              <a:t> </a:t>
            </a:r>
            <a:r>
              <a:rPr lang="de-DE" dirty="0" err="1"/>
              <a:t>ruského</a:t>
            </a:r>
            <a:r>
              <a:rPr lang="de-DE" dirty="0"/>
              <a:t> </a:t>
            </a:r>
            <a:r>
              <a:rPr lang="de-DE" dirty="0" err="1"/>
              <a:t>plynu</a:t>
            </a:r>
            <a:r>
              <a:rPr lang="de-DE" dirty="0"/>
              <a:t>, </a:t>
            </a:r>
            <a:r>
              <a:rPr lang="de-DE" dirty="0" err="1"/>
              <a:t>dvojstranná</a:t>
            </a:r>
            <a:r>
              <a:rPr lang="de-DE" dirty="0"/>
              <a:t>.</a:t>
            </a:r>
          </a:p>
          <a:p>
            <a:pPr marL="0" indent="0">
              <a:buNone/>
            </a:pPr>
            <a:r>
              <a:rPr lang="de-DE" dirty="0" err="1"/>
              <a:t>Podľa</a:t>
            </a:r>
            <a:r>
              <a:rPr lang="de-DE" dirty="0"/>
              <a:t> </a:t>
            </a:r>
            <a:r>
              <a:rPr lang="de-DE" dirty="0" err="1"/>
              <a:t>názoru</a:t>
            </a:r>
            <a:r>
              <a:rPr lang="de-DE" dirty="0"/>
              <a:t> </a:t>
            </a:r>
            <a:r>
              <a:rPr lang="de-DE" dirty="0" err="1"/>
              <a:t>Nemecka</a:t>
            </a:r>
            <a:r>
              <a:rPr lang="de-DE" dirty="0"/>
              <a:t> je </a:t>
            </a:r>
            <a:r>
              <a:rPr lang="de-DE" dirty="0" err="1"/>
              <a:t>to</a:t>
            </a:r>
            <a:r>
              <a:rPr lang="de-DE" dirty="0"/>
              <a:t> </a:t>
            </a:r>
            <a:r>
              <a:rPr lang="de-DE" dirty="0" err="1"/>
              <a:t>spôsobené</a:t>
            </a:r>
            <a:r>
              <a:rPr lang="de-DE" dirty="0"/>
              <a:t> </a:t>
            </a:r>
            <a:r>
              <a:rPr lang="de-DE" dirty="0" err="1"/>
              <a:t>skutočnosťou</a:t>
            </a:r>
            <a:r>
              <a:rPr lang="de-DE" dirty="0"/>
              <a:t>, </a:t>
            </a:r>
            <a:r>
              <a:rPr lang="de-DE" dirty="0" err="1"/>
              <a:t>že</a:t>
            </a:r>
            <a:r>
              <a:rPr lang="de-DE" dirty="0"/>
              <a:t> </a:t>
            </a:r>
            <a:r>
              <a:rPr lang="de-DE" dirty="0" err="1"/>
              <a:t>príjmy</a:t>
            </a:r>
            <a:r>
              <a:rPr lang="de-DE" dirty="0"/>
              <a:t> z </a:t>
            </a:r>
            <a:r>
              <a:rPr lang="de-DE" dirty="0" err="1"/>
              <a:t>plynu</a:t>
            </a:r>
            <a:r>
              <a:rPr lang="de-DE" dirty="0"/>
              <a:t> </a:t>
            </a:r>
            <a:r>
              <a:rPr lang="de-DE" dirty="0" err="1"/>
              <a:t>sú</a:t>
            </a:r>
            <a:r>
              <a:rPr lang="de-DE" dirty="0"/>
              <a:t> </a:t>
            </a:r>
            <a:r>
              <a:rPr lang="de-DE" dirty="0" err="1"/>
              <a:t>pre</a:t>
            </a:r>
            <a:r>
              <a:rPr lang="de-DE" dirty="0"/>
              <a:t> </a:t>
            </a:r>
            <a:r>
              <a:rPr lang="de-DE" dirty="0" err="1"/>
              <a:t>Rusko</a:t>
            </a:r>
            <a:r>
              <a:rPr lang="de-DE" dirty="0"/>
              <a:t> </a:t>
            </a:r>
            <a:r>
              <a:rPr lang="de-DE" dirty="0" err="1"/>
              <a:t>nevyhnutné</a:t>
            </a:r>
            <a:r>
              <a:rPr lang="de-DE" dirty="0"/>
              <a:t>.</a:t>
            </a:r>
          </a:p>
          <a:p>
            <a:pPr marL="0" indent="0">
              <a:buNone/>
            </a:pPr>
            <a:r>
              <a:rPr lang="de-DE" dirty="0" err="1"/>
              <a:t>Rusko</a:t>
            </a:r>
            <a:r>
              <a:rPr lang="de-DE" dirty="0"/>
              <a:t> si </a:t>
            </a:r>
            <a:r>
              <a:rPr lang="de-DE" dirty="0" err="1"/>
              <a:t>teda</a:t>
            </a:r>
            <a:r>
              <a:rPr lang="de-DE" dirty="0"/>
              <a:t> </a:t>
            </a:r>
            <a:r>
              <a:rPr lang="de-DE" dirty="0" err="1"/>
              <a:t>nemôže</a:t>
            </a:r>
            <a:r>
              <a:rPr lang="de-DE" dirty="0"/>
              <a:t> </a:t>
            </a:r>
            <a:r>
              <a:rPr lang="de-DE" dirty="0" err="1"/>
              <a:t>dovoliť</a:t>
            </a:r>
            <a:r>
              <a:rPr lang="de-DE" dirty="0"/>
              <a:t> </a:t>
            </a:r>
            <a:r>
              <a:rPr lang="de-DE" dirty="0" err="1"/>
              <a:t>odmietnuť</a:t>
            </a:r>
            <a:r>
              <a:rPr lang="de-DE" dirty="0"/>
              <a:t> </a:t>
            </a:r>
            <a:r>
              <a:rPr lang="de-DE" dirty="0" err="1"/>
              <a:t>dodávky</a:t>
            </a:r>
            <a:r>
              <a:rPr lang="de-DE" dirty="0"/>
              <a:t> </a:t>
            </a:r>
            <a:r>
              <a:rPr lang="de-DE" dirty="0" err="1"/>
              <a:t>plynu</a:t>
            </a:r>
            <a:r>
              <a:rPr lang="de-DE" dirty="0"/>
              <a:t> do </a:t>
            </a:r>
            <a:r>
              <a:rPr lang="de-DE" dirty="0" err="1"/>
              <a:t>Európy</a:t>
            </a:r>
            <a:r>
              <a:rPr lang="de-DE" dirty="0"/>
              <a:t>, </a:t>
            </a:r>
            <a:r>
              <a:rPr lang="de-DE" dirty="0" err="1"/>
              <a:t>pretože</a:t>
            </a:r>
            <a:r>
              <a:rPr lang="de-DE" dirty="0"/>
              <a:t> </a:t>
            </a:r>
            <a:r>
              <a:rPr lang="de-DE" dirty="0" err="1"/>
              <a:t>sa</a:t>
            </a:r>
            <a:r>
              <a:rPr lang="de-DE" dirty="0"/>
              <a:t> </a:t>
            </a:r>
            <a:r>
              <a:rPr lang="de-DE" dirty="0" err="1"/>
              <a:t>nemôže</a:t>
            </a:r>
            <a:r>
              <a:rPr lang="de-DE" dirty="0"/>
              <a:t> </a:t>
            </a:r>
            <a:r>
              <a:rPr lang="de-DE" dirty="0" err="1"/>
              <a:t>obísť</a:t>
            </a:r>
            <a:r>
              <a:rPr lang="de-DE" dirty="0"/>
              <a:t> </a:t>
            </a:r>
            <a:r>
              <a:rPr lang="de-DE" dirty="0" err="1"/>
              <a:t>bez</a:t>
            </a:r>
            <a:r>
              <a:rPr lang="de-DE" dirty="0"/>
              <a:t> </a:t>
            </a:r>
            <a:r>
              <a:rPr lang="de-DE" dirty="0" err="1"/>
              <a:t>príjmu</a:t>
            </a:r>
            <a:r>
              <a:rPr lang="de-DE" dirty="0"/>
              <a:t> z </a:t>
            </a:r>
            <a:r>
              <a:rPr lang="de-DE" dirty="0" err="1"/>
              <a:t>týchto</a:t>
            </a:r>
            <a:r>
              <a:rPr lang="de-DE" dirty="0"/>
              <a:t> </a:t>
            </a:r>
            <a:r>
              <a:rPr lang="de-DE" dirty="0" err="1"/>
              <a:t>ekonomík</a:t>
            </a:r>
            <a:r>
              <a:rPr lang="de-DE" dirty="0"/>
              <a:t>. </a:t>
            </a:r>
            <a:r>
              <a:rPr lang="de-DE" sz="1000" dirty="0"/>
              <a:t>(</a:t>
            </a:r>
            <a:r>
              <a:rPr lang="de-DE" sz="1000" dirty="0" err="1"/>
              <a:t>pozri</a:t>
            </a:r>
            <a:r>
              <a:rPr lang="de-DE" sz="1000" dirty="0"/>
              <a:t> </a:t>
            </a:r>
            <a:r>
              <a:rPr lang="de-DE" sz="1000" dirty="0" err="1"/>
              <a:t>leto</a:t>
            </a:r>
            <a:r>
              <a:rPr lang="de-DE" sz="1000" dirty="0"/>
              <a:t> 2019)</a:t>
            </a:r>
          </a:p>
          <a:p>
            <a:pPr marL="0" indent="0">
              <a:buNone/>
            </a:pPr>
            <a:r>
              <a:rPr lang="de-DE" dirty="0" err="1"/>
              <a:t>Uvádza</a:t>
            </a:r>
            <a:r>
              <a:rPr lang="de-DE" dirty="0"/>
              <a:t> </a:t>
            </a:r>
            <a:r>
              <a:rPr lang="de-DE" dirty="0" err="1"/>
              <a:t>sa</a:t>
            </a:r>
            <a:r>
              <a:rPr lang="de-DE" dirty="0"/>
              <a:t> v </a:t>
            </a:r>
            <a:r>
              <a:rPr lang="de-DE" dirty="0" err="1"/>
              <a:t>ňom</a:t>
            </a:r>
            <a:r>
              <a:rPr lang="de-DE" dirty="0"/>
              <a:t>, </a:t>
            </a:r>
            <a:r>
              <a:rPr lang="de-DE" dirty="0" err="1"/>
              <a:t>že</a:t>
            </a:r>
            <a:r>
              <a:rPr lang="de-DE" dirty="0"/>
              <a:t> </a:t>
            </a:r>
            <a:r>
              <a:rPr lang="de-DE" dirty="0" err="1"/>
              <a:t>Európska</a:t>
            </a:r>
            <a:r>
              <a:rPr lang="de-DE" dirty="0"/>
              <a:t> </a:t>
            </a:r>
            <a:r>
              <a:rPr lang="de-DE" dirty="0" err="1"/>
              <a:t>únia</a:t>
            </a:r>
            <a:r>
              <a:rPr lang="de-DE" dirty="0"/>
              <a:t> </a:t>
            </a:r>
            <a:r>
              <a:rPr lang="de-DE" dirty="0" err="1"/>
              <a:t>nakupuje</a:t>
            </a:r>
            <a:r>
              <a:rPr lang="de-DE" dirty="0"/>
              <a:t> </a:t>
            </a:r>
            <a:r>
              <a:rPr lang="de-DE" dirty="0" err="1"/>
              <a:t>asi</a:t>
            </a:r>
            <a:r>
              <a:rPr lang="de-DE" dirty="0"/>
              <a:t> 40 </a:t>
            </a:r>
            <a:r>
              <a:rPr lang="de-DE" dirty="0" err="1"/>
              <a:t>percent</a:t>
            </a:r>
            <a:r>
              <a:rPr lang="de-DE" dirty="0"/>
              <a:t> </a:t>
            </a:r>
            <a:r>
              <a:rPr lang="de-DE" dirty="0" err="1"/>
              <a:t>všetkého</a:t>
            </a:r>
            <a:r>
              <a:rPr lang="de-DE" dirty="0"/>
              <a:t> </a:t>
            </a:r>
            <a:r>
              <a:rPr lang="de-DE" dirty="0" err="1"/>
              <a:t>ruského</a:t>
            </a:r>
            <a:r>
              <a:rPr lang="de-DE" dirty="0"/>
              <a:t> </a:t>
            </a:r>
            <a:r>
              <a:rPr lang="de-DE" dirty="0" err="1"/>
              <a:t>plynu</a:t>
            </a:r>
            <a:r>
              <a:rPr lang="de-DE" dirty="0"/>
              <a:t>. </a:t>
            </a:r>
            <a:r>
              <a:rPr lang="de-DE" sz="1000" dirty="0"/>
              <a:t>(</a:t>
            </a:r>
            <a:r>
              <a:rPr lang="de-DE" sz="1000" dirty="0" err="1"/>
              <a:t>pozri</a:t>
            </a:r>
            <a:r>
              <a:rPr lang="de-DE" sz="1000" dirty="0"/>
              <a:t> Aretz, 2019)</a:t>
            </a:r>
          </a:p>
        </p:txBody>
      </p:sp>
      <p:sp>
        <p:nvSpPr>
          <p:cNvPr id="6" name="Verbotsymbol 5">
            <a:hlinkClick r:id="rId2" action="ppaction://hlinksldjump"/>
            <a:extLst>
              <a:ext uri="{FF2B5EF4-FFF2-40B4-BE49-F238E27FC236}">
                <a16:creationId xmlns:a16="http://schemas.microsoft.com/office/drawing/2014/main" id="{1F22E9FE-FB76-461F-8CCA-5C4170DDC703}"/>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642980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34321DE-05D7-4ECB-B75C-96A0973CE63B}"/>
              </a:ext>
            </a:extLst>
          </p:cNvPr>
          <p:cNvSpPr>
            <a:spLocks noGrp="1"/>
          </p:cNvSpPr>
          <p:nvPr>
            <p:ph idx="1"/>
          </p:nvPr>
        </p:nvSpPr>
        <p:spPr>
          <a:xfrm>
            <a:off x="460130" y="1638871"/>
            <a:ext cx="11271740" cy="6127667"/>
          </a:xfrm>
        </p:spPr>
        <p:txBody>
          <a:bodyPr>
            <a:normAutofit/>
          </a:bodyPr>
          <a:lstStyle/>
          <a:p>
            <a:pPr marL="0" indent="0">
              <a:buNone/>
            </a:pPr>
            <a:endParaRPr lang="de-DE" sz="2600" dirty="0"/>
          </a:p>
          <a:p>
            <a:pPr marL="0" indent="0">
              <a:buNone/>
            </a:pPr>
            <a:r>
              <a:rPr lang="de-DE" sz="2000" dirty="0"/>
              <a:t>Die politische Haltung Deutschlands zu Nord Stream 2 pragmatisch und versucht Kompromisse sowie Lösungen zu schaffen. </a:t>
            </a:r>
          </a:p>
          <a:p>
            <a:pPr marL="0" indent="0">
              <a:buNone/>
            </a:pPr>
            <a:endParaRPr lang="de-DE" sz="2000" dirty="0"/>
          </a:p>
          <a:p>
            <a:pPr marL="0" indent="0">
              <a:buNone/>
            </a:pPr>
            <a:r>
              <a:rPr lang="de-DE" sz="2000" dirty="0"/>
              <a:t>Die Bundesregierung hat die Hauptsorge Polens, welche aus der Schwächung der Ukraine gegenüber Russland besteht, gemindert. </a:t>
            </a:r>
            <a:r>
              <a:rPr lang="de-DE" sz="1000" dirty="0"/>
              <a:t>(vgl. </a:t>
            </a:r>
            <a:r>
              <a:rPr lang="de-DE" sz="1000" dirty="0" err="1"/>
              <a:t>Bidder</a:t>
            </a:r>
            <a:r>
              <a:rPr lang="de-DE" sz="1000" dirty="0"/>
              <a:t>, 2019) </a:t>
            </a:r>
            <a:r>
              <a:rPr lang="de-DE" sz="2000" dirty="0"/>
              <a:t>Dies geschah durch Transit-Verhandlungen zwischen Russland und der Ukraine.</a:t>
            </a:r>
          </a:p>
          <a:p>
            <a:pPr marL="0" indent="0">
              <a:buNone/>
            </a:pPr>
            <a:endParaRPr lang="de-DE" sz="2000" dirty="0"/>
          </a:p>
          <a:p>
            <a:pPr marL="0" indent="0">
              <a:buNone/>
            </a:pPr>
            <a:r>
              <a:rPr lang="de-DE" sz="2000" dirty="0"/>
              <a:t>Deutschland und die EU haben bei diesen Verhandlungen vermittelt. Ziel dieser Verhandlungen war es, eine Untergrenze für den Gastransit durch die Ukraine festzulegen. </a:t>
            </a:r>
            <a:r>
              <a:rPr lang="de-DE" sz="1000" dirty="0"/>
              <a:t>(vgl. Stern, 2019) </a:t>
            </a:r>
          </a:p>
          <a:p>
            <a:pPr marL="0" indent="0">
              <a:buNone/>
            </a:pPr>
            <a:endParaRPr lang="de-DE" dirty="0"/>
          </a:p>
          <a:p>
            <a:pPr marL="0" indent="0">
              <a:buNone/>
            </a:pPr>
            <a:endParaRPr lang="de-DE" dirty="0"/>
          </a:p>
        </p:txBody>
      </p:sp>
      <p:sp>
        <p:nvSpPr>
          <p:cNvPr id="4" name="Verbotsymbol 3">
            <a:hlinkClick r:id="rId2" action="ppaction://hlinksldjump"/>
            <a:extLst>
              <a:ext uri="{FF2B5EF4-FFF2-40B4-BE49-F238E27FC236}">
                <a16:creationId xmlns:a16="http://schemas.microsoft.com/office/drawing/2014/main" id="{4FE015D2-7397-4AEE-98B3-1AA7699F3D1C}"/>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01376E1A-66C4-4DCE-B5E1-15F2A518EF61}"/>
              </a:ext>
            </a:extLst>
          </p:cNvPr>
          <p:cNvSpPr txBox="1">
            <a:spLocks/>
          </p:cNvSpPr>
          <p:nvPr/>
        </p:nvSpPr>
        <p:spPr bwMode="black">
          <a:xfrm>
            <a:off x="460129" y="336379"/>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Umgang mit Kritik von Polen</a:t>
            </a:r>
          </a:p>
        </p:txBody>
      </p:sp>
    </p:spTree>
    <p:extLst>
      <p:ext uri="{BB962C8B-B14F-4D97-AF65-F5344CB8AC3E}">
        <p14:creationId xmlns:p14="http://schemas.microsoft.com/office/powerpoint/2010/main" val="2580225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FC9963A-ECFF-4E2C-B287-ECF557603747}"/>
              </a:ext>
            </a:extLst>
          </p:cNvPr>
          <p:cNvSpPr txBox="1">
            <a:spLocks/>
          </p:cNvSpPr>
          <p:nvPr/>
        </p:nvSpPr>
        <p:spPr bwMode="black">
          <a:xfrm>
            <a:off x="460129" y="336379"/>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Riešenie</a:t>
            </a:r>
            <a:r>
              <a:rPr lang="de-DE" dirty="0">
                <a:solidFill>
                  <a:srgbClr val="00B050"/>
                </a:solidFill>
              </a:rPr>
              <a:t> </a:t>
            </a:r>
            <a:r>
              <a:rPr lang="de-DE" dirty="0" err="1">
                <a:solidFill>
                  <a:srgbClr val="00B050"/>
                </a:solidFill>
              </a:rPr>
              <a:t>kritiky</a:t>
            </a:r>
            <a:r>
              <a:rPr lang="de-DE" dirty="0">
                <a:solidFill>
                  <a:srgbClr val="00B050"/>
                </a:solidFill>
              </a:rPr>
              <a:t> </a:t>
            </a:r>
            <a:r>
              <a:rPr lang="de-DE" dirty="0" err="1">
                <a:solidFill>
                  <a:srgbClr val="00B050"/>
                </a:solidFill>
              </a:rPr>
              <a:t>zo</a:t>
            </a:r>
            <a:r>
              <a:rPr lang="de-DE" dirty="0">
                <a:solidFill>
                  <a:srgbClr val="00B050"/>
                </a:solidFill>
              </a:rPr>
              <a:t> </a:t>
            </a:r>
            <a:r>
              <a:rPr lang="de-DE" dirty="0" err="1">
                <a:solidFill>
                  <a:srgbClr val="00B050"/>
                </a:solidFill>
              </a:rPr>
              <a:t>strany</a:t>
            </a:r>
            <a:r>
              <a:rPr lang="sk-SK" dirty="0">
                <a:solidFill>
                  <a:srgbClr val="00B050"/>
                </a:solidFill>
              </a:rPr>
              <a:t> poľska</a:t>
            </a:r>
            <a:endParaRPr lang="de-DE" dirty="0">
              <a:solidFill>
                <a:srgbClr val="00B050"/>
              </a:solidFill>
            </a:endParaRPr>
          </a:p>
        </p:txBody>
      </p:sp>
      <p:sp>
        <p:nvSpPr>
          <p:cNvPr id="5" name="Inhaltsplatzhalter 2">
            <a:extLst>
              <a:ext uri="{FF2B5EF4-FFF2-40B4-BE49-F238E27FC236}">
                <a16:creationId xmlns:a16="http://schemas.microsoft.com/office/drawing/2014/main" id="{D45338B1-2E5B-4AA3-8BA3-3331A8547A95}"/>
              </a:ext>
            </a:extLst>
          </p:cNvPr>
          <p:cNvSpPr>
            <a:spLocks noGrp="1"/>
          </p:cNvSpPr>
          <p:nvPr>
            <p:ph idx="1"/>
          </p:nvPr>
        </p:nvSpPr>
        <p:spPr>
          <a:xfrm>
            <a:off x="460130" y="1638871"/>
            <a:ext cx="11271740" cy="6127667"/>
          </a:xfrm>
        </p:spPr>
        <p:txBody>
          <a:bodyPr>
            <a:normAutofit/>
          </a:bodyPr>
          <a:lstStyle/>
          <a:p>
            <a:pPr marL="0" indent="0">
              <a:buNone/>
            </a:pPr>
            <a:endParaRPr lang="de-DE" sz="2600" dirty="0"/>
          </a:p>
          <a:p>
            <a:pPr marL="0" indent="0">
              <a:buNone/>
            </a:pPr>
            <a:r>
              <a:rPr lang="de-DE" sz="2000" dirty="0" err="1"/>
              <a:t>Nemecký</a:t>
            </a:r>
            <a:r>
              <a:rPr lang="de-DE" sz="2000" dirty="0"/>
              <a:t> </a:t>
            </a:r>
            <a:r>
              <a:rPr lang="de-DE" sz="2000" dirty="0" err="1"/>
              <a:t>politický</a:t>
            </a:r>
            <a:r>
              <a:rPr lang="de-DE" sz="2000" dirty="0"/>
              <a:t> </a:t>
            </a:r>
            <a:r>
              <a:rPr lang="de-DE" sz="2000" dirty="0" err="1"/>
              <a:t>postoj</a:t>
            </a:r>
            <a:r>
              <a:rPr lang="de-DE" sz="2000" dirty="0"/>
              <a:t> k Nord Stream 2 je </a:t>
            </a:r>
            <a:r>
              <a:rPr lang="de-DE" sz="2000" dirty="0" err="1"/>
              <a:t>pragmatický</a:t>
            </a:r>
            <a:r>
              <a:rPr lang="de-DE" sz="2000" dirty="0"/>
              <a:t> a </a:t>
            </a:r>
            <a:r>
              <a:rPr lang="de-DE" sz="2000" dirty="0" err="1"/>
              <a:t>snaží</a:t>
            </a:r>
            <a:r>
              <a:rPr lang="de-DE" sz="2000" dirty="0"/>
              <a:t> </a:t>
            </a:r>
            <a:r>
              <a:rPr lang="de-DE" sz="2000" dirty="0" err="1"/>
              <a:t>sa</a:t>
            </a:r>
            <a:r>
              <a:rPr lang="de-DE" sz="2000" dirty="0"/>
              <a:t> </a:t>
            </a:r>
            <a:r>
              <a:rPr lang="de-DE" sz="2000" dirty="0" err="1"/>
              <a:t>nájsť</a:t>
            </a:r>
            <a:r>
              <a:rPr lang="de-DE" sz="2000" dirty="0"/>
              <a:t> </a:t>
            </a:r>
            <a:r>
              <a:rPr lang="de-DE" sz="2000" dirty="0" err="1"/>
              <a:t>kompromisy</a:t>
            </a:r>
            <a:r>
              <a:rPr lang="de-DE" sz="2000" dirty="0"/>
              <a:t> a </a:t>
            </a:r>
            <a:r>
              <a:rPr lang="de-DE" sz="2000" dirty="0" err="1"/>
              <a:t>riešenia</a:t>
            </a:r>
            <a:r>
              <a:rPr lang="de-DE" sz="2000" dirty="0"/>
              <a:t>.</a:t>
            </a:r>
          </a:p>
          <a:p>
            <a:pPr marL="0" indent="0">
              <a:buNone/>
            </a:pPr>
            <a:endParaRPr lang="de-DE" sz="2000" dirty="0"/>
          </a:p>
          <a:p>
            <a:pPr marL="0" indent="0">
              <a:buNone/>
            </a:pPr>
            <a:r>
              <a:rPr lang="de-DE" sz="2000" dirty="0" err="1"/>
              <a:t>Spolková</a:t>
            </a:r>
            <a:r>
              <a:rPr lang="de-DE" sz="2000" dirty="0"/>
              <a:t> </a:t>
            </a:r>
            <a:r>
              <a:rPr lang="de-DE" sz="2000" dirty="0" err="1"/>
              <a:t>vláda</a:t>
            </a:r>
            <a:r>
              <a:rPr lang="de-DE" sz="2000" dirty="0"/>
              <a:t> </a:t>
            </a:r>
            <a:r>
              <a:rPr lang="de-DE" sz="2000" dirty="0" err="1"/>
              <a:t>znížila</a:t>
            </a:r>
            <a:r>
              <a:rPr lang="de-DE" sz="2000" dirty="0"/>
              <a:t> </a:t>
            </a:r>
            <a:r>
              <a:rPr lang="de-DE" sz="2000" dirty="0" err="1"/>
              <a:t>hlavné</a:t>
            </a:r>
            <a:r>
              <a:rPr lang="de-DE" sz="2000" dirty="0"/>
              <a:t> </a:t>
            </a:r>
            <a:r>
              <a:rPr lang="de-DE" sz="2000" dirty="0" err="1"/>
              <a:t>obavy</a:t>
            </a:r>
            <a:r>
              <a:rPr lang="de-DE" sz="2000" dirty="0"/>
              <a:t> </a:t>
            </a:r>
            <a:r>
              <a:rPr lang="de-DE" sz="2000" dirty="0" err="1"/>
              <a:t>Poľska</a:t>
            </a:r>
            <a:r>
              <a:rPr lang="de-DE" sz="2000" dirty="0"/>
              <a:t>, </a:t>
            </a:r>
            <a:r>
              <a:rPr lang="de-DE" sz="2000" dirty="0" err="1"/>
              <a:t>ktorým</a:t>
            </a:r>
            <a:r>
              <a:rPr lang="de-DE" sz="2000" dirty="0"/>
              <a:t> je </a:t>
            </a:r>
            <a:r>
              <a:rPr lang="de-DE" sz="2000" dirty="0" err="1"/>
              <a:t>oslabenie</a:t>
            </a:r>
            <a:r>
              <a:rPr lang="de-DE" sz="2000" dirty="0"/>
              <a:t> Ruska </a:t>
            </a:r>
            <a:r>
              <a:rPr lang="de-DE" sz="2000" dirty="0" err="1"/>
              <a:t>Ukrajinou</a:t>
            </a:r>
            <a:r>
              <a:rPr lang="de-DE" sz="2000" dirty="0"/>
              <a:t>. </a:t>
            </a:r>
            <a:r>
              <a:rPr lang="de-DE" sz="1000" dirty="0"/>
              <a:t>(</a:t>
            </a:r>
            <a:r>
              <a:rPr lang="de-DE" sz="1000" dirty="0" err="1"/>
              <a:t>pozri</a:t>
            </a:r>
            <a:r>
              <a:rPr lang="de-DE" sz="1000" dirty="0"/>
              <a:t> </a:t>
            </a:r>
            <a:r>
              <a:rPr lang="de-DE" sz="1000" dirty="0" err="1"/>
              <a:t>Bidder</a:t>
            </a:r>
            <a:r>
              <a:rPr lang="de-DE" sz="1000" dirty="0"/>
              <a:t>, 2019) </a:t>
            </a:r>
            <a:r>
              <a:rPr lang="de-DE" sz="2000" dirty="0"/>
              <a:t>Toto </a:t>
            </a:r>
            <a:r>
              <a:rPr lang="de-DE" sz="2000" dirty="0" err="1"/>
              <a:t>sa</a:t>
            </a:r>
            <a:r>
              <a:rPr lang="de-DE" sz="2000" dirty="0"/>
              <a:t> </a:t>
            </a:r>
            <a:r>
              <a:rPr lang="de-DE" sz="2000" dirty="0" err="1"/>
              <a:t>uskutočnilo</a:t>
            </a:r>
            <a:r>
              <a:rPr lang="de-DE" sz="2000" dirty="0"/>
              <a:t> </a:t>
            </a:r>
            <a:r>
              <a:rPr lang="de-DE" sz="2000" dirty="0" err="1"/>
              <a:t>prostredníctvom</a:t>
            </a:r>
            <a:r>
              <a:rPr lang="de-DE" sz="2000" dirty="0"/>
              <a:t> </a:t>
            </a:r>
            <a:r>
              <a:rPr lang="de-DE" sz="2000" dirty="0" err="1"/>
              <a:t>tranzitných</a:t>
            </a:r>
            <a:r>
              <a:rPr lang="de-DE" sz="2000" dirty="0"/>
              <a:t> </a:t>
            </a:r>
            <a:r>
              <a:rPr lang="de-DE" sz="2000" dirty="0" err="1"/>
              <a:t>rokovaní</a:t>
            </a:r>
            <a:r>
              <a:rPr lang="de-DE" sz="2000" dirty="0"/>
              <a:t> </a:t>
            </a:r>
            <a:r>
              <a:rPr lang="de-DE" sz="2000" dirty="0" err="1"/>
              <a:t>medzi</a:t>
            </a:r>
            <a:r>
              <a:rPr lang="de-DE" sz="2000" dirty="0"/>
              <a:t> </a:t>
            </a:r>
            <a:r>
              <a:rPr lang="de-DE" sz="2000" dirty="0" err="1"/>
              <a:t>Ruskom</a:t>
            </a:r>
            <a:r>
              <a:rPr lang="de-DE" sz="2000" dirty="0"/>
              <a:t> a </a:t>
            </a:r>
            <a:r>
              <a:rPr lang="de-DE" sz="2000" dirty="0" err="1"/>
              <a:t>Ukrajinou</a:t>
            </a:r>
            <a:r>
              <a:rPr lang="de-DE" sz="2000" dirty="0"/>
              <a:t>.</a:t>
            </a:r>
          </a:p>
          <a:p>
            <a:pPr marL="0" indent="0">
              <a:buNone/>
            </a:pPr>
            <a:endParaRPr lang="de-DE" sz="2000" dirty="0"/>
          </a:p>
          <a:p>
            <a:pPr marL="0" indent="0">
              <a:buNone/>
            </a:pPr>
            <a:r>
              <a:rPr lang="de-DE" sz="2000" dirty="0" err="1"/>
              <a:t>Nemecko</a:t>
            </a:r>
            <a:r>
              <a:rPr lang="de-DE" sz="2000" dirty="0"/>
              <a:t> a EÚ </a:t>
            </a:r>
            <a:r>
              <a:rPr lang="de-DE" sz="2000" dirty="0" err="1"/>
              <a:t>tieto</a:t>
            </a:r>
            <a:r>
              <a:rPr lang="de-DE" sz="2000" dirty="0"/>
              <a:t> </a:t>
            </a:r>
            <a:r>
              <a:rPr lang="de-DE" sz="2000" dirty="0" err="1"/>
              <a:t>rokovania</a:t>
            </a:r>
            <a:r>
              <a:rPr lang="de-DE" sz="2000" dirty="0"/>
              <a:t> </a:t>
            </a:r>
            <a:r>
              <a:rPr lang="de-DE" sz="2000" dirty="0" err="1"/>
              <a:t>sprostredkovali</a:t>
            </a:r>
            <a:r>
              <a:rPr lang="de-DE" sz="2000" dirty="0"/>
              <a:t>. </a:t>
            </a:r>
            <a:r>
              <a:rPr lang="de-DE" sz="2000" dirty="0" err="1"/>
              <a:t>Cieľom</a:t>
            </a:r>
            <a:r>
              <a:rPr lang="de-DE" sz="2000" dirty="0"/>
              <a:t> </a:t>
            </a:r>
            <a:r>
              <a:rPr lang="de-DE" sz="2000" dirty="0" err="1"/>
              <a:t>týchto</a:t>
            </a:r>
            <a:r>
              <a:rPr lang="de-DE" sz="2000" dirty="0"/>
              <a:t> </a:t>
            </a:r>
            <a:r>
              <a:rPr lang="de-DE" sz="2000" dirty="0" err="1"/>
              <a:t>rokovaní</a:t>
            </a:r>
            <a:r>
              <a:rPr lang="de-DE" sz="2000" dirty="0"/>
              <a:t> </a:t>
            </a:r>
            <a:r>
              <a:rPr lang="de-DE" sz="2000" dirty="0" err="1"/>
              <a:t>bolo</a:t>
            </a:r>
            <a:r>
              <a:rPr lang="de-DE" sz="2000" dirty="0"/>
              <a:t> </a:t>
            </a:r>
            <a:r>
              <a:rPr lang="de-DE" sz="2000" dirty="0" err="1"/>
              <a:t>stanoviť</a:t>
            </a:r>
            <a:r>
              <a:rPr lang="de-DE" sz="2000" dirty="0"/>
              <a:t> </a:t>
            </a:r>
            <a:r>
              <a:rPr lang="de-DE" sz="2000" dirty="0" err="1"/>
              <a:t>dolnú</a:t>
            </a:r>
            <a:r>
              <a:rPr lang="de-DE" sz="2000" dirty="0"/>
              <a:t> </a:t>
            </a:r>
            <a:r>
              <a:rPr lang="de-DE" sz="2000" dirty="0" err="1"/>
              <a:t>hranicu</a:t>
            </a:r>
            <a:r>
              <a:rPr lang="de-DE" sz="2000" dirty="0"/>
              <a:t> </a:t>
            </a:r>
            <a:r>
              <a:rPr lang="de-DE" sz="2000" dirty="0" err="1"/>
              <a:t>pre</a:t>
            </a:r>
            <a:r>
              <a:rPr lang="de-DE" sz="2000" dirty="0"/>
              <a:t> </a:t>
            </a:r>
            <a:r>
              <a:rPr lang="de-DE" sz="2000" dirty="0" err="1"/>
              <a:t>tranzit</a:t>
            </a:r>
            <a:r>
              <a:rPr lang="de-DE" sz="2000" dirty="0"/>
              <a:t> </a:t>
            </a:r>
            <a:r>
              <a:rPr lang="de-DE" sz="2000" dirty="0" err="1"/>
              <a:t>plynu</a:t>
            </a:r>
            <a:r>
              <a:rPr lang="de-DE" sz="2000" dirty="0"/>
              <a:t> </a:t>
            </a:r>
            <a:r>
              <a:rPr lang="de-DE" sz="2000" dirty="0" err="1"/>
              <a:t>cez</a:t>
            </a:r>
            <a:r>
              <a:rPr lang="de-DE" sz="2000" dirty="0"/>
              <a:t> </a:t>
            </a:r>
            <a:r>
              <a:rPr lang="de-DE" sz="2000" dirty="0" err="1"/>
              <a:t>Ukrajinu</a:t>
            </a:r>
            <a:r>
              <a:rPr lang="de-DE" sz="2000" dirty="0"/>
              <a:t>. </a:t>
            </a:r>
            <a:r>
              <a:rPr lang="de-DE" sz="1000" dirty="0"/>
              <a:t>(</a:t>
            </a:r>
            <a:r>
              <a:rPr lang="de-DE" sz="1000" dirty="0" err="1"/>
              <a:t>pozri</a:t>
            </a:r>
            <a:r>
              <a:rPr lang="de-DE" sz="1000" dirty="0"/>
              <a:t> Stern, 2019)</a:t>
            </a:r>
          </a:p>
          <a:p>
            <a:pPr marL="0" indent="0">
              <a:buNone/>
            </a:pPr>
            <a:endParaRPr lang="de-DE" dirty="0"/>
          </a:p>
        </p:txBody>
      </p:sp>
      <p:sp>
        <p:nvSpPr>
          <p:cNvPr id="6" name="Verbotsymbol 5">
            <a:hlinkClick r:id="rId2" action="ppaction://hlinksldjump"/>
            <a:extLst>
              <a:ext uri="{FF2B5EF4-FFF2-40B4-BE49-F238E27FC236}">
                <a16:creationId xmlns:a16="http://schemas.microsoft.com/office/drawing/2014/main" id="{2324B5DF-311E-419B-B28E-6734CF4B0CC6}"/>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710414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00442FE-A1F7-40D4-9010-672CBFBFDF4B}"/>
              </a:ext>
            </a:extLst>
          </p:cNvPr>
          <p:cNvSpPr txBox="1">
            <a:spLocks/>
          </p:cNvSpPr>
          <p:nvPr/>
        </p:nvSpPr>
        <p:spPr bwMode="black">
          <a:xfrm>
            <a:off x="460129" y="34157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Politický</a:t>
            </a:r>
            <a:r>
              <a:rPr lang="sk-SK" dirty="0">
                <a:solidFill>
                  <a:srgbClr val="00B050"/>
                </a:solidFill>
              </a:rPr>
              <a:t> </a:t>
            </a:r>
            <a:r>
              <a:rPr lang="de-DE" dirty="0" err="1">
                <a:solidFill>
                  <a:srgbClr val="00B050"/>
                </a:solidFill>
              </a:rPr>
              <a:t>postoj</a:t>
            </a:r>
            <a:endParaRPr lang="de-DE" dirty="0">
              <a:solidFill>
                <a:srgbClr val="00B050"/>
              </a:solidFill>
            </a:endParaRPr>
          </a:p>
        </p:txBody>
      </p:sp>
      <p:sp>
        <p:nvSpPr>
          <p:cNvPr id="8" name="Inhaltsplatzhalter 2">
            <a:extLst>
              <a:ext uri="{FF2B5EF4-FFF2-40B4-BE49-F238E27FC236}">
                <a16:creationId xmlns:a16="http://schemas.microsoft.com/office/drawing/2014/main" id="{FA7914C9-EA4F-4AEB-AEC5-DA7444046DE3}"/>
              </a:ext>
            </a:extLst>
          </p:cNvPr>
          <p:cNvSpPr>
            <a:spLocks noGrp="1"/>
          </p:cNvSpPr>
          <p:nvPr>
            <p:ph idx="1"/>
          </p:nvPr>
        </p:nvSpPr>
        <p:spPr>
          <a:xfrm>
            <a:off x="460129" y="2457740"/>
            <a:ext cx="11271740" cy="3101983"/>
          </a:xfrm>
        </p:spPr>
        <p:txBody>
          <a:bodyPr/>
          <a:lstStyle/>
          <a:p>
            <a:pPr marL="0" indent="0">
              <a:buNone/>
            </a:pPr>
            <a:endParaRPr lang="de-DE" dirty="0"/>
          </a:p>
          <a:p>
            <a:pPr marL="0" indent="0">
              <a:buNone/>
            </a:pPr>
            <a:r>
              <a:rPr lang="de-DE" dirty="0" err="1"/>
              <a:t>Podľa</a:t>
            </a:r>
            <a:r>
              <a:rPr lang="de-DE" dirty="0"/>
              <a:t> </a:t>
            </a:r>
            <a:r>
              <a:rPr lang="de-DE" dirty="0" err="1"/>
              <a:t>Berlína</a:t>
            </a:r>
            <a:r>
              <a:rPr lang="de-DE" dirty="0"/>
              <a:t> je </a:t>
            </a:r>
            <a:r>
              <a:rPr lang="de-DE" dirty="0" err="1"/>
              <a:t>závislosť</a:t>
            </a:r>
            <a:r>
              <a:rPr lang="de-DE" dirty="0"/>
              <a:t>, </a:t>
            </a:r>
            <a:r>
              <a:rPr lang="de-DE" dirty="0" err="1"/>
              <a:t>ktorá</a:t>
            </a:r>
            <a:r>
              <a:rPr lang="de-DE" dirty="0"/>
              <a:t> </a:t>
            </a:r>
            <a:r>
              <a:rPr lang="de-DE" dirty="0" err="1"/>
              <a:t>vyplýva</a:t>
            </a:r>
            <a:r>
              <a:rPr lang="de-DE" dirty="0"/>
              <a:t> z </a:t>
            </a:r>
            <a:r>
              <a:rPr lang="de-DE" dirty="0" err="1"/>
              <a:t>dovozu</a:t>
            </a:r>
            <a:r>
              <a:rPr lang="de-DE" dirty="0"/>
              <a:t> </a:t>
            </a:r>
            <a:r>
              <a:rPr lang="de-DE" dirty="0" err="1"/>
              <a:t>ruského</a:t>
            </a:r>
            <a:r>
              <a:rPr lang="de-DE" dirty="0"/>
              <a:t> </a:t>
            </a:r>
            <a:r>
              <a:rPr lang="de-DE" dirty="0" err="1"/>
              <a:t>plynu</a:t>
            </a:r>
            <a:r>
              <a:rPr lang="de-DE" dirty="0"/>
              <a:t>, </a:t>
            </a:r>
            <a:r>
              <a:rPr lang="de-DE" dirty="0" err="1"/>
              <a:t>dvojstranná</a:t>
            </a:r>
            <a:r>
              <a:rPr lang="de-DE" dirty="0"/>
              <a:t>.</a:t>
            </a:r>
          </a:p>
          <a:p>
            <a:pPr marL="0" indent="0">
              <a:buNone/>
            </a:pPr>
            <a:r>
              <a:rPr lang="de-DE" dirty="0" err="1"/>
              <a:t>Podľa</a:t>
            </a:r>
            <a:r>
              <a:rPr lang="de-DE" dirty="0"/>
              <a:t> </a:t>
            </a:r>
            <a:r>
              <a:rPr lang="de-DE" dirty="0" err="1"/>
              <a:t>názoru</a:t>
            </a:r>
            <a:r>
              <a:rPr lang="de-DE" dirty="0"/>
              <a:t> </a:t>
            </a:r>
            <a:r>
              <a:rPr lang="de-DE" dirty="0" err="1"/>
              <a:t>Nemecka</a:t>
            </a:r>
            <a:r>
              <a:rPr lang="de-DE" dirty="0"/>
              <a:t> je </a:t>
            </a:r>
            <a:r>
              <a:rPr lang="de-DE" dirty="0" err="1"/>
              <a:t>to</a:t>
            </a:r>
            <a:r>
              <a:rPr lang="de-DE" dirty="0"/>
              <a:t> </a:t>
            </a:r>
            <a:r>
              <a:rPr lang="de-DE" dirty="0" err="1"/>
              <a:t>spôsobené</a:t>
            </a:r>
            <a:r>
              <a:rPr lang="de-DE" dirty="0"/>
              <a:t> </a:t>
            </a:r>
            <a:r>
              <a:rPr lang="de-DE" dirty="0" err="1"/>
              <a:t>skutočnosťou</a:t>
            </a:r>
            <a:r>
              <a:rPr lang="de-DE" dirty="0"/>
              <a:t>, </a:t>
            </a:r>
            <a:r>
              <a:rPr lang="de-DE" dirty="0" err="1"/>
              <a:t>že</a:t>
            </a:r>
            <a:r>
              <a:rPr lang="de-DE" dirty="0"/>
              <a:t> </a:t>
            </a:r>
            <a:r>
              <a:rPr lang="de-DE" dirty="0" err="1"/>
              <a:t>príjmy</a:t>
            </a:r>
            <a:r>
              <a:rPr lang="de-DE" dirty="0"/>
              <a:t> z </a:t>
            </a:r>
            <a:r>
              <a:rPr lang="de-DE" dirty="0" err="1"/>
              <a:t>plynu</a:t>
            </a:r>
            <a:r>
              <a:rPr lang="de-DE" dirty="0"/>
              <a:t> </a:t>
            </a:r>
            <a:r>
              <a:rPr lang="de-DE" dirty="0" err="1"/>
              <a:t>sú</a:t>
            </a:r>
            <a:r>
              <a:rPr lang="de-DE" dirty="0"/>
              <a:t> </a:t>
            </a:r>
            <a:r>
              <a:rPr lang="de-DE" dirty="0" err="1"/>
              <a:t>pre</a:t>
            </a:r>
            <a:r>
              <a:rPr lang="de-DE" dirty="0"/>
              <a:t> </a:t>
            </a:r>
            <a:r>
              <a:rPr lang="de-DE" dirty="0" err="1"/>
              <a:t>Rusko</a:t>
            </a:r>
            <a:r>
              <a:rPr lang="de-DE" dirty="0"/>
              <a:t> </a:t>
            </a:r>
            <a:r>
              <a:rPr lang="de-DE" dirty="0" err="1"/>
              <a:t>nevyhnutné</a:t>
            </a:r>
            <a:r>
              <a:rPr lang="de-DE" dirty="0"/>
              <a:t>.</a:t>
            </a:r>
          </a:p>
          <a:p>
            <a:pPr marL="0" indent="0">
              <a:buNone/>
            </a:pPr>
            <a:r>
              <a:rPr lang="de-DE" dirty="0" err="1"/>
              <a:t>Rusko</a:t>
            </a:r>
            <a:r>
              <a:rPr lang="de-DE" dirty="0"/>
              <a:t> si </a:t>
            </a:r>
            <a:r>
              <a:rPr lang="de-DE" dirty="0" err="1"/>
              <a:t>teda</a:t>
            </a:r>
            <a:r>
              <a:rPr lang="de-DE" dirty="0"/>
              <a:t> </a:t>
            </a:r>
            <a:r>
              <a:rPr lang="de-DE" dirty="0" err="1"/>
              <a:t>nemôže</a:t>
            </a:r>
            <a:r>
              <a:rPr lang="de-DE" dirty="0"/>
              <a:t> </a:t>
            </a:r>
            <a:r>
              <a:rPr lang="de-DE" dirty="0" err="1"/>
              <a:t>dovoliť</a:t>
            </a:r>
            <a:r>
              <a:rPr lang="de-DE" dirty="0"/>
              <a:t> </a:t>
            </a:r>
            <a:r>
              <a:rPr lang="de-DE" dirty="0" err="1"/>
              <a:t>odmietnuť</a:t>
            </a:r>
            <a:r>
              <a:rPr lang="de-DE" dirty="0"/>
              <a:t> </a:t>
            </a:r>
            <a:r>
              <a:rPr lang="de-DE" dirty="0" err="1"/>
              <a:t>dodávky</a:t>
            </a:r>
            <a:r>
              <a:rPr lang="de-DE" dirty="0"/>
              <a:t> </a:t>
            </a:r>
            <a:r>
              <a:rPr lang="de-DE" dirty="0" err="1"/>
              <a:t>plynu</a:t>
            </a:r>
            <a:r>
              <a:rPr lang="de-DE" dirty="0"/>
              <a:t> do </a:t>
            </a:r>
            <a:r>
              <a:rPr lang="de-DE" dirty="0" err="1"/>
              <a:t>Európy</a:t>
            </a:r>
            <a:r>
              <a:rPr lang="de-DE" dirty="0"/>
              <a:t>, </a:t>
            </a:r>
            <a:r>
              <a:rPr lang="de-DE" dirty="0" err="1"/>
              <a:t>pretože</a:t>
            </a:r>
            <a:r>
              <a:rPr lang="de-DE" dirty="0"/>
              <a:t> </a:t>
            </a:r>
            <a:r>
              <a:rPr lang="de-DE" dirty="0" err="1"/>
              <a:t>sa</a:t>
            </a:r>
            <a:r>
              <a:rPr lang="de-DE" dirty="0"/>
              <a:t> </a:t>
            </a:r>
            <a:r>
              <a:rPr lang="de-DE" dirty="0" err="1"/>
              <a:t>nemôže</a:t>
            </a:r>
            <a:r>
              <a:rPr lang="de-DE" dirty="0"/>
              <a:t> </a:t>
            </a:r>
            <a:r>
              <a:rPr lang="de-DE" dirty="0" err="1"/>
              <a:t>obísť</a:t>
            </a:r>
            <a:r>
              <a:rPr lang="de-DE" dirty="0"/>
              <a:t> </a:t>
            </a:r>
            <a:r>
              <a:rPr lang="de-DE" dirty="0" err="1"/>
              <a:t>bez</a:t>
            </a:r>
            <a:r>
              <a:rPr lang="de-DE" dirty="0"/>
              <a:t> </a:t>
            </a:r>
            <a:r>
              <a:rPr lang="de-DE" dirty="0" err="1"/>
              <a:t>príjmu</a:t>
            </a:r>
            <a:r>
              <a:rPr lang="de-DE" dirty="0"/>
              <a:t> z </a:t>
            </a:r>
            <a:r>
              <a:rPr lang="de-DE" dirty="0" err="1"/>
              <a:t>týchto</a:t>
            </a:r>
            <a:r>
              <a:rPr lang="de-DE" dirty="0"/>
              <a:t> </a:t>
            </a:r>
            <a:r>
              <a:rPr lang="de-DE" dirty="0" err="1"/>
              <a:t>ekonomík</a:t>
            </a:r>
            <a:r>
              <a:rPr lang="de-DE" dirty="0"/>
              <a:t>. </a:t>
            </a:r>
            <a:r>
              <a:rPr lang="de-DE" sz="1000" dirty="0"/>
              <a:t>(</a:t>
            </a:r>
            <a:r>
              <a:rPr lang="de-DE" sz="1000" dirty="0" err="1"/>
              <a:t>pozri</a:t>
            </a:r>
            <a:r>
              <a:rPr lang="de-DE" sz="1000" dirty="0"/>
              <a:t> </a:t>
            </a:r>
            <a:r>
              <a:rPr lang="de-DE" sz="1000" dirty="0" err="1"/>
              <a:t>leto</a:t>
            </a:r>
            <a:r>
              <a:rPr lang="de-DE" sz="1000" dirty="0"/>
              <a:t> 2019)</a:t>
            </a:r>
          </a:p>
          <a:p>
            <a:pPr marL="0" indent="0">
              <a:buNone/>
            </a:pPr>
            <a:r>
              <a:rPr lang="de-DE" dirty="0" err="1"/>
              <a:t>Uvádza</a:t>
            </a:r>
            <a:r>
              <a:rPr lang="de-DE" dirty="0"/>
              <a:t> </a:t>
            </a:r>
            <a:r>
              <a:rPr lang="de-DE" dirty="0" err="1"/>
              <a:t>sa</a:t>
            </a:r>
            <a:r>
              <a:rPr lang="de-DE" dirty="0"/>
              <a:t> v </a:t>
            </a:r>
            <a:r>
              <a:rPr lang="de-DE" dirty="0" err="1"/>
              <a:t>ňom</a:t>
            </a:r>
            <a:r>
              <a:rPr lang="de-DE" dirty="0"/>
              <a:t>, </a:t>
            </a:r>
            <a:r>
              <a:rPr lang="de-DE" dirty="0" err="1"/>
              <a:t>že</a:t>
            </a:r>
            <a:r>
              <a:rPr lang="de-DE" dirty="0"/>
              <a:t> </a:t>
            </a:r>
            <a:r>
              <a:rPr lang="de-DE" dirty="0" err="1"/>
              <a:t>Európska</a:t>
            </a:r>
            <a:r>
              <a:rPr lang="de-DE" dirty="0"/>
              <a:t> </a:t>
            </a:r>
            <a:r>
              <a:rPr lang="de-DE" dirty="0" err="1"/>
              <a:t>únia</a:t>
            </a:r>
            <a:r>
              <a:rPr lang="de-DE" dirty="0"/>
              <a:t> </a:t>
            </a:r>
            <a:r>
              <a:rPr lang="de-DE" dirty="0" err="1"/>
              <a:t>nakupuje</a:t>
            </a:r>
            <a:r>
              <a:rPr lang="de-DE" dirty="0"/>
              <a:t> </a:t>
            </a:r>
            <a:r>
              <a:rPr lang="de-DE" dirty="0" err="1"/>
              <a:t>asi</a:t>
            </a:r>
            <a:r>
              <a:rPr lang="de-DE" dirty="0"/>
              <a:t> 40 </a:t>
            </a:r>
            <a:r>
              <a:rPr lang="de-DE" dirty="0" err="1"/>
              <a:t>percent</a:t>
            </a:r>
            <a:r>
              <a:rPr lang="de-DE" dirty="0"/>
              <a:t> </a:t>
            </a:r>
            <a:r>
              <a:rPr lang="de-DE" dirty="0" err="1"/>
              <a:t>všetkého</a:t>
            </a:r>
            <a:r>
              <a:rPr lang="de-DE" dirty="0"/>
              <a:t> </a:t>
            </a:r>
            <a:r>
              <a:rPr lang="de-DE" dirty="0" err="1"/>
              <a:t>ruského</a:t>
            </a:r>
            <a:r>
              <a:rPr lang="de-DE" dirty="0"/>
              <a:t> </a:t>
            </a:r>
            <a:r>
              <a:rPr lang="de-DE" dirty="0" err="1"/>
              <a:t>plynu</a:t>
            </a:r>
            <a:r>
              <a:rPr lang="de-DE" dirty="0"/>
              <a:t>. </a:t>
            </a:r>
            <a:r>
              <a:rPr lang="de-DE" sz="1000" dirty="0"/>
              <a:t>(</a:t>
            </a:r>
            <a:r>
              <a:rPr lang="de-DE" sz="1000" dirty="0" err="1"/>
              <a:t>pozri</a:t>
            </a:r>
            <a:r>
              <a:rPr lang="de-DE" sz="1000" dirty="0"/>
              <a:t> Aretz, 2019)</a:t>
            </a:r>
          </a:p>
        </p:txBody>
      </p:sp>
      <p:sp>
        <p:nvSpPr>
          <p:cNvPr id="9" name="Verbotsymbol 8">
            <a:hlinkClick r:id="rId2" action="ppaction://hlinksldjump"/>
            <a:extLst>
              <a:ext uri="{FF2B5EF4-FFF2-40B4-BE49-F238E27FC236}">
                <a16:creationId xmlns:a16="http://schemas.microsoft.com/office/drawing/2014/main" id="{46ED6644-B5D5-420F-9042-430FF55D0CEC}"/>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77861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52E14-5719-47F9-B4C9-C19BEACF012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E085E6D-D67E-4A6C-8E58-61613E276CE4}"/>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90653FC0-FD1D-4B49-B227-38630EF46FA8}"/>
              </a:ext>
            </a:extLst>
          </p:cNvPr>
          <p:cNvPicPr>
            <a:picLocks noChangeAspect="1"/>
          </p:cNvPicPr>
          <p:nvPr/>
        </p:nvPicPr>
        <p:blipFill>
          <a:blip r:embed="rId2"/>
          <a:stretch>
            <a:fillRect/>
          </a:stretch>
        </p:blipFill>
        <p:spPr>
          <a:xfrm>
            <a:off x="0" y="0"/>
            <a:ext cx="12192000" cy="6858000"/>
          </a:xfrm>
          <a:prstGeom prst="rect">
            <a:avLst/>
          </a:prstGeom>
        </p:spPr>
      </p:pic>
      <p:sp>
        <p:nvSpPr>
          <p:cNvPr id="6" name="Flussdiagramm: Verbinder 5">
            <a:extLst>
              <a:ext uri="{FF2B5EF4-FFF2-40B4-BE49-F238E27FC236}">
                <a16:creationId xmlns:a16="http://schemas.microsoft.com/office/drawing/2014/main" id="{8F3A7A39-29E7-4C9C-B4E1-665882DA1AE7}"/>
              </a:ext>
            </a:extLst>
          </p:cNvPr>
          <p:cNvSpPr/>
          <p:nvPr/>
        </p:nvSpPr>
        <p:spPr>
          <a:xfrm>
            <a:off x="6515099" y="3004038"/>
            <a:ext cx="457201" cy="4249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Verbotsymbol 7">
            <a:hlinkClick r:id="rId3" action="ppaction://hlinksldjump"/>
            <a:extLst>
              <a:ext uri="{FF2B5EF4-FFF2-40B4-BE49-F238E27FC236}">
                <a16:creationId xmlns:a16="http://schemas.microsoft.com/office/drawing/2014/main" id="{FFBD406F-8835-4902-A095-DF15B18EE589}"/>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9" name="Gerade Verbindung mit Pfeil 8">
            <a:extLst>
              <a:ext uri="{FF2B5EF4-FFF2-40B4-BE49-F238E27FC236}">
                <a16:creationId xmlns:a16="http://schemas.microsoft.com/office/drawing/2014/main" id="{5A5CC7C1-956D-45ED-B812-4CC8B1E81A6F}"/>
              </a:ext>
            </a:extLst>
          </p:cNvPr>
          <p:cNvCxnSpPr>
            <a:cxnSpLocks/>
          </p:cNvCxnSpPr>
          <p:nvPr/>
        </p:nvCxnSpPr>
        <p:spPr>
          <a:xfrm flipV="1">
            <a:off x="6852141" y="2519406"/>
            <a:ext cx="556844" cy="596527"/>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11" name="Textfeld 10">
            <a:extLst>
              <a:ext uri="{FF2B5EF4-FFF2-40B4-BE49-F238E27FC236}">
                <a16:creationId xmlns:a16="http://schemas.microsoft.com/office/drawing/2014/main" id="{1CDAA45E-B3E7-442F-BFCF-975AD01C1530}"/>
              </a:ext>
            </a:extLst>
          </p:cNvPr>
          <p:cNvSpPr txBox="1"/>
          <p:nvPr/>
        </p:nvSpPr>
        <p:spPr>
          <a:xfrm>
            <a:off x="7373814" y="2033954"/>
            <a:ext cx="1928447" cy="523220"/>
          </a:xfrm>
          <a:prstGeom prst="rect">
            <a:avLst/>
          </a:prstGeom>
          <a:noFill/>
        </p:spPr>
        <p:txBody>
          <a:bodyPr wrap="square" rtlCol="0">
            <a:spAutoFit/>
          </a:bodyPr>
          <a:lstStyle/>
          <a:p>
            <a:r>
              <a:rPr lang="de-DE" sz="2800" u="sng" dirty="0">
                <a:solidFill>
                  <a:srgbClr val="00B050"/>
                </a:solidFill>
                <a:hlinkClick r:id="rId4" action="ppaction://hlinksldjump"/>
              </a:rPr>
              <a:t>Baltic Pipe</a:t>
            </a:r>
            <a:endParaRPr lang="de-DE" sz="2800" u="sng" dirty="0">
              <a:solidFill>
                <a:srgbClr val="00B050"/>
              </a:solidFill>
            </a:endParaRPr>
          </a:p>
        </p:txBody>
      </p:sp>
    </p:spTree>
    <p:extLst>
      <p:ext uri="{BB962C8B-B14F-4D97-AF65-F5344CB8AC3E}">
        <p14:creationId xmlns:p14="http://schemas.microsoft.com/office/powerpoint/2010/main" val="4119796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F6806CB-AFBA-4382-AD47-2AF0AD602200}"/>
              </a:ext>
            </a:extLst>
          </p:cNvPr>
          <p:cNvSpPr txBox="1">
            <a:spLocks/>
          </p:cNvSpPr>
          <p:nvPr/>
        </p:nvSpPr>
        <p:spPr bwMode="black">
          <a:xfrm>
            <a:off x="460129" y="336379"/>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Riešenie</a:t>
            </a:r>
            <a:r>
              <a:rPr lang="de-DE" dirty="0">
                <a:solidFill>
                  <a:srgbClr val="00B050"/>
                </a:solidFill>
              </a:rPr>
              <a:t> </a:t>
            </a:r>
            <a:r>
              <a:rPr lang="de-DE" dirty="0" err="1">
                <a:solidFill>
                  <a:srgbClr val="00B050"/>
                </a:solidFill>
              </a:rPr>
              <a:t>kritiky</a:t>
            </a:r>
            <a:r>
              <a:rPr lang="de-DE" dirty="0">
                <a:solidFill>
                  <a:srgbClr val="00B050"/>
                </a:solidFill>
              </a:rPr>
              <a:t> </a:t>
            </a:r>
            <a:r>
              <a:rPr lang="de-DE" dirty="0" err="1">
                <a:solidFill>
                  <a:srgbClr val="00B050"/>
                </a:solidFill>
              </a:rPr>
              <a:t>zo</a:t>
            </a:r>
            <a:r>
              <a:rPr lang="de-DE" dirty="0">
                <a:solidFill>
                  <a:srgbClr val="00B050"/>
                </a:solidFill>
              </a:rPr>
              <a:t> </a:t>
            </a:r>
            <a:r>
              <a:rPr lang="de-DE" dirty="0" err="1">
                <a:solidFill>
                  <a:srgbClr val="00B050"/>
                </a:solidFill>
              </a:rPr>
              <a:t>strany</a:t>
            </a:r>
            <a:r>
              <a:rPr lang="sk-SK" dirty="0">
                <a:solidFill>
                  <a:srgbClr val="00B050"/>
                </a:solidFill>
              </a:rPr>
              <a:t> poľska</a:t>
            </a:r>
            <a:endParaRPr lang="de-DE" dirty="0">
              <a:solidFill>
                <a:srgbClr val="00B050"/>
              </a:solidFill>
            </a:endParaRPr>
          </a:p>
        </p:txBody>
      </p:sp>
      <p:sp>
        <p:nvSpPr>
          <p:cNvPr id="5" name="Inhaltsplatzhalter 2">
            <a:extLst>
              <a:ext uri="{FF2B5EF4-FFF2-40B4-BE49-F238E27FC236}">
                <a16:creationId xmlns:a16="http://schemas.microsoft.com/office/drawing/2014/main" id="{C7398453-B52D-448C-A57F-74215444BC2A}"/>
              </a:ext>
            </a:extLst>
          </p:cNvPr>
          <p:cNvSpPr>
            <a:spLocks noGrp="1"/>
          </p:cNvSpPr>
          <p:nvPr>
            <p:ph idx="1"/>
          </p:nvPr>
        </p:nvSpPr>
        <p:spPr>
          <a:xfrm>
            <a:off x="460130" y="1638871"/>
            <a:ext cx="11271740" cy="6127667"/>
          </a:xfrm>
        </p:spPr>
        <p:txBody>
          <a:bodyPr>
            <a:normAutofit/>
          </a:bodyPr>
          <a:lstStyle/>
          <a:p>
            <a:pPr marL="0" indent="0">
              <a:buNone/>
            </a:pPr>
            <a:endParaRPr lang="de-DE" sz="2600" dirty="0"/>
          </a:p>
          <a:p>
            <a:pPr marL="0" indent="0">
              <a:buNone/>
            </a:pPr>
            <a:r>
              <a:rPr lang="de-DE" sz="2000" dirty="0" err="1"/>
              <a:t>Nemecký</a:t>
            </a:r>
            <a:r>
              <a:rPr lang="de-DE" sz="2000" dirty="0"/>
              <a:t> </a:t>
            </a:r>
            <a:r>
              <a:rPr lang="de-DE" sz="2000" dirty="0" err="1"/>
              <a:t>politický</a:t>
            </a:r>
            <a:r>
              <a:rPr lang="de-DE" sz="2000" dirty="0"/>
              <a:t> </a:t>
            </a:r>
            <a:r>
              <a:rPr lang="de-DE" sz="2000" dirty="0" err="1"/>
              <a:t>postoj</a:t>
            </a:r>
            <a:r>
              <a:rPr lang="de-DE" sz="2000" dirty="0"/>
              <a:t> k Nord Stream 2 je </a:t>
            </a:r>
            <a:r>
              <a:rPr lang="de-DE" sz="2000" dirty="0" err="1"/>
              <a:t>pragmatický</a:t>
            </a:r>
            <a:r>
              <a:rPr lang="de-DE" sz="2000" dirty="0"/>
              <a:t> a </a:t>
            </a:r>
            <a:r>
              <a:rPr lang="de-DE" sz="2000" dirty="0" err="1"/>
              <a:t>snaží</a:t>
            </a:r>
            <a:r>
              <a:rPr lang="de-DE" sz="2000" dirty="0"/>
              <a:t> </a:t>
            </a:r>
            <a:r>
              <a:rPr lang="de-DE" sz="2000" dirty="0" err="1"/>
              <a:t>sa</a:t>
            </a:r>
            <a:r>
              <a:rPr lang="de-DE" sz="2000" dirty="0"/>
              <a:t> </a:t>
            </a:r>
            <a:r>
              <a:rPr lang="de-DE" sz="2000" dirty="0" err="1"/>
              <a:t>nájsť</a:t>
            </a:r>
            <a:r>
              <a:rPr lang="de-DE" sz="2000" dirty="0"/>
              <a:t> </a:t>
            </a:r>
            <a:r>
              <a:rPr lang="de-DE" sz="2000" dirty="0" err="1"/>
              <a:t>kompromisy</a:t>
            </a:r>
            <a:r>
              <a:rPr lang="de-DE" sz="2000" dirty="0"/>
              <a:t> a </a:t>
            </a:r>
            <a:r>
              <a:rPr lang="de-DE" sz="2000" dirty="0" err="1"/>
              <a:t>riešenia</a:t>
            </a:r>
            <a:r>
              <a:rPr lang="de-DE" sz="2000" dirty="0"/>
              <a:t>.</a:t>
            </a:r>
          </a:p>
          <a:p>
            <a:pPr marL="0" indent="0">
              <a:buNone/>
            </a:pPr>
            <a:endParaRPr lang="de-DE" sz="2000" dirty="0"/>
          </a:p>
          <a:p>
            <a:pPr marL="0" indent="0">
              <a:buNone/>
            </a:pPr>
            <a:r>
              <a:rPr lang="de-DE" sz="2000" dirty="0" err="1"/>
              <a:t>Spolková</a:t>
            </a:r>
            <a:r>
              <a:rPr lang="de-DE" sz="2000" dirty="0"/>
              <a:t> </a:t>
            </a:r>
            <a:r>
              <a:rPr lang="de-DE" sz="2000" dirty="0" err="1"/>
              <a:t>vláda</a:t>
            </a:r>
            <a:r>
              <a:rPr lang="de-DE" sz="2000" dirty="0"/>
              <a:t> </a:t>
            </a:r>
            <a:r>
              <a:rPr lang="de-DE" sz="2000" dirty="0" err="1"/>
              <a:t>znížila</a:t>
            </a:r>
            <a:r>
              <a:rPr lang="de-DE" sz="2000" dirty="0"/>
              <a:t> </a:t>
            </a:r>
            <a:r>
              <a:rPr lang="de-DE" sz="2000" dirty="0" err="1"/>
              <a:t>hlavné</a:t>
            </a:r>
            <a:r>
              <a:rPr lang="de-DE" sz="2000" dirty="0"/>
              <a:t> </a:t>
            </a:r>
            <a:r>
              <a:rPr lang="de-DE" sz="2000" dirty="0" err="1"/>
              <a:t>obavy</a:t>
            </a:r>
            <a:r>
              <a:rPr lang="de-DE" sz="2000" dirty="0"/>
              <a:t> </a:t>
            </a:r>
            <a:r>
              <a:rPr lang="de-DE" sz="2000" dirty="0" err="1"/>
              <a:t>Poľska</a:t>
            </a:r>
            <a:r>
              <a:rPr lang="de-DE" sz="2000" dirty="0"/>
              <a:t>, </a:t>
            </a:r>
            <a:r>
              <a:rPr lang="de-DE" sz="2000" dirty="0" err="1"/>
              <a:t>ktorým</a:t>
            </a:r>
            <a:r>
              <a:rPr lang="de-DE" sz="2000" dirty="0"/>
              <a:t> je </a:t>
            </a:r>
            <a:r>
              <a:rPr lang="de-DE" sz="2000" dirty="0" err="1"/>
              <a:t>oslabenie</a:t>
            </a:r>
            <a:r>
              <a:rPr lang="de-DE" sz="2000" dirty="0"/>
              <a:t> Ruska </a:t>
            </a:r>
            <a:r>
              <a:rPr lang="de-DE" sz="2000" dirty="0" err="1"/>
              <a:t>Ukrajinou</a:t>
            </a:r>
            <a:r>
              <a:rPr lang="de-DE" sz="2000" dirty="0"/>
              <a:t>. </a:t>
            </a:r>
            <a:r>
              <a:rPr lang="de-DE" sz="1000" dirty="0"/>
              <a:t>(</a:t>
            </a:r>
            <a:r>
              <a:rPr lang="de-DE" sz="1000" dirty="0" err="1"/>
              <a:t>pozri</a:t>
            </a:r>
            <a:r>
              <a:rPr lang="de-DE" sz="1000" dirty="0"/>
              <a:t> </a:t>
            </a:r>
            <a:r>
              <a:rPr lang="de-DE" sz="1000" dirty="0" err="1"/>
              <a:t>Bidder</a:t>
            </a:r>
            <a:r>
              <a:rPr lang="de-DE" sz="1000" dirty="0"/>
              <a:t>, 2019) </a:t>
            </a:r>
            <a:r>
              <a:rPr lang="de-DE" sz="2000" dirty="0"/>
              <a:t>Toto </a:t>
            </a:r>
            <a:r>
              <a:rPr lang="de-DE" sz="2000" dirty="0" err="1"/>
              <a:t>sa</a:t>
            </a:r>
            <a:r>
              <a:rPr lang="de-DE" sz="2000" dirty="0"/>
              <a:t> </a:t>
            </a:r>
            <a:r>
              <a:rPr lang="de-DE" sz="2000" dirty="0" err="1"/>
              <a:t>uskutočnilo</a:t>
            </a:r>
            <a:r>
              <a:rPr lang="de-DE" sz="2000" dirty="0"/>
              <a:t> </a:t>
            </a:r>
            <a:r>
              <a:rPr lang="de-DE" sz="2000" dirty="0" err="1"/>
              <a:t>prostredníctvom</a:t>
            </a:r>
            <a:r>
              <a:rPr lang="de-DE" sz="2000" dirty="0"/>
              <a:t> </a:t>
            </a:r>
            <a:r>
              <a:rPr lang="de-DE" sz="2000" dirty="0" err="1"/>
              <a:t>tranzitných</a:t>
            </a:r>
            <a:r>
              <a:rPr lang="de-DE" sz="2000" dirty="0"/>
              <a:t> </a:t>
            </a:r>
            <a:r>
              <a:rPr lang="de-DE" sz="2000" dirty="0" err="1"/>
              <a:t>rokovaní</a:t>
            </a:r>
            <a:r>
              <a:rPr lang="de-DE" sz="2000" dirty="0"/>
              <a:t> </a:t>
            </a:r>
            <a:r>
              <a:rPr lang="de-DE" sz="2000" dirty="0" err="1"/>
              <a:t>medzi</a:t>
            </a:r>
            <a:r>
              <a:rPr lang="de-DE" sz="2000" dirty="0"/>
              <a:t> </a:t>
            </a:r>
            <a:r>
              <a:rPr lang="de-DE" sz="2000" dirty="0" err="1"/>
              <a:t>Ruskom</a:t>
            </a:r>
            <a:r>
              <a:rPr lang="de-DE" sz="2000" dirty="0"/>
              <a:t> a </a:t>
            </a:r>
            <a:r>
              <a:rPr lang="de-DE" sz="2000" dirty="0" err="1"/>
              <a:t>Ukrajinou</a:t>
            </a:r>
            <a:r>
              <a:rPr lang="de-DE" sz="2000" dirty="0"/>
              <a:t>.</a:t>
            </a:r>
          </a:p>
          <a:p>
            <a:pPr marL="0" indent="0">
              <a:buNone/>
            </a:pPr>
            <a:endParaRPr lang="de-DE" sz="2000" dirty="0"/>
          </a:p>
          <a:p>
            <a:pPr marL="0" indent="0">
              <a:buNone/>
            </a:pPr>
            <a:r>
              <a:rPr lang="de-DE" sz="2000" dirty="0" err="1"/>
              <a:t>Nemecko</a:t>
            </a:r>
            <a:r>
              <a:rPr lang="de-DE" sz="2000" dirty="0"/>
              <a:t> a EÚ </a:t>
            </a:r>
            <a:r>
              <a:rPr lang="de-DE" sz="2000" dirty="0" err="1"/>
              <a:t>tieto</a:t>
            </a:r>
            <a:r>
              <a:rPr lang="de-DE" sz="2000" dirty="0"/>
              <a:t> </a:t>
            </a:r>
            <a:r>
              <a:rPr lang="de-DE" sz="2000" dirty="0" err="1"/>
              <a:t>rokovania</a:t>
            </a:r>
            <a:r>
              <a:rPr lang="de-DE" sz="2000" dirty="0"/>
              <a:t> </a:t>
            </a:r>
            <a:r>
              <a:rPr lang="de-DE" sz="2000" dirty="0" err="1"/>
              <a:t>sprostredkovali</a:t>
            </a:r>
            <a:r>
              <a:rPr lang="de-DE" sz="2000" dirty="0"/>
              <a:t>. </a:t>
            </a:r>
            <a:r>
              <a:rPr lang="de-DE" sz="2000" dirty="0" err="1"/>
              <a:t>Cieľom</a:t>
            </a:r>
            <a:r>
              <a:rPr lang="de-DE" sz="2000" dirty="0"/>
              <a:t> </a:t>
            </a:r>
            <a:r>
              <a:rPr lang="de-DE" sz="2000" dirty="0" err="1"/>
              <a:t>týchto</a:t>
            </a:r>
            <a:r>
              <a:rPr lang="de-DE" sz="2000" dirty="0"/>
              <a:t> </a:t>
            </a:r>
            <a:r>
              <a:rPr lang="de-DE" sz="2000" dirty="0" err="1"/>
              <a:t>rokovaní</a:t>
            </a:r>
            <a:r>
              <a:rPr lang="de-DE" sz="2000" dirty="0"/>
              <a:t> </a:t>
            </a:r>
            <a:r>
              <a:rPr lang="de-DE" sz="2000" dirty="0" err="1"/>
              <a:t>bolo</a:t>
            </a:r>
            <a:r>
              <a:rPr lang="de-DE" sz="2000" dirty="0"/>
              <a:t> </a:t>
            </a:r>
            <a:r>
              <a:rPr lang="de-DE" sz="2000" dirty="0" err="1"/>
              <a:t>stanoviť</a:t>
            </a:r>
            <a:r>
              <a:rPr lang="de-DE" sz="2000" dirty="0"/>
              <a:t> </a:t>
            </a:r>
            <a:r>
              <a:rPr lang="de-DE" sz="2000" dirty="0" err="1"/>
              <a:t>dolnú</a:t>
            </a:r>
            <a:r>
              <a:rPr lang="de-DE" sz="2000" dirty="0"/>
              <a:t> </a:t>
            </a:r>
            <a:r>
              <a:rPr lang="de-DE" sz="2000" dirty="0" err="1"/>
              <a:t>hranicu</a:t>
            </a:r>
            <a:r>
              <a:rPr lang="de-DE" sz="2000" dirty="0"/>
              <a:t> </a:t>
            </a:r>
            <a:r>
              <a:rPr lang="de-DE" sz="2000" dirty="0" err="1"/>
              <a:t>pre</a:t>
            </a:r>
            <a:r>
              <a:rPr lang="de-DE" sz="2000" dirty="0"/>
              <a:t> </a:t>
            </a:r>
            <a:r>
              <a:rPr lang="de-DE" sz="2000" dirty="0" err="1"/>
              <a:t>tranzit</a:t>
            </a:r>
            <a:r>
              <a:rPr lang="de-DE" sz="2000" dirty="0"/>
              <a:t> </a:t>
            </a:r>
            <a:r>
              <a:rPr lang="de-DE" sz="2000" dirty="0" err="1"/>
              <a:t>plynu</a:t>
            </a:r>
            <a:r>
              <a:rPr lang="de-DE" sz="2000" dirty="0"/>
              <a:t> </a:t>
            </a:r>
            <a:r>
              <a:rPr lang="de-DE" sz="2000" dirty="0" err="1"/>
              <a:t>cez</a:t>
            </a:r>
            <a:r>
              <a:rPr lang="de-DE" sz="2000" dirty="0"/>
              <a:t> </a:t>
            </a:r>
            <a:r>
              <a:rPr lang="de-DE" sz="2000" dirty="0" err="1"/>
              <a:t>Ukrajinu</a:t>
            </a:r>
            <a:r>
              <a:rPr lang="de-DE" sz="2000" dirty="0"/>
              <a:t>. </a:t>
            </a:r>
            <a:r>
              <a:rPr lang="de-DE" sz="1000" dirty="0"/>
              <a:t>(</a:t>
            </a:r>
            <a:r>
              <a:rPr lang="de-DE" sz="1000" dirty="0" err="1"/>
              <a:t>pozri</a:t>
            </a:r>
            <a:r>
              <a:rPr lang="de-DE" sz="1000" dirty="0"/>
              <a:t> Stern, 2019)</a:t>
            </a:r>
          </a:p>
          <a:p>
            <a:pPr marL="0" indent="0">
              <a:buNone/>
            </a:pPr>
            <a:endParaRPr lang="de-DE" dirty="0"/>
          </a:p>
        </p:txBody>
      </p:sp>
      <p:sp>
        <p:nvSpPr>
          <p:cNvPr id="6" name="Verbotsymbol 5">
            <a:hlinkClick r:id="rId2" action="ppaction://hlinksldjump"/>
            <a:extLst>
              <a:ext uri="{FF2B5EF4-FFF2-40B4-BE49-F238E27FC236}">
                <a16:creationId xmlns:a16="http://schemas.microsoft.com/office/drawing/2014/main" id="{660357B8-B290-4D02-BD91-F5134EC580E0}"/>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236872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A2CC82B-15B0-4514-935F-7711C8B7E8AA}"/>
              </a:ext>
            </a:extLst>
          </p:cNvPr>
          <p:cNvSpPr>
            <a:spLocks noGrp="1"/>
          </p:cNvSpPr>
          <p:nvPr>
            <p:ph idx="1"/>
          </p:nvPr>
        </p:nvSpPr>
        <p:spPr>
          <a:xfrm>
            <a:off x="366078" y="1655029"/>
            <a:ext cx="11271740" cy="4351338"/>
          </a:xfrm>
        </p:spPr>
        <p:txBody>
          <a:bodyPr/>
          <a:lstStyle/>
          <a:p>
            <a:pPr marL="0" indent="0">
              <a:buNone/>
            </a:pPr>
            <a:endParaRPr lang="de-DE" dirty="0"/>
          </a:p>
          <a:p>
            <a:pPr marL="0" indent="0">
              <a:buNone/>
            </a:pPr>
            <a:endParaRPr lang="de-DE" dirty="0"/>
          </a:p>
          <a:p>
            <a:pPr marL="0" indent="0">
              <a:buNone/>
            </a:pPr>
            <a:r>
              <a:rPr lang="de-DE" sz="2000" dirty="0"/>
              <a:t>Deutschland weist darauf hin, dass die Slowakei ein Gastransitland bleibt. </a:t>
            </a:r>
            <a:r>
              <a:rPr lang="de-DE" sz="1000" dirty="0"/>
              <a:t>(vgl. Reuters, 2016)</a:t>
            </a:r>
          </a:p>
        </p:txBody>
      </p:sp>
      <p:sp>
        <p:nvSpPr>
          <p:cNvPr id="4" name="Verbotsymbol 3">
            <a:hlinkClick r:id="rId2" action="ppaction://hlinksldjump"/>
            <a:extLst>
              <a:ext uri="{FF2B5EF4-FFF2-40B4-BE49-F238E27FC236}">
                <a16:creationId xmlns:a16="http://schemas.microsoft.com/office/drawing/2014/main" id="{B3C8980E-B891-448A-8780-45D5D63E5CD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6EA951D3-F2E7-4498-A2AB-3E5760B378EF}"/>
              </a:ext>
            </a:extLst>
          </p:cNvPr>
          <p:cNvSpPr txBox="1">
            <a:spLocks/>
          </p:cNvSpPr>
          <p:nvPr/>
        </p:nvSpPr>
        <p:spPr bwMode="black">
          <a:xfrm>
            <a:off x="366078" y="456813"/>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Umgang mit der Kritik der Slowakei</a:t>
            </a:r>
          </a:p>
        </p:txBody>
      </p:sp>
    </p:spTree>
    <p:extLst>
      <p:ext uri="{BB962C8B-B14F-4D97-AF65-F5344CB8AC3E}">
        <p14:creationId xmlns:p14="http://schemas.microsoft.com/office/powerpoint/2010/main" val="1156272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8417DB6-42DE-4AEB-B42C-3C267E2FBC5F}"/>
              </a:ext>
            </a:extLst>
          </p:cNvPr>
          <p:cNvSpPr txBox="1">
            <a:spLocks/>
          </p:cNvSpPr>
          <p:nvPr/>
        </p:nvSpPr>
        <p:spPr bwMode="black">
          <a:xfrm>
            <a:off x="366078" y="456813"/>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Riešenie</a:t>
            </a:r>
            <a:r>
              <a:rPr lang="de-DE" dirty="0">
                <a:solidFill>
                  <a:srgbClr val="00B050"/>
                </a:solidFill>
              </a:rPr>
              <a:t> </a:t>
            </a:r>
            <a:r>
              <a:rPr lang="de-DE" dirty="0" err="1">
                <a:solidFill>
                  <a:srgbClr val="00B050"/>
                </a:solidFill>
              </a:rPr>
              <a:t>kritiky</a:t>
            </a:r>
            <a:r>
              <a:rPr lang="de-DE" dirty="0">
                <a:solidFill>
                  <a:srgbClr val="00B050"/>
                </a:solidFill>
              </a:rPr>
              <a:t> </a:t>
            </a:r>
            <a:r>
              <a:rPr lang="de-DE" dirty="0" err="1">
                <a:solidFill>
                  <a:srgbClr val="00B050"/>
                </a:solidFill>
              </a:rPr>
              <a:t>zo</a:t>
            </a:r>
            <a:r>
              <a:rPr lang="de-DE" dirty="0">
                <a:solidFill>
                  <a:srgbClr val="00B050"/>
                </a:solidFill>
              </a:rPr>
              <a:t> </a:t>
            </a:r>
            <a:r>
              <a:rPr lang="de-DE" dirty="0" err="1">
                <a:solidFill>
                  <a:srgbClr val="00B050"/>
                </a:solidFill>
              </a:rPr>
              <a:t>strany</a:t>
            </a:r>
            <a:r>
              <a:rPr lang="sk-SK" dirty="0">
                <a:solidFill>
                  <a:srgbClr val="00B050"/>
                </a:solidFill>
              </a:rPr>
              <a:t> slovenska</a:t>
            </a:r>
            <a:endParaRPr lang="de-DE" dirty="0">
              <a:solidFill>
                <a:srgbClr val="00B050"/>
              </a:solidFill>
            </a:endParaRPr>
          </a:p>
        </p:txBody>
      </p:sp>
      <p:sp>
        <p:nvSpPr>
          <p:cNvPr id="5" name="Inhaltsplatzhalter 2">
            <a:extLst>
              <a:ext uri="{FF2B5EF4-FFF2-40B4-BE49-F238E27FC236}">
                <a16:creationId xmlns:a16="http://schemas.microsoft.com/office/drawing/2014/main" id="{9B0DB586-4EF2-4C74-83E2-D4547938CFA5}"/>
              </a:ext>
            </a:extLst>
          </p:cNvPr>
          <p:cNvSpPr>
            <a:spLocks noGrp="1"/>
          </p:cNvSpPr>
          <p:nvPr>
            <p:ph idx="1"/>
          </p:nvPr>
        </p:nvSpPr>
        <p:spPr>
          <a:xfrm>
            <a:off x="366078" y="1655029"/>
            <a:ext cx="11271740" cy="4351338"/>
          </a:xfrm>
        </p:spPr>
        <p:txBody>
          <a:bodyPr/>
          <a:lstStyle/>
          <a:p>
            <a:pPr marL="0" indent="0">
              <a:buNone/>
            </a:pPr>
            <a:endParaRPr lang="de-DE" dirty="0"/>
          </a:p>
          <a:p>
            <a:pPr marL="0" indent="0">
              <a:buNone/>
            </a:pPr>
            <a:endParaRPr lang="de-DE" dirty="0"/>
          </a:p>
          <a:p>
            <a:pPr marL="0" indent="0">
              <a:buNone/>
            </a:pPr>
            <a:endParaRPr lang="de-DE" sz="2000" dirty="0"/>
          </a:p>
          <a:p>
            <a:pPr marL="0" indent="0">
              <a:buNone/>
            </a:pPr>
            <a:r>
              <a:rPr lang="de-DE" sz="2000" dirty="0" err="1"/>
              <a:t>Nemecko</a:t>
            </a:r>
            <a:r>
              <a:rPr lang="de-DE" sz="2000" dirty="0"/>
              <a:t> </a:t>
            </a:r>
            <a:r>
              <a:rPr lang="de-DE" sz="2000" dirty="0" err="1"/>
              <a:t>zdôrazňuje</a:t>
            </a:r>
            <a:r>
              <a:rPr lang="de-DE" sz="2000" dirty="0"/>
              <a:t>, </a:t>
            </a:r>
            <a:r>
              <a:rPr lang="de-DE" sz="2000" dirty="0" err="1"/>
              <a:t>že</a:t>
            </a:r>
            <a:r>
              <a:rPr lang="de-DE" sz="2000" dirty="0"/>
              <a:t> </a:t>
            </a:r>
            <a:r>
              <a:rPr lang="de-DE" sz="2000" dirty="0" err="1"/>
              <a:t>Slovensko</a:t>
            </a:r>
            <a:r>
              <a:rPr lang="de-DE" sz="2000" dirty="0"/>
              <a:t> </a:t>
            </a:r>
            <a:r>
              <a:rPr lang="de-DE" sz="2000" dirty="0" err="1"/>
              <a:t>zostáva</a:t>
            </a:r>
            <a:r>
              <a:rPr lang="de-DE" sz="2000" dirty="0"/>
              <a:t> </a:t>
            </a:r>
            <a:r>
              <a:rPr lang="de-DE" sz="2000" dirty="0" err="1"/>
              <a:t>tranzitnou</a:t>
            </a:r>
            <a:r>
              <a:rPr lang="de-DE" sz="2000" dirty="0"/>
              <a:t> </a:t>
            </a:r>
            <a:r>
              <a:rPr lang="de-DE" sz="2000" dirty="0" err="1"/>
              <a:t>krajinou</a:t>
            </a:r>
            <a:r>
              <a:rPr lang="de-DE" sz="2000" dirty="0"/>
              <a:t> s </a:t>
            </a:r>
            <a:r>
              <a:rPr lang="de-DE" sz="2000" dirty="0" err="1"/>
              <a:t>plynom</a:t>
            </a:r>
            <a:r>
              <a:rPr lang="de-DE" sz="2000" dirty="0"/>
              <a:t>. </a:t>
            </a:r>
            <a:r>
              <a:rPr lang="de-DE" sz="1000" dirty="0"/>
              <a:t>(</a:t>
            </a:r>
            <a:r>
              <a:rPr lang="de-DE" sz="1000" dirty="0" err="1"/>
              <a:t>pozri</a:t>
            </a:r>
            <a:r>
              <a:rPr lang="de-DE" sz="1000" dirty="0"/>
              <a:t> Reuters, 2016)</a:t>
            </a:r>
          </a:p>
        </p:txBody>
      </p:sp>
      <p:sp>
        <p:nvSpPr>
          <p:cNvPr id="6" name="Verbotsymbol 5">
            <a:hlinkClick r:id="rId2" action="ppaction://hlinksldjump"/>
            <a:extLst>
              <a:ext uri="{FF2B5EF4-FFF2-40B4-BE49-F238E27FC236}">
                <a16:creationId xmlns:a16="http://schemas.microsoft.com/office/drawing/2014/main" id="{18FD1230-EFD3-4D56-A5D0-ED3F6B43AB6B}"/>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123738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6FBE2D-B3F0-4D09-8771-EE49CF8290B6}"/>
              </a:ext>
            </a:extLst>
          </p:cNvPr>
          <p:cNvSpPr>
            <a:spLocks noGrp="1"/>
          </p:cNvSpPr>
          <p:nvPr>
            <p:ph idx="1"/>
          </p:nvPr>
        </p:nvSpPr>
        <p:spPr>
          <a:xfrm>
            <a:off x="366077" y="2159733"/>
            <a:ext cx="11271740" cy="2166083"/>
          </a:xfrm>
        </p:spPr>
        <p:txBody>
          <a:bodyPr>
            <a:normAutofit/>
          </a:bodyPr>
          <a:lstStyle/>
          <a:p>
            <a:pPr marL="0" indent="0">
              <a:buNone/>
            </a:pPr>
            <a:r>
              <a:rPr lang="de-DE" sz="2000" dirty="0"/>
              <a:t>Der ukrainischen Klage, dass Russland, wenn Nord Stream 2 in Betrieb genommen wird, die Möglichkeit besitzt, Gaslieferungen an die Ukraine einzustellen, ohne die Gaslieferungen an andere Länder zu gefährden, wird entgegnet, dass die Ukraine auf Gas aus Nord Stream und Nord Stream 2, sowie aus Gas aus Quellen innerhalb der europäischen Union, zurückgreifen kann. </a:t>
            </a:r>
            <a:r>
              <a:rPr lang="de-DE" sz="1000" dirty="0"/>
              <a:t>(vgl. Benz, 2018)</a:t>
            </a:r>
          </a:p>
          <a:p>
            <a:endParaRPr lang="de-DE" dirty="0"/>
          </a:p>
        </p:txBody>
      </p:sp>
      <p:sp>
        <p:nvSpPr>
          <p:cNvPr id="4" name="Verbotsymbol 3">
            <a:hlinkClick r:id="rId2" action="ppaction://hlinksldjump"/>
            <a:extLst>
              <a:ext uri="{FF2B5EF4-FFF2-40B4-BE49-F238E27FC236}">
                <a16:creationId xmlns:a16="http://schemas.microsoft.com/office/drawing/2014/main" id="{09F0EF2B-EC67-4DBA-907E-E6A622FF559F}"/>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1C886FA1-DD59-4794-83AE-1A25340C5CEB}"/>
              </a:ext>
            </a:extLst>
          </p:cNvPr>
          <p:cNvSpPr txBox="1">
            <a:spLocks/>
          </p:cNvSpPr>
          <p:nvPr/>
        </p:nvSpPr>
        <p:spPr bwMode="black">
          <a:xfrm>
            <a:off x="366077" y="40538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Umgang mit Kritik der Ukraine</a:t>
            </a:r>
          </a:p>
        </p:txBody>
      </p:sp>
    </p:spTree>
    <p:extLst>
      <p:ext uri="{BB962C8B-B14F-4D97-AF65-F5344CB8AC3E}">
        <p14:creationId xmlns:p14="http://schemas.microsoft.com/office/powerpoint/2010/main" val="4032868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2582945-2A31-41A1-B505-B3836CAE9EBE}"/>
              </a:ext>
            </a:extLst>
          </p:cNvPr>
          <p:cNvSpPr txBox="1">
            <a:spLocks/>
          </p:cNvSpPr>
          <p:nvPr/>
        </p:nvSpPr>
        <p:spPr bwMode="black">
          <a:xfrm>
            <a:off x="366077" y="40538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Riešenie</a:t>
            </a:r>
            <a:r>
              <a:rPr lang="de-DE" dirty="0">
                <a:solidFill>
                  <a:srgbClr val="00B050"/>
                </a:solidFill>
              </a:rPr>
              <a:t> </a:t>
            </a:r>
            <a:r>
              <a:rPr lang="de-DE" dirty="0" err="1">
                <a:solidFill>
                  <a:srgbClr val="00B050"/>
                </a:solidFill>
              </a:rPr>
              <a:t>kritiky</a:t>
            </a:r>
            <a:r>
              <a:rPr lang="de-DE" dirty="0">
                <a:solidFill>
                  <a:srgbClr val="00B050"/>
                </a:solidFill>
              </a:rPr>
              <a:t> </a:t>
            </a:r>
            <a:r>
              <a:rPr lang="de-DE" dirty="0" err="1">
                <a:solidFill>
                  <a:srgbClr val="00B050"/>
                </a:solidFill>
              </a:rPr>
              <a:t>zo</a:t>
            </a:r>
            <a:r>
              <a:rPr lang="de-DE" dirty="0">
                <a:solidFill>
                  <a:srgbClr val="00B050"/>
                </a:solidFill>
              </a:rPr>
              <a:t> </a:t>
            </a:r>
            <a:r>
              <a:rPr lang="de-DE" dirty="0" err="1">
                <a:solidFill>
                  <a:srgbClr val="00B050"/>
                </a:solidFill>
              </a:rPr>
              <a:t>strany</a:t>
            </a:r>
            <a:r>
              <a:rPr lang="sk-SK" dirty="0">
                <a:solidFill>
                  <a:srgbClr val="00B050"/>
                </a:solidFill>
              </a:rPr>
              <a:t> ukrajiny</a:t>
            </a:r>
            <a:endParaRPr lang="de-DE" dirty="0">
              <a:solidFill>
                <a:srgbClr val="00B050"/>
              </a:solidFill>
            </a:endParaRPr>
          </a:p>
        </p:txBody>
      </p:sp>
      <p:sp>
        <p:nvSpPr>
          <p:cNvPr id="5" name="Inhaltsplatzhalter 2">
            <a:extLst>
              <a:ext uri="{FF2B5EF4-FFF2-40B4-BE49-F238E27FC236}">
                <a16:creationId xmlns:a16="http://schemas.microsoft.com/office/drawing/2014/main" id="{3E4F5588-A995-4CAE-8082-067FE78FF4C0}"/>
              </a:ext>
            </a:extLst>
          </p:cNvPr>
          <p:cNvSpPr>
            <a:spLocks noGrp="1"/>
          </p:cNvSpPr>
          <p:nvPr>
            <p:ph idx="1"/>
          </p:nvPr>
        </p:nvSpPr>
        <p:spPr>
          <a:xfrm>
            <a:off x="366077" y="2159733"/>
            <a:ext cx="11271740" cy="2166083"/>
          </a:xfrm>
        </p:spPr>
        <p:txBody>
          <a:bodyPr>
            <a:normAutofit/>
          </a:bodyPr>
          <a:lstStyle/>
          <a:p>
            <a:pPr marL="0" indent="0">
              <a:buNone/>
            </a:pPr>
            <a:r>
              <a:rPr lang="de-DE" sz="2000" dirty="0" err="1"/>
              <a:t>Ukrajinská</a:t>
            </a:r>
            <a:r>
              <a:rPr lang="de-DE" sz="2000" dirty="0"/>
              <a:t> </a:t>
            </a:r>
            <a:r>
              <a:rPr lang="de-DE" sz="2000" dirty="0" err="1"/>
              <a:t>sťažnosť</a:t>
            </a:r>
            <a:r>
              <a:rPr lang="de-DE" sz="2000" dirty="0"/>
              <a:t>, </a:t>
            </a:r>
            <a:r>
              <a:rPr lang="de-DE" sz="2000" dirty="0" err="1"/>
              <a:t>že</a:t>
            </a:r>
            <a:r>
              <a:rPr lang="de-DE" sz="2000" dirty="0"/>
              <a:t> </a:t>
            </a:r>
            <a:r>
              <a:rPr lang="de-DE" sz="2000" dirty="0" err="1"/>
              <a:t>pri</a:t>
            </a:r>
            <a:r>
              <a:rPr lang="de-DE" sz="2000" dirty="0"/>
              <a:t> </a:t>
            </a:r>
            <a:r>
              <a:rPr lang="de-DE" sz="2000" dirty="0" err="1"/>
              <a:t>uvedení</a:t>
            </a:r>
            <a:r>
              <a:rPr lang="de-DE" sz="2000" dirty="0"/>
              <a:t> </a:t>
            </a:r>
            <a:r>
              <a:rPr lang="de-DE" sz="2000" dirty="0" err="1"/>
              <a:t>systému</a:t>
            </a:r>
            <a:r>
              <a:rPr lang="de-DE" sz="2000" dirty="0"/>
              <a:t> Nord Stream 2 do </a:t>
            </a:r>
            <a:r>
              <a:rPr lang="de-DE" sz="2000" dirty="0" err="1"/>
              <a:t>prevádzky</a:t>
            </a:r>
            <a:r>
              <a:rPr lang="de-DE" sz="2000" dirty="0"/>
              <a:t> </a:t>
            </a:r>
            <a:r>
              <a:rPr lang="de-DE" sz="2000" dirty="0" err="1"/>
              <a:t>má</a:t>
            </a:r>
            <a:r>
              <a:rPr lang="de-DE" sz="2000" dirty="0"/>
              <a:t> </a:t>
            </a:r>
            <a:r>
              <a:rPr lang="de-DE" sz="2000" dirty="0" err="1"/>
              <a:t>Rusko</a:t>
            </a:r>
            <a:r>
              <a:rPr lang="de-DE" sz="2000" dirty="0"/>
              <a:t> </a:t>
            </a:r>
            <a:r>
              <a:rPr lang="de-DE" sz="2000" dirty="0" err="1"/>
              <a:t>možnosť</a:t>
            </a:r>
            <a:r>
              <a:rPr lang="de-DE" sz="2000" dirty="0"/>
              <a:t> </a:t>
            </a:r>
            <a:r>
              <a:rPr lang="de-DE" sz="2000" dirty="0" err="1"/>
              <a:t>zastaviť</a:t>
            </a:r>
            <a:r>
              <a:rPr lang="de-DE" sz="2000" dirty="0"/>
              <a:t> </a:t>
            </a:r>
            <a:r>
              <a:rPr lang="de-DE" sz="2000" dirty="0" err="1"/>
              <a:t>dodávky</a:t>
            </a:r>
            <a:r>
              <a:rPr lang="de-DE" sz="2000" dirty="0"/>
              <a:t> </a:t>
            </a:r>
            <a:r>
              <a:rPr lang="de-DE" sz="2000" dirty="0" err="1"/>
              <a:t>plynu</a:t>
            </a:r>
            <a:r>
              <a:rPr lang="de-DE" sz="2000" dirty="0"/>
              <a:t> na </a:t>
            </a:r>
            <a:r>
              <a:rPr lang="de-DE" sz="2000" dirty="0" err="1"/>
              <a:t>Ukrajinu</a:t>
            </a:r>
            <a:r>
              <a:rPr lang="de-DE" sz="2000" dirty="0"/>
              <a:t> </a:t>
            </a:r>
            <a:r>
              <a:rPr lang="de-DE" sz="2000" dirty="0" err="1"/>
              <a:t>bez</a:t>
            </a:r>
            <a:r>
              <a:rPr lang="de-DE" sz="2000" dirty="0"/>
              <a:t> </a:t>
            </a:r>
            <a:r>
              <a:rPr lang="de-DE" sz="2000" dirty="0" err="1"/>
              <a:t>toho</a:t>
            </a:r>
            <a:r>
              <a:rPr lang="de-DE" sz="2000" dirty="0"/>
              <a:t>, </a:t>
            </a:r>
            <a:r>
              <a:rPr lang="de-DE" sz="2000" dirty="0" err="1"/>
              <a:t>aby</a:t>
            </a:r>
            <a:r>
              <a:rPr lang="de-DE" sz="2000" dirty="0"/>
              <a:t> </a:t>
            </a:r>
            <a:r>
              <a:rPr lang="de-DE" sz="2000" dirty="0" err="1"/>
              <a:t>to</a:t>
            </a:r>
            <a:r>
              <a:rPr lang="de-DE" sz="2000" dirty="0"/>
              <a:t> </a:t>
            </a:r>
            <a:r>
              <a:rPr lang="de-DE" sz="2000" dirty="0" err="1"/>
              <a:t>ohrozilo</a:t>
            </a:r>
            <a:r>
              <a:rPr lang="de-DE" sz="2000" dirty="0"/>
              <a:t> </a:t>
            </a:r>
            <a:r>
              <a:rPr lang="de-DE" sz="2000" dirty="0" err="1"/>
              <a:t>dodávky</a:t>
            </a:r>
            <a:r>
              <a:rPr lang="de-DE" sz="2000" dirty="0"/>
              <a:t> </a:t>
            </a:r>
            <a:r>
              <a:rPr lang="de-DE" sz="2000" dirty="0" err="1"/>
              <a:t>plynu</a:t>
            </a:r>
            <a:r>
              <a:rPr lang="de-DE" sz="2000" dirty="0"/>
              <a:t> do </a:t>
            </a:r>
            <a:r>
              <a:rPr lang="de-DE" sz="2000" dirty="0" err="1"/>
              <a:t>iných</a:t>
            </a:r>
            <a:r>
              <a:rPr lang="de-DE" sz="2000" dirty="0"/>
              <a:t> </a:t>
            </a:r>
            <a:r>
              <a:rPr lang="de-DE" sz="2000" dirty="0" err="1"/>
              <a:t>krajín</a:t>
            </a:r>
            <a:r>
              <a:rPr lang="de-DE" sz="2000" dirty="0"/>
              <a:t>, </a:t>
            </a:r>
            <a:r>
              <a:rPr lang="de-DE" sz="2000" dirty="0" err="1"/>
              <a:t>čelí</a:t>
            </a:r>
            <a:r>
              <a:rPr lang="de-DE" sz="2000" dirty="0"/>
              <a:t> Ukrajina </a:t>
            </a:r>
            <a:r>
              <a:rPr lang="de-DE" sz="2000" dirty="0" err="1"/>
              <a:t>proti</a:t>
            </a:r>
            <a:r>
              <a:rPr lang="de-DE" sz="2000" dirty="0"/>
              <a:t> </a:t>
            </a:r>
            <a:r>
              <a:rPr lang="de-DE" sz="2000" dirty="0" err="1"/>
              <a:t>plynu</a:t>
            </a:r>
            <a:r>
              <a:rPr lang="de-DE" sz="2000" dirty="0"/>
              <a:t> </a:t>
            </a:r>
            <a:r>
              <a:rPr lang="de-DE" sz="2000" dirty="0" err="1"/>
              <a:t>zo</a:t>
            </a:r>
            <a:r>
              <a:rPr lang="de-DE" sz="2000" dirty="0"/>
              <a:t> </a:t>
            </a:r>
            <a:r>
              <a:rPr lang="de-DE" sz="2000" dirty="0" err="1"/>
              <a:t>spoločností</a:t>
            </a:r>
            <a:r>
              <a:rPr lang="de-DE" sz="2000" dirty="0"/>
              <a:t> Nord Stream a Nord Stream 2. , </a:t>
            </a:r>
            <a:r>
              <a:rPr lang="de-DE" sz="2000" dirty="0" err="1"/>
              <a:t>ako</a:t>
            </a:r>
            <a:r>
              <a:rPr lang="de-DE" sz="2000" dirty="0"/>
              <a:t> </a:t>
            </a:r>
            <a:r>
              <a:rPr lang="de-DE" sz="2000" dirty="0" err="1"/>
              <a:t>aj</a:t>
            </a:r>
            <a:r>
              <a:rPr lang="de-DE" sz="2000" dirty="0"/>
              <a:t> </a:t>
            </a:r>
            <a:r>
              <a:rPr lang="de-DE" sz="2000" dirty="0" err="1"/>
              <a:t>plyn</a:t>
            </a:r>
            <a:r>
              <a:rPr lang="de-DE" sz="2000" dirty="0"/>
              <a:t> </a:t>
            </a:r>
            <a:r>
              <a:rPr lang="de-DE" sz="2000" dirty="0" err="1"/>
              <a:t>zo</a:t>
            </a:r>
            <a:r>
              <a:rPr lang="de-DE" sz="2000" dirty="0"/>
              <a:t> </a:t>
            </a:r>
            <a:r>
              <a:rPr lang="de-DE" sz="2000" dirty="0" err="1"/>
              <a:t>zdrojov</a:t>
            </a:r>
            <a:r>
              <a:rPr lang="de-DE" sz="2000" dirty="0"/>
              <a:t> v </a:t>
            </a:r>
            <a:r>
              <a:rPr lang="de-DE" sz="2000" dirty="0" err="1"/>
              <a:t>Európskej</a:t>
            </a:r>
            <a:r>
              <a:rPr lang="de-DE" sz="2000" dirty="0"/>
              <a:t> </a:t>
            </a:r>
            <a:r>
              <a:rPr lang="de-DE" sz="2000" dirty="0" err="1"/>
              <a:t>únii</a:t>
            </a:r>
            <a:r>
              <a:rPr lang="de-DE" sz="2000" dirty="0"/>
              <a:t>. </a:t>
            </a:r>
            <a:r>
              <a:rPr lang="de-DE" sz="1000" dirty="0"/>
              <a:t>(</a:t>
            </a:r>
            <a:r>
              <a:rPr lang="de-DE" sz="1000" dirty="0" err="1"/>
              <a:t>pozri</a:t>
            </a:r>
            <a:r>
              <a:rPr lang="de-DE" sz="1000" dirty="0"/>
              <a:t> Benz, 2018)</a:t>
            </a:r>
          </a:p>
        </p:txBody>
      </p:sp>
      <p:sp>
        <p:nvSpPr>
          <p:cNvPr id="6" name="Verbotsymbol 5">
            <a:hlinkClick r:id="rId2" action="ppaction://hlinksldjump"/>
            <a:extLst>
              <a:ext uri="{FF2B5EF4-FFF2-40B4-BE49-F238E27FC236}">
                <a16:creationId xmlns:a16="http://schemas.microsoft.com/office/drawing/2014/main" id="{32177595-9AC0-4B95-8F92-C08383F3A40F}"/>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444686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9DC885B-3632-443F-A862-8ED66D534255}"/>
              </a:ext>
            </a:extLst>
          </p:cNvPr>
          <p:cNvSpPr>
            <a:spLocks noGrp="1"/>
          </p:cNvSpPr>
          <p:nvPr>
            <p:ph idx="1"/>
          </p:nvPr>
        </p:nvSpPr>
        <p:spPr>
          <a:xfrm>
            <a:off x="460130" y="2088056"/>
            <a:ext cx="11271740" cy="4351338"/>
          </a:xfrm>
        </p:spPr>
        <p:txBody>
          <a:bodyPr/>
          <a:lstStyle/>
          <a:p>
            <a:pPr marL="0" indent="0">
              <a:buNone/>
            </a:pPr>
            <a:r>
              <a:rPr lang="de-DE" sz="2000" dirty="0"/>
              <a:t>Die Unterstützung von Nord Stream 2 durch Deutschland wird nicht durch das Androhen oder Implementieren von Sanktionen durch die USA geschwächt werden. </a:t>
            </a:r>
          </a:p>
          <a:p>
            <a:pPr marL="0" indent="0">
              <a:buNone/>
            </a:pPr>
            <a:endParaRPr lang="de-DE" sz="2000" dirty="0"/>
          </a:p>
          <a:p>
            <a:pPr marL="0" indent="0">
              <a:buNone/>
            </a:pPr>
            <a:r>
              <a:rPr lang="de-DE" sz="2000" dirty="0"/>
              <a:t>US-Sanktionen werden in Deutschland als Versuch gesehen, US-amerikanisches Flüssig-Erdgas auf dem europäischen Energiemarkt zu verkaufen. </a:t>
            </a:r>
            <a:r>
              <a:rPr lang="de-DE" sz="1000" dirty="0"/>
              <a:t>(vgl. ARD, 2019) </a:t>
            </a:r>
          </a:p>
          <a:p>
            <a:pPr marL="0" indent="0">
              <a:buNone/>
            </a:pPr>
            <a:r>
              <a:rPr lang="de-DE" sz="2000" dirty="0"/>
              <a:t>Insgesamt wird die deutsche Politik nicht von Nord Stream 2 abrücken.</a:t>
            </a:r>
          </a:p>
          <a:p>
            <a:endParaRPr lang="de-DE" dirty="0"/>
          </a:p>
        </p:txBody>
      </p:sp>
      <p:sp>
        <p:nvSpPr>
          <p:cNvPr id="4" name="Verbotsymbol 3">
            <a:hlinkClick r:id="rId2" action="ppaction://hlinksldjump"/>
            <a:extLst>
              <a:ext uri="{FF2B5EF4-FFF2-40B4-BE49-F238E27FC236}">
                <a16:creationId xmlns:a16="http://schemas.microsoft.com/office/drawing/2014/main" id="{5858CFDD-3D74-412E-8AF2-A61CB86903A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1BAE934A-8DF3-48AD-BAEC-64449EC79D82}"/>
              </a:ext>
            </a:extLst>
          </p:cNvPr>
          <p:cNvSpPr txBox="1">
            <a:spLocks/>
          </p:cNvSpPr>
          <p:nvPr/>
        </p:nvSpPr>
        <p:spPr bwMode="black">
          <a:xfrm>
            <a:off x="460130" y="55778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Haltung gegenüber den USA</a:t>
            </a:r>
          </a:p>
        </p:txBody>
      </p:sp>
    </p:spTree>
    <p:extLst>
      <p:ext uri="{BB962C8B-B14F-4D97-AF65-F5344CB8AC3E}">
        <p14:creationId xmlns:p14="http://schemas.microsoft.com/office/powerpoint/2010/main" val="2529774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2F4B29C-8C9D-4707-87F9-2BC2CB7236FA}"/>
              </a:ext>
            </a:extLst>
          </p:cNvPr>
          <p:cNvSpPr txBox="1">
            <a:spLocks/>
          </p:cNvSpPr>
          <p:nvPr/>
        </p:nvSpPr>
        <p:spPr bwMode="black">
          <a:xfrm>
            <a:off x="460130" y="55778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Postoj k USA</a:t>
            </a:r>
          </a:p>
        </p:txBody>
      </p:sp>
      <p:sp>
        <p:nvSpPr>
          <p:cNvPr id="5" name="Inhaltsplatzhalter 2">
            <a:extLst>
              <a:ext uri="{FF2B5EF4-FFF2-40B4-BE49-F238E27FC236}">
                <a16:creationId xmlns:a16="http://schemas.microsoft.com/office/drawing/2014/main" id="{5129CF93-809F-490A-BF73-292B2F4E19B2}"/>
              </a:ext>
            </a:extLst>
          </p:cNvPr>
          <p:cNvSpPr>
            <a:spLocks noGrp="1"/>
          </p:cNvSpPr>
          <p:nvPr>
            <p:ph idx="1"/>
          </p:nvPr>
        </p:nvSpPr>
        <p:spPr>
          <a:xfrm>
            <a:off x="460130" y="2088056"/>
            <a:ext cx="11271740" cy="4351338"/>
          </a:xfrm>
        </p:spPr>
        <p:txBody>
          <a:bodyPr/>
          <a:lstStyle/>
          <a:p>
            <a:pPr marL="0" indent="0">
              <a:buNone/>
            </a:pPr>
            <a:r>
              <a:rPr lang="de-DE" sz="2000" dirty="0" err="1"/>
              <a:t>Nemecká</a:t>
            </a:r>
            <a:r>
              <a:rPr lang="de-DE" sz="2000" dirty="0"/>
              <a:t> </a:t>
            </a:r>
            <a:r>
              <a:rPr lang="de-DE" sz="2000" dirty="0" err="1"/>
              <a:t>podpora</a:t>
            </a:r>
            <a:r>
              <a:rPr lang="de-DE" sz="2000" dirty="0"/>
              <a:t> </a:t>
            </a:r>
            <a:r>
              <a:rPr lang="de-DE" sz="2000" dirty="0" err="1"/>
              <a:t>projektu</a:t>
            </a:r>
            <a:r>
              <a:rPr lang="de-DE" sz="2000" dirty="0"/>
              <a:t> Nord Stream 2 </a:t>
            </a:r>
            <a:r>
              <a:rPr lang="de-DE" sz="2000" dirty="0" err="1"/>
              <a:t>nebude</a:t>
            </a:r>
            <a:r>
              <a:rPr lang="de-DE" sz="2000" dirty="0"/>
              <a:t> </a:t>
            </a:r>
            <a:r>
              <a:rPr lang="de-DE" sz="2000" dirty="0" err="1"/>
              <a:t>oslabená</a:t>
            </a:r>
            <a:r>
              <a:rPr lang="de-DE" sz="2000" dirty="0"/>
              <a:t> </a:t>
            </a:r>
            <a:r>
              <a:rPr lang="de-DE" sz="2000" dirty="0" err="1"/>
              <a:t>hrozbou</a:t>
            </a:r>
            <a:r>
              <a:rPr lang="de-DE" sz="2000" dirty="0"/>
              <a:t> </a:t>
            </a:r>
            <a:r>
              <a:rPr lang="de-DE" sz="2000" dirty="0" err="1"/>
              <a:t>alebo</a:t>
            </a:r>
            <a:r>
              <a:rPr lang="de-DE" sz="2000" dirty="0"/>
              <a:t> </a:t>
            </a:r>
            <a:r>
              <a:rPr lang="de-DE" sz="2000" dirty="0" err="1"/>
              <a:t>zavedením</a:t>
            </a:r>
            <a:r>
              <a:rPr lang="de-DE" sz="2000" dirty="0"/>
              <a:t> </a:t>
            </a:r>
            <a:r>
              <a:rPr lang="de-DE" sz="2000" dirty="0" err="1"/>
              <a:t>sankcií</a:t>
            </a:r>
            <a:r>
              <a:rPr lang="de-DE" sz="2000" dirty="0"/>
              <a:t> </a:t>
            </a:r>
            <a:r>
              <a:rPr lang="de-DE" sz="2000" dirty="0" err="1"/>
              <a:t>zo</a:t>
            </a:r>
            <a:r>
              <a:rPr lang="de-DE" sz="2000" dirty="0"/>
              <a:t> </a:t>
            </a:r>
            <a:r>
              <a:rPr lang="de-DE" sz="2000" dirty="0" err="1"/>
              <a:t>strany</a:t>
            </a:r>
            <a:r>
              <a:rPr lang="de-DE" sz="2000" dirty="0"/>
              <a:t> </a:t>
            </a:r>
            <a:r>
              <a:rPr lang="de-DE" sz="2000" dirty="0" err="1"/>
              <a:t>Spojených</a:t>
            </a:r>
            <a:r>
              <a:rPr lang="de-DE" sz="2000" dirty="0"/>
              <a:t> </a:t>
            </a:r>
            <a:r>
              <a:rPr lang="de-DE" sz="2000" dirty="0" err="1"/>
              <a:t>štátov</a:t>
            </a:r>
            <a:r>
              <a:rPr lang="de-DE" sz="2000" dirty="0"/>
              <a:t>.</a:t>
            </a:r>
          </a:p>
          <a:p>
            <a:pPr marL="0" indent="0">
              <a:buNone/>
            </a:pPr>
            <a:endParaRPr lang="de-DE" sz="2000" dirty="0"/>
          </a:p>
          <a:p>
            <a:pPr marL="0" indent="0">
              <a:buNone/>
            </a:pPr>
            <a:r>
              <a:rPr lang="de-DE" sz="2000" dirty="0" err="1"/>
              <a:t>Americké</a:t>
            </a:r>
            <a:r>
              <a:rPr lang="de-DE" sz="2000" dirty="0"/>
              <a:t> </a:t>
            </a:r>
            <a:r>
              <a:rPr lang="de-DE" sz="2000" dirty="0" err="1"/>
              <a:t>sankcie</a:t>
            </a:r>
            <a:r>
              <a:rPr lang="de-DE" sz="2000" dirty="0"/>
              <a:t> </a:t>
            </a:r>
            <a:r>
              <a:rPr lang="de-DE" sz="2000" dirty="0" err="1"/>
              <a:t>sa</a:t>
            </a:r>
            <a:r>
              <a:rPr lang="de-DE" sz="2000" dirty="0"/>
              <a:t> v </a:t>
            </a:r>
            <a:r>
              <a:rPr lang="de-DE" sz="2000" dirty="0" err="1"/>
              <a:t>Nemecku</a:t>
            </a:r>
            <a:r>
              <a:rPr lang="de-DE" sz="2000" dirty="0"/>
              <a:t> </a:t>
            </a:r>
            <a:r>
              <a:rPr lang="de-DE" sz="2000" dirty="0" err="1"/>
              <a:t>považujú</a:t>
            </a:r>
            <a:r>
              <a:rPr lang="de-DE" sz="2000" dirty="0"/>
              <a:t> </a:t>
            </a:r>
            <a:r>
              <a:rPr lang="de-DE" sz="2000" dirty="0" err="1"/>
              <a:t>za</a:t>
            </a:r>
            <a:r>
              <a:rPr lang="de-DE" sz="2000" dirty="0"/>
              <a:t> </a:t>
            </a:r>
            <a:r>
              <a:rPr lang="de-DE" sz="2000" dirty="0" err="1"/>
              <a:t>pokus</a:t>
            </a:r>
            <a:r>
              <a:rPr lang="de-DE" sz="2000" dirty="0"/>
              <a:t> o </a:t>
            </a:r>
            <a:r>
              <a:rPr lang="de-DE" sz="2000" dirty="0" err="1"/>
              <a:t>predaj</a:t>
            </a:r>
            <a:r>
              <a:rPr lang="de-DE" sz="2000" dirty="0"/>
              <a:t> </a:t>
            </a:r>
            <a:r>
              <a:rPr lang="de-DE" sz="2000" dirty="0" err="1"/>
              <a:t>skvapalneného</a:t>
            </a:r>
            <a:r>
              <a:rPr lang="de-DE" sz="2000" dirty="0"/>
              <a:t> </a:t>
            </a:r>
            <a:r>
              <a:rPr lang="de-DE" sz="2000" dirty="0" err="1"/>
              <a:t>zemného</a:t>
            </a:r>
            <a:r>
              <a:rPr lang="de-DE" sz="2000" dirty="0"/>
              <a:t> </a:t>
            </a:r>
            <a:r>
              <a:rPr lang="de-DE" sz="2000" dirty="0" err="1"/>
              <a:t>plynu</a:t>
            </a:r>
            <a:r>
              <a:rPr lang="de-DE" sz="2000" dirty="0"/>
              <a:t> v USA na </a:t>
            </a:r>
            <a:r>
              <a:rPr lang="de-DE" sz="2000" dirty="0" err="1"/>
              <a:t>európskom</a:t>
            </a:r>
            <a:r>
              <a:rPr lang="de-DE" sz="2000" dirty="0"/>
              <a:t> </a:t>
            </a:r>
            <a:r>
              <a:rPr lang="de-DE" sz="2000" dirty="0" err="1"/>
              <a:t>energetickom</a:t>
            </a:r>
            <a:r>
              <a:rPr lang="de-DE" sz="2000" dirty="0"/>
              <a:t> </a:t>
            </a:r>
            <a:r>
              <a:rPr lang="de-DE" sz="2000" dirty="0" err="1"/>
              <a:t>trhu</a:t>
            </a:r>
            <a:r>
              <a:rPr lang="de-DE" sz="2000" dirty="0"/>
              <a:t>. </a:t>
            </a:r>
            <a:r>
              <a:rPr lang="de-DE" sz="1000" dirty="0"/>
              <a:t>(</a:t>
            </a:r>
            <a:r>
              <a:rPr lang="de-DE" sz="1000" dirty="0" err="1"/>
              <a:t>pozri</a:t>
            </a:r>
            <a:r>
              <a:rPr lang="de-DE" sz="1000" dirty="0"/>
              <a:t> ARD, 2019)</a:t>
            </a:r>
          </a:p>
          <a:p>
            <a:pPr marL="0" indent="0">
              <a:buNone/>
            </a:pPr>
            <a:r>
              <a:rPr lang="de-DE" sz="2000" dirty="0" err="1"/>
              <a:t>Nemecká</a:t>
            </a:r>
            <a:r>
              <a:rPr lang="de-DE" sz="2000" dirty="0"/>
              <a:t> </a:t>
            </a:r>
            <a:r>
              <a:rPr lang="de-DE" sz="2000" dirty="0" err="1"/>
              <a:t>politika</a:t>
            </a:r>
            <a:r>
              <a:rPr lang="de-DE" sz="2000" dirty="0"/>
              <a:t> </a:t>
            </a:r>
            <a:r>
              <a:rPr lang="de-DE" sz="2000" dirty="0" err="1"/>
              <a:t>sa</a:t>
            </a:r>
            <a:r>
              <a:rPr lang="de-DE" sz="2000" dirty="0"/>
              <a:t> </a:t>
            </a:r>
            <a:r>
              <a:rPr lang="de-DE" sz="2000" dirty="0" err="1"/>
              <a:t>celkovo</a:t>
            </a:r>
            <a:r>
              <a:rPr lang="de-DE" sz="2000" dirty="0"/>
              <a:t> </a:t>
            </a:r>
            <a:r>
              <a:rPr lang="de-DE" sz="2000" dirty="0" err="1"/>
              <a:t>neodchýli</a:t>
            </a:r>
            <a:r>
              <a:rPr lang="de-DE" sz="2000" dirty="0"/>
              <a:t> </a:t>
            </a:r>
            <a:r>
              <a:rPr lang="de-DE" sz="2000" dirty="0" err="1"/>
              <a:t>od</a:t>
            </a:r>
            <a:r>
              <a:rPr lang="de-DE" sz="2000" dirty="0"/>
              <a:t> Nord Stream 2.</a:t>
            </a:r>
            <a:endParaRPr lang="de-DE" dirty="0"/>
          </a:p>
        </p:txBody>
      </p:sp>
      <p:sp>
        <p:nvSpPr>
          <p:cNvPr id="6" name="Verbotsymbol 5">
            <a:hlinkClick r:id="rId2" action="ppaction://hlinksldjump"/>
            <a:extLst>
              <a:ext uri="{FF2B5EF4-FFF2-40B4-BE49-F238E27FC236}">
                <a16:creationId xmlns:a16="http://schemas.microsoft.com/office/drawing/2014/main" id="{EA74EA63-9778-4AD0-90D5-89301FDE024B}"/>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303852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9560204-ABC4-4E7D-A8CC-4406509DF9ED}"/>
              </a:ext>
            </a:extLst>
          </p:cNvPr>
          <p:cNvSpPr>
            <a:spLocks noGrp="1"/>
          </p:cNvSpPr>
          <p:nvPr>
            <p:ph idx="1"/>
          </p:nvPr>
        </p:nvSpPr>
        <p:spPr>
          <a:xfrm>
            <a:off x="1086642" y="1509346"/>
            <a:ext cx="10018714" cy="4878267"/>
          </a:xfrm>
        </p:spPr>
        <p:txBody>
          <a:bodyPr>
            <a:normAutofit/>
          </a:bodyPr>
          <a:lstStyle/>
          <a:p>
            <a:pPr marL="0" indent="0">
              <a:buNone/>
            </a:pPr>
            <a:endParaRPr lang="de-DE" dirty="0"/>
          </a:p>
          <a:p>
            <a:pPr marL="0" indent="0" algn="ctr">
              <a:buNone/>
            </a:pPr>
            <a:r>
              <a:rPr lang="de-DE" sz="2000" dirty="0"/>
              <a:t>Die deutsche Sicht auf Nord Stream 2 aus dem Blickwinkel der Umwelt muss in</a:t>
            </a:r>
          </a:p>
          <a:p>
            <a:pPr marL="0" indent="0">
              <a:buNone/>
            </a:pPr>
            <a:endParaRPr lang="de-DE" sz="2200" u="sng" dirty="0">
              <a:solidFill>
                <a:srgbClr val="00B050"/>
              </a:solidFill>
            </a:endParaRPr>
          </a:p>
          <a:p>
            <a:pPr marL="0" indent="0" algn="ctr">
              <a:buNone/>
            </a:pPr>
            <a:r>
              <a:rPr lang="de-DE" sz="2800" u="sng" dirty="0">
                <a:solidFill>
                  <a:srgbClr val="00B050"/>
                </a:solidFill>
                <a:hlinkClick r:id="rId2" action="ppaction://hlinksldjump"/>
              </a:rPr>
              <a:t>Auswirkungen auf das Klima </a:t>
            </a:r>
            <a:endParaRPr lang="de-DE" sz="2800" u="sng" dirty="0">
              <a:solidFill>
                <a:srgbClr val="00B050"/>
              </a:solidFill>
            </a:endParaRPr>
          </a:p>
          <a:p>
            <a:pPr marL="0" indent="0" algn="ctr">
              <a:buNone/>
            </a:pPr>
            <a:r>
              <a:rPr lang="de-DE" sz="2000" dirty="0"/>
              <a:t>und in </a:t>
            </a:r>
          </a:p>
          <a:p>
            <a:pPr marL="0" indent="0" algn="ctr">
              <a:buNone/>
            </a:pPr>
            <a:r>
              <a:rPr lang="de-DE" sz="2800" u="sng" dirty="0">
                <a:solidFill>
                  <a:srgbClr val="00B050"/>
                </a:solidFill>
                <a:hlinkClick r:id="rId3" action="ppaction://hlinksldjump"/>
              </a:rPr>
              <a:t>Auswirkungen auf das direkte Bauumfeld</a:t>
            </a:r>
            <a:r>
              <a:rPr lang="de-DE" sz="2800" u="sng" dirty="0">
                <a:solidFill>
                  <a:srgbClr val="00B050"/>
                </a:solidFill>
              </a:rPr>
              <a:t> </a:t>
            </a:r>
          </a:p>
          <a:p>
            <a:pPr marL="0" indent="0" algn="ctr">
              <a:buNone/>
            </a:pPr>
            <a:r>
              <a:rPr lang="de-DE" sz="2000" dirty="0"/>
              <a:t>aufgeteilt werden. </a:t>
            </a:r>
          </a:p>
          <a:p>
            <a:pPr marL="0" indent="0">
              <a:buNone/>
            </a:pPr>
            <a:endParaRPr lang="de-DE" sz="2000" dirty="0"/>
          </a:p>
          <a:p>
            <a:pPr marL="0" indent="0" algn="ctr">
              <a:buNone/>
            </a:pPr>
            <a:r>
              <a:rPr lang="de-DE" sz="2000" dirty="0"/>
              <a:t>Dies ist der Fall, da sich die Auswirkungen extrem unterscheiden.</a:t>
            </a:r>
          </a:p>
          <a:p>
            <a:pPr marL="0" indent="0">
              <a:buNone/>
            </a:pPr>
            <a:endParaRPr lang="de-DE" sz="2200" dirty="0"/>
          </a:p>
          <a:p>
            <a:pPr marL="0" indent="0">
              <a:buNone/>
            </a:pPr>
            <a:endParaRPr lang="de-DE" dirty="0"/>
          </a:p>
        </p:txBody>
      </p:sp>
      <p:sp>
        <p:nvSpPr>
          <p:cNvPr id="4" name="Verbotsymbol 3">
            <a:hlinkClick r:id="rId4" action="ppaction://hlinksldjump"/>
            <a:extLst>
              <a:ext uri="{FF2B5EF4-FFF2-40B4-BE49-F238E27FC236}">
                <a16:creationId xmlns:a16="http://schemas.microsoft.com/office/drawing/2014/main" id="{A2A47C5B-8670-49EC-B864-0AF16FF0F33B}"/>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D8001D17-4886-426E-8FED-2272F425496A}"/>
              </a:ext>
            </a:extLst>
          </p:cNvPr>
          <p:cNvSpPr txBox="1">
            <a:spLocks/>
          </p:cNvSpPr>
          <p:nvPr/>
        </p:nvSpPr>
        <p:spPr bwMode="black">
          <a:xfrm>
            <a:off x="366078" y="31113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Umwelt</a:t>
            </a:r>
          </a:p>
        </p:txBody>
      </p:sp>
    </p:spTree>
    <p:extLst>
      <p:ext uri="{BB962C8B-B14F-4D97-AF65-F5344CB8AC3E}">
        <p14:creationId xmlns:p14="http://schemas.microsoft.com/office/powerpoint/2010/main" val="645409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2D4E289-1D3D-4AEC-877F-CDC4870BE309}"/>
              </a:ext>
            </a:extLst>
          </p:cNvPr>
          <p:cNvSpPr txBox="1">
            <a:spLocks/>
          </p:cNvSpPr>
          <p:nvPr/>
        </p:nvSpPr>
        <p:spPr bwMode="black">
          <a:xfrm>
            <a:off x="366078" y="31113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k-SK" dirty="0">
                <a:solidFill>
                  <a:srgbClr val="00B050"/>
                </a:solidFill>
              </a:rPr>
              <a:t>Životné Prostredie</a:t>
            </a:r>
            <a:endParaRPr lang="de-DE" dirty="0">
              <a:solidFill>
                <a:srgbClr val="00B050"/>
              </a:solidFill>
            </a:endParaRPr>
          </a:p>
        </p:txBody>
      </p:sp>
      <p:sp>
        <p:nvSpPr>
          <p:cNvPr id="5" name="Inhaltsplatzhalter 2">
            <a:extLst>
              <a:ext uri="{FF2B5EF4-FFF2-40B4-BE49-F238E27FC236}">
                <a16:creationId xmlns:a16="http://schemas.microsoft.com/office/drawing/2014/main" id="{D85BE56F-AE1C-4DD8-91B5-4399668BFC80}"/>
              </a:ext>
            </a:extLst>
          </p:cNvPr>
          <p:cNvSpPr>
            <a:spLocks noGrp="1"/>
          </p:cNvSpPr>
          <p:nvPr>
            <p:ph idx="1"/>
          </p:nvPr>
        </p:nvSpPr>
        <p:spPr>
          <a:xfrm>
            <a:off x="1086642" y="1509346"/>
            <a:ext cx="10018714" cy="4878267"/>
          </a:xfrm>
        </p:spPr>
        <p:txBody>
          <a:bodyPr>
            <a:normAutofit/>
          </a:bodyPr>
          <a:lstStyle/>
          <a:p>
            <a:pPr marL="0" indent="0">
              <a:buNone/>
            </a:pPr>
            <a:endParaRPr lang="de-DE" dirty="0"/>
          </a:p>
          <a:p>
            <a:pPr marL="0" indent="0" algn="ctr">
              <a:buNone/>
            </a:pPr>
            <a:r>
              <a:rPr lang="de-DE" sz="2000" dirty="0" err="1"/>
              <a:t>Nemecký</a:t>
            </a:r>
            <a:r>
              <a:rPr lang="de-DE" sz="2000" dirty="0"/>
              <a:t> </a:t>
            </a:r>
            <a:r>
              <a:rPr lang="de-DE" sz="2000" dirty="0" err="1"/>
              <a:t>pohľad</a:t>
            </a:r>
            <a:r>
              <a:rPr lang="de-DE" sz="2000" dirty="0"/>
              <a:t> na Nord Stream 2 z </a:t>
            </a:r>
            <a:r>
              <a:rPr lang="de-DE" sz="2000" dirty="0" err="1"/>
              <a:t>environmentálneho</a:t>
            </a:r>
            <a:r>
              <a:rPr lang="de-DE" sz="2000" dirty="0"/>
              <a:t> </a:t>
            </a:r>
            <a:r>
              <a:rPr lang="de-DE" sz="2000" dirty="0" err="1"/>
              <a:t>hľadiska</a:t>
            </a:r>
            <a:r>
              <a:rPr lang="de-DE" sz="2000" dirty="0"/>
              <a:t> </a:t>
            </a:r>
            <a:r>
              <a:rPr lang="sk-SK" sz="2000" dirty="0"/>
              <a:t>sa </a:t>
            </a:r>
            <a:r>
              <a:rPr lang="de-DE" sz="2000" dirty="0" err="1"/>
              <a:t>musí</a:t>
            </a:r>
            <a:r>
              <a:rPr lang="de-DE" sz="2000" dirty="0"/>
              <a:t> </a:t>
            </a:r>
            <a:r>
              <a:rPr lang="sk-SK" sz="2000" dirty="0"/>
              <a:t>rozdeliť na</a:t>
            </a:r>
            <a:endParaRPr lang="sk-SK" sz="2000" u="sng" dirty="0">
              <a:solidFill>
                <a:srgbClr val="00B050"/>
              </a:solidFill>
            </a:endParaRPr>
          </a:p>
          <a:p>
            <a:pPr marL="0" indent="0" algn="ctr">
              <a:buNone/>
            </a:pPr>
            <a:endParaRPr lang="de-DE" sz="2200" u="sng" dirty="0">
              <a:solidFill>
                <a:srgbClr val="00B050"/>
              </a:solidFill>
            </a:endParaRPr>
          </a:p>
          <a:p>
            <a:pPr marL="0" indent="0" algn="ctr">
              <a:buNone/>
            </a:pPr>
            <a:r>
              <a:rPr lang="de-DE" sz="2800" u="sng" dirty="0">
                <a:solidFill>
                  <a:srgbClr val="00B050"/>
                </a:solidFill>
                <a:hlinkClick r:id="rId2" action="ppaction://hlinksldjump"/>
              </a:rPr>
              <a:t>Účinky na </a:t>
            </a:r>
            <a:r>
              <a:rPr lang="de-DE" sz="2800" u="sng" dirty="0" err="1">
                <a:solidFill>
                  <a:srgbClr val="00B050"/>
                </a:solidFill>
                <a:hlinkClick r:id="rId2" action="ppaction://hlinksldjump"/>
              </a:rPr>
              <a:t>podnebie</a:t>
            </a:r>
            <a:r>
              <a:rPr lang="de-DE" sz="2000" dirty="0">
                <a:hlinkClick r:id="rId2" action="ppaction://hlinksldjump"/>
              </a:rPr>
              <a:t> </a:t>
            </a:r>
            <a:endParaRPr lang="sk-SK" sz="2000" dirty="0"/>
          </a:p>
          <a:p>
            <a:pPr marL="0" indent="0" algn="ctr">
              <a:buNone/>
            </a:pPr>
            <a:endParaRPr lang="sk-SK" sz="2000" dirty="0"/>
          </a:p>
          <a:p>
            <a:pPr marL="0" indent="0" algn="ctr">
              <a:buNone/>
            </a:pPr>
            <a:r>
              <a:rPr lang="de-DE" sz="2800" u="sng" dirty="0">
                <a:solidFill>
                  <a:srgbClr val="00B050"/>
                </a:solidFill>
                <a:hlinkClick r:id="rId3" action="ppaction://hlinksldjump"/>
              </a:rPr>
              <a:t>Účinky na </a:t>
            </a:r>
            <a:r>
              <a:rPr lang="de-DE" sz="2800" u="sng" dirty="0" err="1">
                <a:solidFill>
                  <a:srgbClr val="00B050"/>
                </a:solidFill>
                <a:hlinkClick r:id="rId3" action="ppaction://hlinksldjump"/>
              </a:rPr>
              <a:t>priame</a:t>
            </a:r>
            <a:r>
              <a:rPr lang="de-DE" sz="2800" u="sng" dirty="0">
                <a:solidFill>
                  <a:srgbClr val="00B050"/>
                </a:solidFill>
                <a:hlinkClick r:id="rId3" action="ppaction://hlinksldjump"/>
              </a:rPr>
              <a:t> </a:t>
            </a:r>
            <a:r>
              <a:rPr lang="de-DE" sz="2800" u="sng" dirty="0" err="1">
                <a:solidFill>
                  <a:srgbClr val="00B050"/>
                </a:solidFill>
                <a:hlinkClick r:id="rId3" action="ppaction://hlinksldjump"/>
              </a:rPr>
              <a:t>stavebné</a:t>
            </a:r>
            <a:r>
              <a:rPr lang="de-DE" sz="2800" u="sng" dirty="0">
                <a:solidFill>
                  <a:srgbClr val="00B050"/>
                </a:solidFill>
                <a:hlinkClick r:id="rId3" action="ppaction://hlinksldjump"/>
              </a:rPr>
              <a:t> </a:t>
            </a:r>
            <a:r>
              <a:rPr lang="de-DE" sz="2800" u="sng" dirty="0" err="1">
                <a:solidFill>
                  <a:srgbClr val="00B050"/>
                </a:solidFill>
                <a:hlinkClick r:id="rId3" action="ppaction://hlinksldjump"/>
              </a:rPr>
              <a:t>prostredie</a:t>
            </a:r>
            <a:endParaRPr lang="de-DE" sz="2000" dirty="0"/>
          </a:p>
          <a:p>
            <a:pPr marL="0" indent="0" algn="ctr">
              <a:buNone/>
            </a:pPr>
            <a:endParaRPr lang="de-DE" sz="2000" dirty="0"/>
          </a:p>
          <a:p>
            <a:pPr marL="0" indent="0" algn="ctr">
              <a:buNone/>
            </a:pPr>
            <a:r>
              <a:rPr lang="de-DE" sz="2000" dirty="0"/>
              <a:t>Je </a:t>
            </a:r>
            <a:r>
              <a:rPr lang="de-DE" sz="2000" dirty="0" err="1"/>
              <a:t>to</a:t>
            </a:r>
            <a:r>
              <a:rPr lang="de-DE" sz="2000" dirty="0"/>
              <a:t> </a:t>
            </a:r>
            <a:r>
              <a:rPr lang="de-DE" sz="2000" dirty="0" err="1"/>
              <a:t>preto</a:t>
            </a:r>
            <a:r>
              <a:rPr lang="de-DE" sz="2000" dirty="0"/>
              <a:t>, </a:t>
            </a:r>
            <a:r>
              <a:rPr lang="de-DE" sz="2000" dirty="0" err="1"/>
              <a:t>že</a:t>
            </a:r>
            <a:r>
              <a:rPr lang="de-DE" sz="2000" dirty="0"/>
              <a:t> </a:t>
            </a:r>
            <a:r>
              <a:rPr lang="de-DE" sz="2000" dirty="0" err="1"/>
              <a:t>účinky</a:t>
            </a:r>
            <a:r>
              <a:rPr lang="de-DE" sz="2000" dirty="0"/>
              <a:t> </a:t>
            </a:r>
            <a:r>
              <a:rPr lang="de-DE" sz="2000" dirty="0" err="1"/>
              <a:t>sú</a:t>
            </a:r>
            <a:r>
              <a:rPr lang="de-DE" sz="2000" dirty="0"/>
              <a:t> </a:t>
            </a:r>
            <a:r>
              <a:rPr lang="de-DE" sz="2000" dirty="0" err="1"/>
              <a:t>veľmi</a:t>
            </a:r>
            <a:r>
              <a:rPr lang="de-DE" sz="2000" dirty="0"/>
              <a:t> </a:t>
            </a:r>
            <a:r>
              <a:rPr lang="de-DE" sz="2000" dirty="0" err="1"/>
              <a:t>odlišné</a:t>
            </a:r>
            <a:r>
              <a:rPr lang="de-DE" sz="2000" dirty="0"/>
              <a:t>.</a:t>
            </a:r>
            <a:endParaRPr lang="de-DE" dirty="0"/>
          </a:p>
        </p:txBody>
      </p:sp>
      <p:sp>
        <p:nvSpPr>
          <p:cNvPr id="6" name="Verbotsymbol 5">
            <a:hlinkClick r:id="rId4" action="ppaction://hlinksldjump"/>
            <a:extLst>
              <a:ext uri="{FF2B5EF4-FFF2-40B4-BE49-F238E27FC236}">
                <a16:creationId xmlns:a16="http://schemas.microsoft.com/office/drawing/2014/main" id="{FAEAE059-06D6-47D3-BCED-D5DADCD99266}"/>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113949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393A36A-C80A-471D-AEDA-63533CA4A0D8}"/>
              </a:ext>
            </a:extLst>
          </p:cNvPr>
          <p:cNvSpPr>
            <a:spLocks noGrp="1"/>
          </p:cNvSpPr>
          <p:nvPr>
            <p:ph idx="1"/>
          </p:nvPr>
        </p:nvSpPr>
        <p:spPr>
          <a:xfrm>
            <a:off x="539261" y="1771934"/>
            <a:ext cx="11271740" cy="4501662"/>
          </a:xfrm>
        </p:spPr>
        <p:txBody>
          <a:bodyPr>
            <a:normAutofit lnSpcReduction="10000"/>
          </a:bodyPr>
          <a:lstStyle/>
          <a:p>
            <a:pPr marL="0" indent="0">
              <a:buNone/>
            </a:pPr>
            <a:r>
              <a:rPr lang="de-DE" sz="2000" dirty="0"/>
              <a:t>Nord Stream 2 ist ein wichtiger Schritt bei der Reduzierung von Co</a:t>
            </a:r>
            <a:r>
              <a:rPr lang="de-DE" sz="2000" baseline="-25000" dirty="0"/>
              <a:t>2 </a:t>
            </a:r>
            <a:r>
              <a:rPr lang="de-DE" sz="2000" dirty="0"/>
              <a:t>Emissionen.  </a:t>
            </a:r>
          </a:p>
          <a:p>
            <a:pPr marL="0" indent="0">
              <a:buNone/>
            </a:pPr>
            <a:r>
              <a:rPr lang="de-DE" sz="2000" dirty="0"/>
              <a:t>So könnten jährlich ganze 14 Prozent der CO</a:t>
            </a:r>
            <a:r>
              <a:rPr lang="de-DE" sz="2000" baseline="-25000" dirty="0"/>
              <a:t>2</a:t>
            </a:r>
            <a:r>
              <a:rPr lang="de-DE" sz="2000" dirty="0"/>
              <a:t> Emissionen der gesamten europäischen Union eingespart werden, wenn die Kapazität von Nord Stream 2 als Kohlesubstitution bei der Verstromung eingesetzt werden würde. Diese 14 Prozent stellen 160 Millionen Tonnen an CO</a:t>
            </a:r>
            <a:r>
              <a:rPr lang="de-DE" sz="2000" baseline="-25000" dirty="0"/>
              <a:t>2</a:t>
            </a:r>
            <a:r>
              <a:rPr lang="de-DE" sz="2000" dirty="0"/>
              <a:t> Emissionen dar. </a:t>
            </a:r>
            <a:r>
              <a:rPr lang="de-DE" sz="1000" dirty="0"/>
              <a:t>(vgl. Nord Stream 2 Ag, 2017) </a:t>
            </a:r>
          </a:p>
          <a:p>
            <a:pPr marL="0" indent="0">
              <a:buNone/>
            </a:pPr>
            <a:r>
              <a:rPr lang="de-DE" sz="2000" dirty="0"/>
              <a:t>Diese enorme Einsparung wird durch die Klimafreundlichkeit von Gas im Vergleich zu Kohle erreicht. </a:t>
            </a:r>
          </a:p>
          <a:p>
            <a:pPr marL="0" indent="0">
              <a:buNone/>
            </a:pPr>
            <a:endParaRPr lang="de-DE" sz="2000" dirty="0"/>
          </a:p>
          <a:p>
            <a:pPr marL="0" indent="0">
              <a:buNone/>
            </a:pPr>
            <a:r>
              <a:rPr lang="de-DE" sz="2000" dirty="0"/>
              <a:t>Gas setzt bei seiner Verstromung bei selbem Energiegewinn nur etwa die Hälfte der CO</a:t>
            </a:r>
            <a:r>
              <a:rPr lang="de-DE" sz="2000" baseline="-25000" dirty="0"/>
              <a:t>2</a:t>
            </a:r>
            <a:r>
              <a:rPr lang="de-DE" sz="2000" dirty="0"/>
              <a:t> Emissionen von Kohle frei.</a:t>
            </a:r>
            <a:r>
              <a:rPr lang="de-DE" sz="2200" dirty="0"/>
              <a:t> </a:t>
            </a:r>
            <a:r>
              <a:rPr lang="de-DE" sz="1000" dirty="0"/>
              <a:t>Vgl. (Nord Stream 2 Ag, 2017) </a:t>
            </a:r>
          </a:p>
          <a:p>
            <a:pPr marL="0" indent="0">
              <a:buNone/>
            </a:pPr>
            <a:endParaRPr lang="de-DE" sz="2000" dirty="0"/>
          </a:p>
          <a:p>
            <a:pPr marL="0" indent="0">
              <a:buNone/>
            </a:pPr>
            <a:r>
              <a:rPr lang="de-DE" sz="2000" dirty="0"/>
              <a:t>Der deutsche Kohleausstieg macht nur dann Sinn für das Klima, wenn die durch ihn entstandene Versorgungslücke mit klimafreundlicheren Energieträgern, wie beispielsweise Gas, gefüllt wird. Dieser Umstand macht Nord Stream 2 klimafreundlich. </a:t>
            </a:r>
            <a:r>
              <a:rPr lang="de-DE" sz="1000" dirty="0"/>
              <a:t>(vgl. Nord Stream 2 Ag, 2017) </a:t>
            </a:r>
          </a:p>
        </p:txBody>
      </p:sp>
      <p:sp>
        <p:nvSpPr>
          <p:cNvPr id="4" name="Verbotsymbol 3">
            <a:hlinkClick r:id="rId2" action="ppaction://hlinksldjump"/>
            <a:extLst>
              <a:ext uri="{FF2B5EF4-FFF2-40B4-BE49-F238E27FC236}">
                <a16:creationId xmlns:a16="http://schemas.microsoft.com/office/drawing/2014/main" id="{720BF757-5F6A-4737-A225-2E236BF4B231}"/>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
            <a:extLst>
              <a:ext uri="{FF2B5EF4-FFF2-40B4-BE49-F238E27FC236}">
                <a16:creationId xmlns:a16="http://schemas.microsoft.com/office/drawing/2014/main" id="{305885F0-C61E-4290-8CA3-4650E01F399A}"/>
              </a:ext>
            </a:extLst>
          </p:cNvPr>
          <p:cNvSpPr txBox="1">
            <a:spLocks/>
          </p:cNvSpPr>
          <p:nvPr/>
        </p:nvSpPr>
        <p:spPr bwMode="black">
          <a:xfrm>
            <a:off x="539261" y="380287"/>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Auswirkungen auf das Klima </a:t>
            </a:r>
            <a:endParaRPr lang="de-DE" dirty="0"/>
          </a:p>
        </p:txBody>
      </p:sp>
    </p:spTree>
    <p:extLst>
      <p:ext uri="{BB962C8B-B14F-4D97-AF65-F5344CB8AC3E}">
        <p14:creationId xmlns:p14="http://schemas.microsoft.com/office/powerpoint/2010/main" val="57612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tei:Europe, administrative divisions - de - colored.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0" y="-26548"/>
            <a:ext cx="12176980" cy="6884548"/>
          </a:xfrm>
          <a:prstGeom prst="rect">
            <a:avLst/>
          </a:prstGeom>
          <a:noFill/>
          <a:extLst>
            <a:ext uri="{909E8E84-426E-40DD-AFC4-6F175D3DCCD1}">
              <a14:hiddenFill xmlns:a14="http://schemas.microsoft.com/office/drawing/2010/main">
                <a:solidFill>
                  <a:srgbClr val="FFFFFF"/>
                </a:solidFill>
              </a14:hiddenFill>
            </a:ext>
          </a:extLst>
        </p:spPr>
      </p:pic>
      <p:sp>
        <p:nvSpPr>
          <p:cNvPr id="50" name="Rechteck 49">
            <a:hlinkClick r:id="rId4" action="ppaction://hlinksldjump"/>
            <a:extLst>
              <a:ext uri="{FF2B5EF4-FFF2-40B4-BE49-F238E27FC236}">
                <a16:creationId xmlns:a16="http://schemas.microsoft.com/office/drawing/2014/main" id="{ED5D0519-C60D-4C4F-83E9-4D637676E84D}"/>
              </a:ext>
            </a:extLst>
          </p:cNvPr>
          <p:cNvSpPr/>
          <p:nvPr/>
        </p:nvSpPr>
        <p:spPr>
          <a:xfrm rot="20626424">
            <a:off x="4131302" y="1995104"/>
            <a:ext cx="3219947" cy="121333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Flussdiagramm: Verbinder 50">
            <a:extLst>
              <a:ext uri="{FF2B5EF4-FFF2-40B4-BE49-F238E27FC236}">
                <a16:creationId xmlns:a16="http://schemas.microsoft.com/office/drawing/2014/main" id="{A016C3CF-2B22-4B41-8967-D20C4841C70A}"/>
              </a:ext>
            </a:extLst>
          </p:cNvPr>
          <p:cNvSpPr/>
          <p:nvPr/>
        </p:nvSpPr>
        <p:spPr>
          <a:xfrm>
            <a:off x="4378569" y="4067907"/>
            <a:ext cx="187569" cy="1582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Flussdiagramm: Verbinder 51">
            <a:extLst>
              <a:ext uri="{FF2B5EF4-FFF2-40B4-BE49-F238E27FC236}">
                <a16:creationId xmlns:a16="http://schemas.microsoft.com/office/drawing/2014/main" id="{1D5AC6C7-543B-4A8E-9AEE-4DAA34634261}"/>
              </a:ext>
            </a:extLst>
          </p:cNvPr>
          <p:cNvSpPr/>
          <p:nvPr/>
        </p:nvSpPr>
        <p:spPr>
          <a:xfrm>
            <a:off x="5974575" y="3639305"/>
            <a:ext cx="187569" cy="1582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lussdiagramm: Verbinder 52">
            <a:extLst>
              <a:ext uri="{FF2B5EF4-FFF2-40B4-BE49-F238E27FC236}">
                <a16:creationId xmlns:a16="http://schemas.microsoft.com/office/drawing/2014/main" id="{CE02BEA9-69DC-445A-BDC0-7A2D46B8B7EB}"/>
              </a:ext>
            </a:extLst>
          </p:cNvPr>
          <p:cNvSpPr/>
          <p:nvPr/>
        </p:nvSpPr>
        <p:spPr>
          <a:xfrm>
            <a:off x="8074268" y="3927499"/>
            <a:ext cx="187569" cy="1582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Flussdiagramm: Verbinder 53">
            <a:extLst>
              <a:ext uri="{FF2B5EF4-FFF2-40B4-BE49-F238E27FC236}">
                <a16:creationId xmlns:a16="http://schemas.microsoft.com/office/drawing/2014/main" id="{3EB95FE0-0936-46BD-8014-418D0A0BD901}"/>
              </a:ext>
            </a:extLst>
          </p:cNvPr>
          <p:cNvSpPr/>
          <p:nvPr/>
        </p:nvSpPr>
        <p:spPr>
          <a:xfrm>
            <a:off x="6095999" y="4273196"/>
            <a:ext cx="187569" cy="1582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FBB490C0-85B6-42F9-9754-0D3214E1C96D}"/>
              </a:ext>
            </a:extLst>
          </p:cNvPr>
          <p:cNvCxnSpPr>
            <a:cxnSpLocks/>
            <a:endCxn id="59" idx="0"/>
          </p:cNvCxnSpPr>
          <p:nvPr/>
        </p:nvCxnSpPr>
        <p:spPr>
          <a:xfrm flipH="1">
            <a:off x="4268766" y="4164757"/>
            <a:ext cx="161722" cy="457093"/>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56" name="Gerade Verbindung mit Pfeil 55">
            <a:extLst>
              <a:ext uri="{FF2B5EF4-FFF2-40B4-BE49-F238E27FC236}">
                <a16:creationId xmlns:a16="http://schemas.microsoft.com/office/drawing/2014/main" id="{4B76AC13-BE7E-4E9E-A779-52CC4B979C27}"/>
              </a:ext>
            </a:extLst>
          </p:cNvPr>
          <p:cNvCxnSpPr>
            <a:cxnSpLocks/>
          </p:cNvCxnSpPr>
          <p:nvPr/>
        </p:nvCxnSpPr>
        <p:spPr>
          <a:xfrm>
            <a:off x="6205702" y="4372707"/>
            <a:ext cx="133550" cy="498287"/>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57" name="Gerade Verbindung mit Pfeil 56">
            <a:extLst>
              <a:ext uri="{FF2B5EF4-FFF2-40B4-BE49-F238E27FC236}">
                <a16:creationId xmlns:a16="http://schemas.microsoft.com/office/drawing/2014/main" id="{B2BDC69F-2CD7-4337-A771-92B0B3F2BE9D}"/>
              </a:ext>
            </a:extLst>
          </p:cNvPr>
          <p:cNvCxnSpPr>
            <a:cxnSpLocks/>
          </p:cNvCxnSpPr>
          <p:nvPr/>
        </p:nvCxnSpPr>
        <p:spPr>
          <a:xfrm>
            <a:off x="8212013" y="4067907"/>
            <a:ext cx="662356" cy="53340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58" name="Gerade Verbindung mit Pfeil 57">
            <a:extLst>
              <a:ext uri="{FF2B5EF4-FFF2-40B4-BE49-F238E27FC236}">
                <a16:creationId xmlns:a16="http://schemas.microsoft.com/office/drawing/2014/main" id="{F4C4E5BC-FF42-4400-AFF7-133B28053E6B}"/>
              </a:ext>
            </a:extLst>
          </p:cNvPr>
          <p:cNvCxnSpPr>
            <a:cxnSpLocks/>
          </p:cNvCxnSpPr>
          <p:nvPr/>
        </p:nvCxnSpPr>
        <p:spPr>
          <a:xfrm>
            <a:off x="6046175" y="3692768"/>
            <a:ext cx="870438" cy="86103"/>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59" name="Textfeld 58">
            <a:extLst>
              <a:ext uri="{FF2B5EF4-FFF2-40B4-BE49-F238E27FC236}">
                <a16:creationId xmlns:a16="http://schemas.microsoft.com/office/drawing/2014/main" id="{458F31F0-CD1C-48D0-B99E-50167BF4330C}"/>
              </a:ext>
            </a:extLst>
          </p:cNvPr>
          <p:cNvSpPr txBox="1"/>
          <p:nvPr/>
        </p:nvSpPr>
        <p:spPr>
          <a:xfrm>
            <a:off x="3338347" y="4621850"/>
            <a:ext cx="1860837" cy="523220"/>
          </a:xfrm>
          <a:prstGeom prst="rect">
            <a:avLst/>
          </a:prstGeom>
          <a:noFill/>
        </p:spPr>
        <p:txBody>
          <a:bodyPr wrap="square" rtlCol="0">
            <a:spAutoFit/>
          </a:bodyPr>
          <a:lstStyle/>
          <a:p>
            <a:r>
              <a:rPr lang="sk-SK" altLang="de-DE" sz="2800" b="1" u="sng" dirty="0">
                <a:solidFill>
                  <a:srgbClr val="00B050"/>
                </a:solidFill>
                <a:hlinkClick r:id="rId5" action="ppaction://hlinksldjump"/>
              </a:rPr>
              <a:t>Nemecko</a:t>
            </a:r>
            <a:endParaRPr lang="de-DE" sz="2800" b="1" u="sng" dirty="0">
              <a:solidFill>
                <a:srgbClr val="00B050"/>
              </a:solidFill>
            </a:endParaRPr>
          </a:p>
        </p:txBody>
      </p:sp>
      <p:sp>
        <p:nvSpPr>
          <p:cNvPr id="60" name="Textfeld 59">
            <a:extLst>
              <a:ext uri="{FF2B5EF4-FFF2-40B4-BE49-F238E27FC236}">
                <a16:creationId xmlns:a16="http://schemas.microsoft.com/office/drawing/2014/main" id="{C593BCC6-0892-4D22-93D5-1ABA3BBA0E5A}"/>
              </a:ext>
            </a:extLst>
          </p:cNvPr>
          <p:cNvSpPr txBox="1"/>
          <p:nvPr/>
        </p:nvSpPr>
        <p:spPr>
          <a:xfrm>
            <a:off x="6162144" y="4870994"/>
            <a:ext cx="1860837" cy="523220"/>
          </a:xfrm>
          <a:prstGeom prst="rect">
            <a:avLst/>
          </a:prstGeom>
          <a:noFill/>
        </p:spPr>
        <p:txBody>
          <a:bodyPr wrap="square" rtlCol="0">
            <a:spAutoFit/>
          </a:bodyPr>
          <a:lstStyle/>
          <a:p>
            <a:r>
              <a:rPr lang="sk-SK" altLang="de-DE" sz="2800" b="1" u="sng" dirty="0">
                <a:solidFill>
                  <a:srgbClr val="00B050"/>
                </a:solidFill>
                <a:hlinkClick r:id="rId6" action="ppaction://hlinksldjump"/>
              </a:rPr>
              <a:t>Slovensko</a:t>
            </a:r>
            <a:endParaRPr lang="de-DE" sz="2800" b="1" u="sng" dirty="0">
              <a:solidFill>
                <a:srgbClr val="00B050"/>
              </a:solidFill>
            </a:endParaRPr>
          </a:p>
        </p:txBody>
      </p:sp>
      <p:sp>
        <p:nvSpPr>
          <p:cNvPr id="61" name="Textfeld 60">
            <a:extLst>
              <a:ext uri="{FF2B5EF4-FFF2-40B4-BE49-F238E27FC236}">
                <a16:creationId xmlns:a16="http://schemas.microsoft.com/office/drawing/2014/main" id="{6EB0220E-2651-4913-AD7E-D16D8B520B3F}"/>
              </a:ext>
            </a:extLst>
          </p:cNvPr>
          <p:cNvSpPr txBox="1"/>
          <p:nvPr/>
        </p:nvSpPr>
        <p:spPr>
          <a:xfrm>
            <a:off x="6472048" y="3458308"/>
            <a:ext cx="1290858" cy="800219"/>
          </a:xfrm>
          <a:prstGeom prst="rect">
            <a:avLst/>
          </a:prstGeom>
          <a:noFill/>
        </p:spPr>
        <p:txBody>
          <a:bodyPr wrap="square" rtlCol="0">
            <a:spAutoFit/>
          </a:bodyPr>
          <a:lstStyle/>
          <a:p>
            <a:br>
              <a:rPr lang="de-DE" dirty="0"/>
            </a:br>
            <a:r>
              <a:rPr lang="de-DE" sz="2800" b="1" u="sng" dirty="0">
                <a:solidFill>
                  <a:srgbClr val="00B050"/>
                </a:solidFill>
                <a:hlinkClick r:id="rId7" action="ppaction://hlinksldjump"/>
              </a:rPr>
              <a:t>Poľsko</a:t>
            </a:r>
            <a:endParaRPr lang="de-DE" sz="2800" b="1" u="sng" dirty="0">
              <a:solidFill>
                <a:srgbClr val="00B050"/>
              </a:solidFill>
            </a:endParaRPr>
          </a:p>
        </p:txBody>
      </p:sp>
      <p:sp>
        <p:nvSpPr>
          <p:cNvPr id="62" name="Textfeld 61">
            <a:extLst>
              <a:ext uri="{FF2B5EF4-FFF2-40B4-BE49-F238E27FC236}">
                <a16:creationId xmlns:a16="http://schemas.microsoft.com/office/drawing/2014/main" id="{F4823D58-AB90-4AAD-82F9-C373B845C65C}"/>
              </a:ext>
            </a:extLst>
          </p:cNvPr>
          <p:cNvSpPr txBox="1"/>
          <p:nvPr/>
        </p:nvSpPr>
        <p:spPr>
          <a:xfrm>
            <a:off x="8429295" y="4334607"/>
            <a:ext cx="1860837" cy="800219"/>
          </a:xfrm>
          <a:prstGeom prst="rect">
            <a:avLst/>
          </a:prstGeom>
          <a:noFill/>
        </p:spPr>
        <p:txBody>
          <a:bodyPr wrap="square" rtlCol="0">
            <a:spAutoFit/>
          </a:bodyPr>
          <a:lstStyle/>
          <a:p>
            <a:br>
              <a:rPr lang="de-DE" dirty="0"/>
            </a:br>
            <a:r>
              <a:rPr lang="de-DE" sz="2800" b="1" u="sng" dirty="0">
                <a:solidFill>
                  <a:srgbClr val="00B050"/>
                </a:solidFill>
                <a:hlinkClick r:id="rId8" action="ppaction://hlinksldjump"/>
              </a:rPr>
              <a:t>Ukrajina</a:t>
            </a:r>
            <a:endParaRPr lang="de-DE" sz="2800" b="1" u="sng" dirty="0">
              <a:solidFill>
                <a:srgbClr val="00B050"/>
              </a:solidFill>
            </a:endParaRPr>
          </a:p>
        </p:txBody>
      </p:sp>
      <p:sp>
        <p:nvSpPr>
          <p:cNvPr id="67" name="Verbotsymbol 66">
            <a:hlinkClick r:id="rId9" action="ppaction://hlinksldjump"/>
            <a:extLst>
              <a:ext uri="{FF2B5EF4-FFF2-40B4-BE49-F238E27FC236}">
                <a16:creationId xmlns:a16="http://schemas.microsoft.com/office/drawing/2014/main" id="{1CAB0D8C-0782-4D91-A2F5-8525639DADE7}"/>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9" name="Flussdiagramm: Vorbereitung 68">
            <a:extLst>
              <a:ext uri="{FF2B5EF4-FFF2-40B4-BE49-F238E27FC236}">
                <a16:creationId xmlns:a16="http://schemas.microsoft.com/office/drawing/2014/main" id="{3664E9DB-8735-4CB9-8F28-1A806F477B99}"/>
              </a:ext>
            </a:extLst>
          </p:cNvPr>
          <p:cNvSpPr/>
          <p:nvPr/>
        </p:nvSpPr>
        <p:spPr>
          <a:xfrm>
            <a:off x="738553" y="158261"/>
            <a:ext cx="4964724" cy="627351"/>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B050"/>
                </a:solidFill>
                <a:hlinkClick r:id="rId10" action="ppaction://hlinksldjump"/>
              </a:rPr>
              <a:t>Spoločná </a:t>
            </a:r>
            <a:r>
              <a:rPr lang="de-DE" dirty="0" err="1">
                <a:solidFill>
                  <a:srgbClr val="00B050"/>
                </a:solidFill>
                <a:hlinkClick r:id="rId10" action="ppaction://hlinksldjump"/>
              </a:rPr>
              <a:t>európska</a:t>
            </a:r>
            <a:r>
              <a:rPr lang="de-DE" dirty="0">
                <a:solidFill>
                  <a:srgbClr val="00B050"/>
                </a:solidFill>
                <a:hlinkClick r:id="rId10" action="ppaction://hlinksldjump"/>
              </a:rPr>
              <a:t> </a:t>
            </a:r>
            <a:r>
              <a:rPr lang="de-DE" dirty="0" err="1">
                <a:solidFill>
                  <a:srgbClr val="00B050"/>
                </a:solidFill>
                <a:hlinkClick r:id="rId10" action="ppaction://hlinksldjump"/>
              </a:rPr>
              <a:t>energetická</a:t>
            </a:r>
            <a:r>
              <a:rPr lang="de-DE" dirty="0">
                <a:solidFill>
                  <a:srgbClr val="00B050"/>
                </a:solidFill>
                <a:hlinkClick r:id="rId10" action="ppaction://hlinksldjump"/>
              </a:rPr>
              <a:t> </a:t>
            </a:r>
            <a:r>
              <a:rPr lang="de-DE" dirty="0" err="1">
                <a:solidFill>
                  <a:srgbClr val="00B050"/>
                </a:solidFill>
                <a:hlinkClick r:id="rId10" action="ppaction://hlinksldjump"/>
              </a:rPr>
              <a:t>politika</a:t>
            </a:r>
            <a:endParaRPr lang="de-DE" dirty="0"/>
          </a:p>
        </p:txBody>
      </p:sp>
      <p:sp>
        <p:nvSpPr>
          <p:cNvPr id="70" name="Flussdiagramm: Vorbereitung 69">
            <a:extLst>
              <a:ext uri="{FF2B5EF4-FFF2-40B4-BE49-F238E27FC236}">
                <a16:creationId xmlns:a16="http://schemas.microsoft.com/office/drawing/2014/main" id="{763BF58B-3C45-499B-9BE7-29E7F013E2DE}"/>
              </a:ext>
            </a:extLst>
          </p:cNvPr>
          <p:cNvSpPr/>
          <p:nvPr/>
        </p:nvSpPr>
        <p:spPr>
          <a:xfrm>
            <a:off x="738554" y="903406"/>
            <a:ext cx="4741984" cy="66083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B050"/>
                </a:solidFill>
                <a:hlinkClick r:id="rId11" action="ppaction://hlinksldjump"/>
              </a:rPr>
              <a:t>Energetická </a:t>
            </a:r>
            <a:r>
              <a:rPr lang="de-DE" dirty="0" err="1">
                <a:solidFill>
                  <a:srgbClr val="00B050"/>
                </a:solidFill>
                <a:hlinkClick r:id="rId11" action="ppaction://hlinksldjump"/>
              </a:rPr>
              <a:t>situácia</a:t>
            </a:r>
            <a:r>
              <a:rPr lang="de-DE" dirty="0">
                <a:solidFill>
                  <a:srgbClr val="00B050"/>
                </a:solidFill>
                <a:hlinkClick r:id="rId11" action="ppaction://hlinksldjump"/>
              </a:rPr>
              <a:t> v </a:t>
            </a:r>
            <a:r>
              <a:rPr lang="de-DE" dirty="0" err="1">
                <a:solidFill>
                  <a:srgbClr val="00B050"/>
                </a:solidFill>
                <a:hlinkClick r:id="rId11" action="ppaction://hlinksldjump"/>
              </a:rPr>
              <a:t>Európe</a:t>
            </a:r>
            <a:endParaRPr lang="de-DE" dirty="0"/>
          </a:p>
        </p:txBody>
      </p:sp>
      <p:sp>
        <p:nvSpPr>
          <p:cNvPr id="71" name="Flussdiagramm: Verbinder 70">
            <a:extLst>
              <a:ext uri="{FF2B5EF4-FFF2-40B4-BE49-F238E27FC236}">
                <a16:creationId xmlns:a16="http://schemas.microsoft.com/office/drawing/2014/main" id="{8E62C420-F1A9-49C2-8966-EA87FB398483}"/>
              </a:ext>
            </a:extLst>
          </p:cNvPr>
          <p:cNvSpPr/>
          <p:nvPr/>
        </p:nvSpPr>
        <p:spPr>
          <a:xfrm>
            <a:off x="9993923" y="1662110"/>
            <a:ext cx="1084385" cy="63890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rgbClr val="00B050"/>
                </a:solidFill>
                <a:hlinkClick r:id="rId12" action="ppaction://hlinksldjump"/>
              </a:rPr>
              <a:t>Záver</a:t>
            </a:r>
            <a:endParaRPr lang="de-DE" dirty="0"/>
          </a:p>
        </p:txBody>
      </p:sp>
      <p:sp>
        <p:nvSpPr>
          <p:cNvPr id="72" name="Flussdiagramm: Vorbereitung 71">
            <a:extLst>
              <a:ext uri="{FF2B5EF4-FFF2-40B4-BE49-F238E27FC236}">
                <a16:creationId xmlns:a16="http://schemas.microsoft.com/office/drawing/2014/main" id="{0FCD9BC1-F9A1-45D0-BB3A-2577B3E8662F}"/>
              </a:ext>
            </a:extLst>
          </p:cNvPr>
          <p:cNvSpPr/>
          <p:nvPr/>
        </p:nvSpPr>
        <p:spPr>
          <a:xfrm>
            <a:off x="7977554" y="169943"/>
            <a:ext cx="3909648" cy="110055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B050"/>
                </a:solidFill>
                <a:hlinkClick r:id="rId13" action="ppaction://hlinksldjump"/>
              </a:rPr>
              <a:t>Účinky na </a:t>
            </a:r>
            <a:r>
              <a:rPr lang="de-DE" dirty="0" err="1">
                <a:solidFill>
                  <a:srgbClr val="00B050"/>
                </a:solidFill>
                <a:hlinkClick r:id="rId13" action="ppaction://hlinksldjump"/>
              </a:rPr>
              <a:t>spoločnú</a:t>
            </a:r>
            <a:r>
              <a:rPr lang="de-DE" dirty="0">
                <a:solidFill>
                  <a:srgbClr val="00B050"/>
                </a:solidFill>
                <a:hlinkClick r:id="rId13" action="ppaction://hlinksldjump"/>
              </a:rPr>
              <a:t> </a:t>
            </a:r>
            <a:r>
              <a:rPr lang="de-DE" dirty="0" err="1">
                <a:solidFill>
                  <a:srgbClr val="00B050"/>
                </a:solidFill>
                <a:hlinkClick r:id="rId13" action="ppaction://hlinksldjump"/>
              </a:rPr>
              <a:t>európsku</a:t>
            </a:r>
            <a:r>
              <a:rPr lang="de-DE" dirty="0">
                <a:solidFill>
                  <a:srgbClr val="00B050"/>
                </a:solidFill>
                <a:hlinkClick r:id="rId13" action="ppaction://hlinksldjump"/>
              </a:rPr>
              <a:t> </a:t>
            </a:r>
            <a:r>
              <a:rPr lang="de-DE" dirty="0" err="1">
                <a:solidFill>
                  <a:srgbClr val="00B050"/>
                </a:solidFill>
                <a:hlinkClick r:id="rId13" action="ppaction://hlinksldjump"/>
              </a:rPr>
              <a:t>energetickú</a:t>
            </a:r>
            <a:r>
              <a:rPr lang="de-DE" dirty="0">
                <a:solidFill>
                  <a:srgbClr val="00B050"/>
                </a:solidFill>
                <a:hlinkClick r:id="rId13" action="ppaction://hlinksldjump"/>
              </a:rPr>
              <a:t> </a:t>
            </a:r>
            <a:r>
              <a:rPr lang="de-DE" dirty="0" err="1">
                <a:solidFill>
                  <a:srgbClr val="00B050"/>
                </a:solidFill>
                <a:hlinkClick r:id="rId13" action="ppaction://hlinksldjump"/>
              </a:rPr>
              <a:t>politiku</a:t>
            </a:r>
            <a:endParaRPr lang="de-DE" dirty="0"/>
          </a:p>
        </p:txBody>
      </p:sp>
      <p:sp>
        <p:nvSpPr>
          <p:cNvPr id="73" name="Pfeil: nach links und rechts 72">
            <a:hlinkClick r:id="rId14" action="ppaction://hlinksldjump"/>
            <a:extLst>
              <a:ext uri="{FF2B5EF4-FFF2-40B4-BE49-F238E27FC236}">
                <a16:creationId xmlns:a16="http://schemas.microsoft.com/office/drawing/2014/main" id="{7F5BF7F3-440F-4C7A-97EB-ED769F5C1EB1}"/>
              </a:ext>
            </a:extLst>
          </p:cNvPr>
          <p:cNvSpPr/>
          <p:nvPr/>
        </p:nvSpPr>
        <p:spPr>
          <a:xfrm rot="21080099">
            <a:off x="4670618" y="3782348"/>
            <a:ext cx="1301654" cy="2881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Pfeil: nach links und rechts 73">
            <a:hlinkClick r:id="rId15" action="ppaction://hlinksldjump"/>
            <a:extLst>
              <a:ext uri="{FF2B5EF4-FFF2-40B4-BE49-F238E27FC236}">
                <a16:creationId xmlns:a16="http://schemas.microsoft.com/office/drawing/2014/main" id="{F6A94B37-0070-4EE0-A1FF-4665C578F73F}"/>
              </a:ext>
            </a:extLst>
          </p:cNvPr>
          <p:cNvSpPr/>
          <p:nvPr/>
        </p:nvSpPr>
        <p:spPr>
          <a:xfrm rot="446199">
            <a:off x="4870671" y="4515466"/>
            <a:ext cx="3583948" cy="2881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Pfeil: nach links und rechts 74">
            <a:hlinkClick r:id="rId16" action="ppaction://hlinksldjump"/>
            <a:extLst>
              <a:ext uri="{FF2B5EF4-FFF2-40B4-BE49-F238E27FC236}">
                <a16:creationId xmlns:a16="http://schemas.microsoft.com/office/drawing/2014/main" id="{86C329B9-5940-42EF-8742-DFE55AE59EDB}"/>
              </a:ext>
            </a:extLst>
          </p:cNvPr>
          <p:cNvSpPr/>
          <p:nvPr/>
        </p:nvSpPr>
        <p:spPr>
          <a:xfrm rot="1228630">
            <a:off x="5270005" y="4843264"/>
            <a:ext cx="960340" cy="2881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8471290" y="2366051"/>
            <a:ext cx="1776846" cy="523220"/>
          </a:xfrm>
          <a:prstGeom prst="rect">
            <a:avLst/>
          </a:prstGeom>
          <a:noFill/>
        </p:spPr>
        <p:txBody>
          <a:bodyPr wrap="square" rtlCol="0">
            <a:spAutoFit/>
          </a:bodyPr>
          <a:lstStyle/>
          <a:p>
            <a:r>
              <a:rPr lang="de-DE" sz="2800" b="1" dirty="0">
                <a:solidFill>
                  <a:srgbClr val="FF0000"/>
                </a:solidFill>
                <a:hlinkClick r:id="rId17" action="ppaction://hlinksldjump"/>
              </a:rPr>
              <a:t>Zápas</a:t>
            </a:r>
            <a:endParaRPr lang="de-DE" sz="2800" b="1" dirty="0">
              <a:solidFill>
                <a:srgbClr val="FF0000"/>
              </a:solidFill>
            </a:endParaRPr>
          </a:p>
        </p:txBody>
      </p:sp>
    </p:spTree>
    <p:extLst>
      <p:ext uri="{BB962C8B-B14F-4D97-AF65-F5344CB8AC3E}">
        <p14:creationId xmlns:p14="http://schemas.microsoft.com/office/powerpoint/2010/main" val="417824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66413C6-4E28-4249-BDE5-5FDB4F1D855B}"/>
              </a:ext>
            </a:extLst>
          </p:cNvPr>
          <p:cNvSpPr txBox="1">
            <a:spLocks/>
          </p:cNvSpPr>
          <p:nvPr/>
        </p:nvSpPr>
        <p:spPr bwMode="black">
          <a:xfrm>
            <a:off x="539261" y="380287"/>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Účinky na </a:t>
            </a:r>
            <a:r>
              <a:rPr lang="de-DE" dirty="0" err="1">
                <a:solidFill>
                  <a:srgbClr val="00B050"/>
                </a:solidFill>
              </a:rPr>
              <a:t>podnebie</a:t>
            </a:r>
            <a:endParaRPr lang="de-DE" dirty="0">
              <a:solidFill>
                <a:srgbClr val="00B050"/>
              </a:solidFill>
            </a:endParaRPr>
          </a:p>
        </p:txBody>
      </p:sp>
      <p:sp>
        <p:nvSpPr>
          <p:cNvPr id="5" name="Inhaltsplatzhalter 2">
            <a:extLst>
              <a:ext uri="{FF2B5EF4-FFF2-40B4-BE49-F238E27FC236}">
                <a16:creationId xmlns:a16="http://schemas.microsoft.com/office/drawing/2014/main" id="{B289B22D-2B86-46AF-BFCF-67F8BB2DBF4E}"/>
              </a:ext>
            </a:extLst>
          </p:cNvPr>
          <p:cNvSpPr>
            <a:spLocks noGrp="1"/>
          </p:cNvSpPr>
          <p:nvPr>
            <p:ph idx="1"/>
          </p:nvPr>
        </p:nvSpPr>
        <p:spPr>
          <a:xfrm>
            <a:off x="539261" y="1771934"/>
            <a:ext cx="11271740" cy="4501662"/>
          </a:xfrm>
        </p:spPr>
        <p:txBody>
          <a:bodyPr>
            <a:normAutofit/>
          </a:bodyPr>
          <a:lstStyle/>
          <a:p>
            <a:pPr marL="0" indent="0">
              <a:buNone/>
            </a:pPr>
            <a:r>
              <a:rPr lang="de-DE" sz="2000" dirty="0"/>
              <a:t>Nord Stream 2 je </a:t>
            </a:r>
            <a:r>
              <a:rPr lang="de-DE" sz="2000" dirty="0" err="1"/>
              <a:t>dôležitým</a:t>
            </a:r>
            <a:r>
              <a:rPr lang="de-DE" sz="2000" dirty="0"/>
              <a:t> </a:t>
            </a:r>
            <a:r>
              <a:rPr lang="de-DE" sz="2000" dirty="0" err="1"/>
              <a:t>krokom</a:t>
            </a:r>
            <a:r>
              <a:rPr lang="de-DE" sz="2000" dirty="0"/>
              <a:t> </a:t>
            </a:r>
            <a:r>
              <a:rPr lang="de-DE" sz="2000" dirty="0" err="1"/>
              <a:t>pri</a:t>
            </a:r>
            <a:r>
              <a:rPr lang="de-DE" sz="2000" dirty="0"/>
              <a:t> </a:t>
            </a:r>
            <a:r>
              <a:rPr lang="de-DE" sz="2000" dirty="0" err="1"/>
              <a:t>znižovaní</a:t>
            </a:r>
            <a:r>
              <a:rPr lang="de-DE" sz="2000" dirty="0"/>
              <a:t> </a:t>
            </a:r>
            <a:r>
              <a:rPr lang="de-DE" sz="2000" dirty="0" err="1"/>
              <a:t>emisií</a:t>
            </a:r>
            <a:r>
              <a:rPr lang="de-DE" sz="2000" dirty="0"/>
              <a:t> Co2.</a:t>
            </a:r>
          </a:p>
          <a:p>
            <a:pPr marL="0" indent="0">
              <a:buNone/>
            </a:pPr>
            <a:r>
              <a:rPr lang="de-DE" sz="2000" dirty="0" err="1"/>
              <a:t>Celkom</a:t>
            </a:r>
            <a:r>
              <a:rPr lang="de-DE" sz="2000" dirty="0"/>
              <a:t> 14% </a:t>
            </a:r>
            <a:r>
              <a:rPr lang="de-DE" sz="2000" dirty="0" err="1"/>
              <a:t>emisií</a:t>
            </a:r>
            <a:r>
              <a:rPr lang="de-DE" sz="2000" dirty="0"/>
              <a:t> CO2 v </a:t>
            </a:r>
            <a:r>
              <a:rPr lang="de-DE" sz="2000" dirty="0" err="1"/>
              <a:t>celej</a:t>
            </a:r>
            <a:r>
              <a:rPr lang="de-DE" sz="2000" dirty="0"/>
              <a:t> </a:t>
            </a:r>
            <a:r>
              <a:rPr lang="de-DE" sz="2000" dirty="0" err="1"/>
              <a:t>Európskej</a:t>
            </a:r>
            <a:r>
              <a:rPr lang="de-DE" sz="2000" dirty="0"/>
              <a:t> </a:t>
            </a:r>
            <a:r>
              <a:rPr lang="de-DE" sz="2000" dirty="0" err="1"/>
              <a:t>únii</a:t>
            </a:r>
            <a:r>
              <a:rPr lang="de-DE" sz="2000" dirty="0"/>
              <a:t> </a:t>
            </a:r>
            <a:r>
              <a:rPr lang="de-DE" sz="2000" dirty="0" err="1"/>
              <a:t>by</a:t>
            </a:r>
            <a:r>
              <a:rPr lang="de-DE" sz="2000" dirty="0"/>
              <a:t> </a:t>
            </a:r>
            <a:r>
              <a:rPr lang="de-DE" sz="2000" dirty="0" err="1"/>
              <a:t>sa</a:t>
            </a:r>
            <a:r>
              <a:rPr lang="de-DE" sz="2000" dirty="0"/>
              <a:t> </a:t>
            </a:r>
            <a:r>
              <a:rPr lang="de-DE" sz="2000" dirty="0" err="1"/>
              <a:t>mohlo</a:t>
            </a:r>
            <a:r>
              <a:rPr lang="de-DE" sz="2000" dirty="0"/>
              <a:t> </a:t>
            </a:r>
            <a:r>
              <a:rPr lang="de-DE" sz="2000" dirty="0" err="1"/>
              <a:t>ročne</a:t>
            </a:r>
            <a:r>
              <a:rPr lang="de-DE" sz="2000" dirty="0"/>
              <a:t> </a:t>
            </a:r>
            <a:r>
              <a:rPr lang="de-DE" sz="2000" dirty="0" err="1"/>
              <a:t>ušetriť</a:t>
            </a:r>
            <a:r>
              <a:rPr lang="de-DE" sz="2000" dirty="0"/>
              <a:t>, </a:t>
            </a:r>
            <a:r>
              <a:rPr lang="de-DE" sz="2000" dirty="0" err="1"/>
              <a:t>ak</a:t>
            </a:r>
            <a:r>
              <a:rPr lang="de-DE" sz="2000" dirty="0"/>
              <a:t> </a:t>
            </a:r>
            <a:r>
              <a:rPr lang="de-DE" sz="2000" dirty="0" err="1"/>
              <a:t>by</a:t>
            </a:r>
            <a:r>
              <a:rPr lang="de-DE" sz="2000" dirty="0"/>
              <a:t> </a:t>
            </a:r>
            <a:r>
              <a:rPr lang="de-DE" sz="2000" dirty="0" err="1"/>
              <a:t>sa</a:t>
            </a:r>
            <a:r>
              <a:rPr lang="de-DE" sz="2000" dirty="0"/>
              <a:t> </a:t>
            </a:r>
            <a:r>
              <a:rPr lang="de-DE" sz="2000" dirty="0" err="1"/>
              <a:t>kapacita</a:t>
            </a:r>
            <a:r>
              <a:rPr lang="de-DE" sz="2000" dirty="0"/>
              <a:t> Nord Stream 2 </a:t>
            </a:r>
            <a:r>
              <a:rPr lang="de-DE" sz="2000" dirty="0" err="1"/>
              <a:t>použila</a:t>
            </a:r>
            <a:r>
              <a:rPr lang="de-DE" sz="2000" dirty="0"/>
              <a:t> </a:t>
            </a:r>
            <a:r>
              <a:rPr lang="de-DE" sz="2000" dirty="0" err="1"/>
              <a:t>ako</a:t>
            </a:r>
            <a:r>
              <a:rPr lang="de-DE" sz="2000" dirty="0"/>
              <a:t> </a:t>
            </a:r>
            <a:r>
              <a:rPr lang="de-DE" sz="2000" dirty="0" err="1"/>
              <a:t>náhrada</a:t>
            </a:r>
            <a:r>
              <a:rPr lang="de-DE" sz="2000" dirty="0"/>
              <a:t> </a:t>
            </a:r>
            <a:r>
              <a:rPr lang="de-DE" sz="2000" dirty="0" err="1"/>
              <a:t>uhlia</a:t>
            </a:r>
            <a:r>
              <a:rPr lang="de-DE" sz="2000" dirty="0"/>
              <a:t> na </a:t>
            </a:r>
            <a:r>
              <a:rPr lang="de-DE" sz="2000" dirty="0" err="1"/>
              <a:t>výrobu</a:t>
            </a:r>
            <a:r>
              <a:rPr lang="de-DE" sz="2000" dirty="0"/>
              <a:t> </a:t>
            </a:r>
            <a:r>
              <a:rPr lang="de-DE" sz="2000" dirty="0" err="1"/>
              <a:t>elektriny</a:t>
            </a:r>
            <a:r>
              <a:rPr lang="de-DE" sz="2000" dirty="0"/>
              <a:t>. Toto 14 </a:t>
            </a:r>
            <a:r>
              <a:rPr lang="de-DE" sz="2000" dirty="0" err="1"/>
              <a:t>percent</a:t>
            </a:r>
            <a:r>
              <a:rPr lang="de-DE" sz="2000" dirty="0"/>
              <a:t> </a:t>
            </a:r>
            <a:r>
              <a:rPr lang="de-DE" sz="2000" dirty="0" err="1"/>
              <a:t>predstavuje</a:t>
            </a:r>
            <a:r>
              <a:rPr lang="de-DE" sz="2000" dirty="0"/>
              <a:t> 160 </a:t>
            </a:r>
            <a:r>
              <a:rPr lang="de-DE" sz="2000" dirty="0" err="1"/>
              <a:t>miliónov</a:t>
            </a:r>
            <a:r>
              <a:rPr lang="de-DE" sz="2000" dirty="0"/>
              <a:t> ton </a:t>
            </a:r>
            <a:r>
              <a:rPr lang="de-DE" sz="2000" dirty="0" err="1"/>
              <a:t>emisií</a:t>
            </a:r>
            <a:r>
              <a:rPr lang="de-DE" sz="2000" dirty="0"/>
              <a:t> CO2 </a:t>
            </a:r>
            <a:r>
              <a:rPr lang="de-DE" sz="1000" dirty="0"/>
              <a:t>(</a:t>
            </a:r>
            <a:r>
              <a:rPr lang="de-DE" sz="1000" dirty="0" err="1"/>
              <a:t>pozri</a:t>
            </a:r>
            <a:r>
              <a:rPr lang="de-DE" sz="1000" dirty="0"/>
              <a:t> Nord Stream 2 </a:t>
            </a:r>
            <a:r>
              <a:rPr lang="de-DE" sz="1000" dirty="0" err="1"/>
              <a:t>Ag</a:t>
            </a:r>
            <a:r>
              <a:rPr lang="de-DE" sz="1000" dirty="0"/>
              <a:t>, 2017)</a:t>
            </a:r>
          </a:p>
          <a:p>
            <a:pPr marL="0" indent="0">
              <a:buNone/>
            </a:pPr>
            <a:r>
              <a:rPr lang="de-DE" sz="2000" dirty="0" err="1"/>
              <a:t>Táto</a:t>
            </a:r>
            <a:r>
              <a:rPr lang="de-DE" sz="2000" dirty="0"/>
              <a:t> </a:t>
            </a:r>
            <a:r>
              <a:rPr lang="de-DE" sz="2000" dirty="0" err="1"/>
              <a:t>obrovská</a:t>
            </a:r>
            <a:r>
              <a:rPr lang="de-DE" sz="2000" dirty="0"/>
              <a:t> </a:t>
            </a:r>
            <a:r>
              <a:rPr lang="de-DE" sz="2000" dirty="0" err="1"/>
              <a:t>úspora</a:t>
            </a:r>
            <a:r>
              <a:rPr lang="de-DE" sz="2000" dirty="0"/>
              <a:t> </a:t>
            </a:r>
            <a:r>
              <a:rPr lang="de-DE" sz="2000" dirty="0" err="1"/>
              <a:t>sa</a:t>
            </a:r>
            <a:r>
              <a:rPr lang="de-DE" sz="2000" dirty="0"/>
              <a:t> </a:t>
            </a:r>
            <a:r>
              <a:rPr lang="de-DE" sz="2000" dirty="0" err="1"/>
              <a:t>dosiahne</a:t>
            </a:r>
            <a:r>
              <a:rPr lang="de-DE" sz="2000" dirty="0"/>
              <a:t> </a:t>
            </a:r>
            <a:r>
              <a:rPr lang="de-DE" sz="2000" dirty="0" err="1"/>
              <a:t>vďaka</a:t>
            </a:r>
            <a:r>
              <a:rPr lang="de-DE" sz="2000" dirty="0"/>
              <a:t> </a:t>
            </a:r>
            <a:r>
              <a:rPr lang="de-DE" sz="2000" dirty="0" err="1"/>
              <a:t>šetrnosti</a:t>
            </a:r>
            <a:r>
              <a:rPr lang="de-DE" sz="2000" dirty="0"/>
              <a:t> </a:t>
            </a:r>
            <a:r>
              <a:rPr lang="de-DE" sz="2000" dirty="0" err="1"/>
              <a:t>plynu</a:t>
            </a:r>
            <a:r>
              <a:rPr lang="de-DE" sz="2000" dirty="0"/>
              <a:t> k </a:t>
            </a:r>
            <a:r>
              <a:rPr lang="de-DE" sz="2000" dirty="0" err="1"/>
              <a:t>klíme</a:t>
            </a:r>
            <a:r>
              <a:rPr lang="de-DE" sz="2000" dirty="0"/>
              <a:t> v </a:t>
            </a:r>
            <a:r>
              <a:rPr lang="de-DE" sz="2000" dirty="0" err="1"/>
              <a:t>porovnaní</a:t>
            </a:r>
            <a:r>
              <a:rPr lang="de-DE" sz="2000" dirty="0"/>
              <a:t> s </a:t>
            </a:r>
            <a:r>
              <a:rPr lang="de-DE" sz="2000" dirty="0" err="1"/>
              <a:t>uhlím</a:t>
            </a:r>
            <a:r>
              <a:rPr lang="de-DE" sz="2000" dirty="0"/>
              <a:t>.</a:t>
            </a:r>
          </a:p>
          <a:p>
            <a:pPr marL="0" indent="0">
              <a:buNone/>
            </a:pPr>
            <a:endParaRPr lang="de-DE" sz="2000" dirty="0"/>
          </a:p>
          <a:p>
            <a:pPr marL="0" indent="0">
              <a:buNone/>
            </a:pPr>
            <a:r>
              <a:rPr lang="de-DE" sz="2000" dirty="0" err="1"/>
              <a:t>Ak</a:t>
            </a:r>
            <a:r>
              <a:rPr lang="de-DE" sz="2000" dirty="0"/>
              <a:t> </a:t>
            </a:r>
            <a:r>
              <a:rPr lang="de-DE" sz="2000" dirty="0" err="1"/>
              <a:t>sa</a:t>
            </a:r>
            <a:r>
              <a:rPr lang="de-DE" sz="2000" dirty="0"/>
              <a:t> </a:t>
            </a:r>
            <a:r>
              <a:rPr lang="de-DE" sz="2000" dirty="0" err="1"/>
              <a:t>premení</a:t>
            </a:r>
            <a:r>
              <a:rPr lang="de-DE" sz="2000" dirty="0"/>
              <a:t> na </a:t>
            </a:r>
            <a:r>
              <a:rPr lang="de-DE" sz="2000" dirty="0" err="1"/>
              <a:t>elektrinu</a:t>
            </a:r>
            <a:r>
              <a:rPr lang="de-DE" sz="2000" dirty="0"/>
              <a:t> s </a:t>
            </a:r>
            <a:r>
              <a:rPr lang="de-DE" sz="2000" dirty="0" err="1"/>
              <a:t>rovnakým</a:t>
            </a:r>
            <a:r>
              <a:rPr lang="de-DE" sz="2000" dirty="0"/>
              <a:t> </a:t>
            </a:r>
            <a:r>
              <a:rPr lang="de-DE" sz="2000" dirty="0" err="1"/>
              <a:t>energetickým</a:t>
            </a:r>
            <a:r>
              <a:rPr lang="de-DE" sz="2000" dirty="0"/>
              <a:t> </a:t>
            </a:r>
            <a:r>
              <a:rPr lang="de-DE" sz="2000" dirty="0" err="1"/>
              <a:t>ziskom</a:t>
            </a:r>
            <a:r>
              <a:rPr lang="de-DE" sz="2000" dirty="0"/>
              <a:t>, </a:t>
            </a:r>
            <a:r>
              <a:rPr lang="de-DE" sz="2000" dirty="0" err="1"/>
              <a:t>plyn</a:t>
            </a:r>
            <a:r>
              <a:rPr lang="de-DE" sz="2000" dirty="0"/>
              <a:t> </a:t>
            </a:r>
            <a:r>
              <a:rPr lang="de-DE" sz="2000" dirty="0" err="1"/>
              <a:t>uvoľní</a:t>
            </a:r>
            <a:r>
              <a:rPr lang="de-DE" sz="2000" dirty="0"/>
              <a:t> </a:t>
            </a:r>
            <a:r>
              <a:rPr lang="de-DE" sz="2000" dirty="0" err="1"/>
              <a:t>iba</a:t>
            </a:r>
            <a:r>
              <a:rPr lang="de-DE" sz="2000" dirty="0"/>
              <a:t> </a:t>
            </a:r>
            <a:r>
              <a:rPr lang="de-DE" sz="2000" dirty="0" err="1"/>
              <a:t>asi</a:t>
            </a:r>
            <a:r>
              <a:rPr lang="de-DE" sz="2000" dirty="0"/>
              <a:t> </a:t>
            </a:r>
            <a:r>
              <a:rPr lang="de-DE" sz="2000" dirty="0" err="1"/>
              <a:t>polovicu</a:t>
            </a:r>
            <a:r>
              <a:rPr lang="de-DE" sz="2000" dirty="0"/>
              <a:t> </a:t>
            </a:r>
            <a:r>
              <a:rPr lang="de-DE" sz="2000" dirty="0" err="1"/>
              <a:t>emisií</a:t>
            </a:r>
            <a:r>
              <a:rPr lang="de-DE" sz="2000" dirty="0"/>
              <a:t> CO2 z </a:t>
            </a:r>
            <a:r>
              <a:rPr lang="de-DE" sz="2000" dirty="0" err="1"/>
              <a:t>uhlia</a:t>
            </a:r>
            <a:r>
              <a:rPr lang="de-DE" sz="2000" dirty="0"/>
              <a:t>. </a:t>
            </a:r>
            <a:r>
              <a:rPr lang="de-DE" sz="2000" dirty="0" err="1"/>
              <a:t>Viac</a:t>
            </a:r>
            <a:r>
              <a:rPr lang="de-DE" sz="2000" dirty="0"/>
              <a:t> </a:t>
            </a:r>
            <a:r>
              <a:rPr lang="de-DE" sz="2000" dirty="0" err="1"/>
              <a:t>informácií</a:t>
            </a:r>
            <a:r>
              <a:rPr lang="de-DE" sz="2000" dirty="0"/>
              <a:t> </a:t>
            </a:r>
            <a:r>
              <a:rPr lang="de-DE" sz="2000" dirty="0" err="1"/>
              <a:t>nájdete</a:t>
            </a:r>
            <a:r>
              <a:rPr lang="de-DE" sz="2000" dirty="0"/>
              <a:t> </a:t>
            </a:r>
            <a:r>
              <a:rPr lang="de-DE" sz="1000" dirty="0"/>
              <a:t>(Nord Stream 2 </a:t>
            </a:r>
            <a:r>
              <a:rPr lang="de-DE" sz="1000" dirty="0" err="1"/>
              <a:t>Ag</a:t>
            </a:r>
            <a:r>
              <a:rPr lang="de-DE" sz="1000" dirty="0"/>
              <a:t>, 2017)</a:t>
            </a:r>
          </a:p>
          <a:p>
            <a:pPr marL="0" indent="0">
              <a:buNone/>
            </a:pPr>
            <a:endParaRPr lang="de-DE" sz="2000" dirty="0"/>
          </a:p>
          <a:p>
            <a:pPr marL="0" indent="0">
              <a:buNone/>
            </a:pPr>
            <a:r>
              <a:rPr lang="de-DE" sz="2000" dirty="0" err="1"/>
              <a:t>Nemecké</a:t>
            </a:r>
            <a:r>
              <a:rPr lang="de-DE" sz="2000" dirty="0"/>
              <a:t> </a:t>
            </a:r>
            <a:r>
              <a:rPr lang="de-DE" sz="2000" dirty="0" err="1"/>
              <a:t>vyraďovanie</a:t>
            </a:r>
            <a:r>
              <a:rPr lang="de-DE" sz="2000" dirty="0"/>
              <a:t> z </a:t>
            </a:r>
            <a:r>
              <a:rPr lang="de-DE" sz="2000" dirty="0" err="1"/>
              <a:t>uhlia</a:t>
            </a:r>
            <a:r>
              <a:rPr lang="de-DE" sz="2000" dirty="0"/>
              <a:t> </a:t>
            </a:r>
            <a:r>
              <a:rPr lang="de-DE" sz="2000" dirty="0" err="1"/>
              <a:t>má</a:t>
            </a:r>
            <a:r>
              <a:rPr lang="de-DE" sz="2000" dirty="0"/>
              <a:t> </a:t>
            </a:r>
            <a:r>
              <a:rPr lang="de-DE" sz="2000" dirty="0" err="1"/>
              <a:t>zmysel</a:t>
            </a:r>
            <a:r>
              <a:rPr lang="de-DE" sz="2000" dirty="0"/>
              <a:t> </a:t>
            </a:r>
            <a:r>
              <a:rPr lang="de-DE" sz="2000" dirty="0" err="1"/>
              <a:t>pre</a:t>
            </a:r>
            <a:r>
              <a:rPr lang="de-DE" sz="2000" dirty="0"/>
              <a:t> </a:t>
            </a:r>
            <a:r>
              <a:rPr lang="de-DE" sz="2000" dirty="0" err="1"/>
              <a:t>klímu</a:t>
            </a:r>
            <a:r>
              <a:rPr lang="de-DE" sz="2000" dirty="0"/>
              <a:t> </a:t>
            </a:r>
            <a:r>
              <a:rPr lang="de-DE" sz="2000" dirty="0" err="1"/>
              <a:t>iba</a:t>
            </a:r>
            <a:r>
              <a:rPr lang="de-DE" sz="2000" dirty="0"/>
              <a:t> </a:t>
            </a:r>
            <a:r>
              <a:rPr lang="de-DE" sz="2000" dirty="0" err="1"/>
              <a:t>vtedy</a:t>
            </a:r>
            <a:r>
              <a:rPr lang="de-DE" sz="2000" dirty="0"/>
              <a:t>, </a:t>
            </a:r>
            <a:r>
              <a:rPr lang="de-DE" sz="2000" dirty="0" err="1"/>
              <a:t>ak</a:t>
            </a:r>
            <a:r>
              <a:rPr lang="de-DE" sz="2000" dirty="0"/>
              <a:t> je </a:t>
            </a:r>
            <a:r>
              <a:rPr lang="de-DE" sz="2000" dirty="0" err="1"/>
              <a:t>zásobovacia</a:t>
            </a:r>
            <a:r>
              <a:rPr lang="de-DE" sz="2000" dirty="0"/>
              <a:t> </a:t>
            </a:r>
            <a:r>
              <a:rPr lang="de-DE" sz="2000" dirty="0" err="1"/>
              <a:t>medzera</a:t>
            </a:r>
            <a:r>
              <a:rPr lang="de-DE" sz="2000" dirty="0"/>
              <a:t>, </a:t>
            </a:r>
            <a:r>
              <a:rPr lang="de-DE" sz="2000" dirty="0" err="1"/>
              <a:t>ktorú</a:t>
            </a:r>
            <a:r>
              <a:rPr lang="de-DE" sz="2000" dirty="0"/>
              <a:t> </a:t>
            </a:r>
            <a:r>
              <a:rPr lang="de-DE" sz="2000" dirty="0" err="1"/>
              <a:t>vytvára</a:t>
            </a:r>
            <a:r>
              <a:rPr lang="de-DE" sz="2000" dirty="0"/>
              <a:t>, </a:t>
            </a:r>
            <a:r>
              <a:rPr lang="de-DE" sz="2000" dirty="0" err="1"/>
              <a:t>vyplnená</a:t>
            </a:r>
            <a:r>
              <a:rPr lang="de-DE" sz="2000" dirty="0"/>
              <a:t> </a:t>
            </a:r>
            <a:r>
              <a:rPr lang="de-DE" sz="2000" dirty="0" err="1"/>
              <a:t>zdrojmi</a:t>
            </a:r>
            <a:r>
              <a:rPr lang="de-DE" sz="2000" dirty="0"/>
              <a:t> </a:t>
            </a:r>
            <a:r>
              <a:rPr lang="de-DE" sz="2000" dirty="0" err="1"/>
              <a:t>energie</a:t>
            </a:r>
            <a:r>
              <a:rPr lang="de-DE" sz="2000" dirty="0"/>
              <a:t> </a:t>
            </a:r>
            <a:r>
              <a:rPr lang="de-DE" sz="2000" dirty="0" err="1"/>
              <a:t>priaznivejšími</a:t>
            </a:r>
            <a:r>
              <a:rPr lang="de-DE" sz="2000" dirty="0"/>
              <a:t> </a:t>
            </a:r>
            <a:r>
              <a:rPr lang="de-DE" sz="2000" dirty="0" err="1"/>
              <a:t>pre</a:t>
            </a:r>
            <a:r>
              <a:rPr lang="de-DE" sz="2000" dirty="0"/>
              <a:t> </a:t>
            </a:r>
            <a:r>
              <a:rPr lang="de-DE" sz="2000" dirty="0" err="1"/>
              <a:t>klímu</a:t>
            </a:r>
            <a:r>
              <a:rPr lang="de-DE" sz="2000" dirty="0"/>
              <a:t>, </a:t>
            </a:r>
            <a:r>
              <a:rPr lang="de-DE" sz="2000" dirty="0" err="1"/>
              <a:t>ako</a:t>
            </a:r>
            <a:r>
              <a:rPr lang="de-DE" sz="2000" dirty="0"/>
              <a:t> je </a:t>
            </a:r>
            <a:r>
              <a:rPr lang="de-DE" sz="2000" dirty="0" err="1"/>
              <a:t>plyn</a:t>
            </a:r>
            <a:r>
              <a:rPr lang="de-DE" sz="2000" dirty="0"/>
              <a:t>. </a:t>
            </a:r>
            <a:r>
              <a:rPr lang="de-DE" sz="2000" dirty="0" err="1"/>
              <a:t>Vďaka</a:t>
            </a:r>
            <a:r>
              <a:rPr lang="de-DE" sz="2000" dirty="0"/>
              <a:t> </a:t>
            </a:r>
            <a:r>
              <a:rPr lang="de-DE" sz="2000" dirty="0" err="1"/>
              <a:t>tomu</a:t>
            </a:r>
            <a:r>
              <a:rPr lang="de-DE" sz="2000" dirty="0"/>
              <a:t> je Nord Stream 2 </a:t>
            </a:r>
            <a:r>
              <a:rPr lang="de-DE" sz="2000" dirty="0" err="1"/>
              <a:t>ekologický</a:t>
            </a:r>
            <a:r>
              <a:rPr lang="de-DE" sz="2000" dirty="0"/>
              <a:t>. </a:t>
            </a:r>
            <a:r>
              <a:rPr lang="de-DE" sz="1000" dirty="0"/>
              <a:t>(</a:t>
            </a:r>
            <a:r>
              <a:rPr lang="de-DE" sz="1000" dirty="0" err="1"/>
              <a:t>pozri</a:t>
            </a:r>
            <a:r>
              <a:rPr lang="de-DE" sz="1000" dirty="0"/>
              <a:t> Nord Stream 2 </a:t>
            </a:r>
            <a:r>
              <a:rPr lang="de-DE" sz="1000" dirty="0" err="1"/>
              <a:t>Ag</a:t>
            </a:r>
            <a:r>
              <a:rPr lang="de-DE" sz="1000" dirty="0"/>
              <a:t>, 2017)</a:t>
            </a:r>
          </a:p>
        </p:txBody>
      </p:sp>
      <p:sp>
        <p:nvSpPr>
          <p:cNvPr id="6" name="Verbotsymbol 5">
            <a:hlinkClick r:id="rId2" action="ppaction://hlinksldjump"/>
            <a:extLst>
              <a:ext uri="{FF2B5EF4-FFF2-40B4-BE49-F238E27FC236}">
                <a16:creationId xmlns:a16="http://schemas.microsoft.com/office/drawing/2014/main" id="{AAB1557F-2211-46A8-92D6-A697EB544D7A}"/>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468157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B39FBC5-86C9-405A-8E36-01C466004D61}"/>
              </a:ext>
            </a:extLst>
          </p:cNvPr>
          <p:cNvSpPr>
            <a:spLocks noGrp="1"/>
          </p:cNvSpPr>
          <p:nvPr>
            <p:ph idx="1"/>
          </p:nvPr>
        </p:nvSpPr>
        <p:spPr>
          <a:xfrm>
            <a:off x="460130" y="1838438"/>
            <a:ext cx="11271740" cy="4600956"/>
          </a:xfrm>
        </p:spPr>
        <p:txBody>
          <a:bodyPr>
            <a:normAutofit/>
          </a:bodyPr>
          <a:lstStyle/>
          <a:p>
            <a:pPr marL="0" indent="0">
              <a:buNone/>
            </a:pPr>
            <a:r>
              <a:rPr lang="de-DE" sz="2000" dirty="0"/>
              <a:t>Das direkte Bauumfeld von Nord Stream 2 wird negativ betroffen. </a:t>
            </a:r>
          </a:p>
          <a:p>
            <a:pPr marL="0" indent="0">
              <a:buNone/>
            </a:pPr>
            <a:r>
              <a:rPr lang="de-DE" sz="2000" dirty="0"/>
              <a:t>Diese Tatsache kommt durch die Rute von Nord Stream 2 zustande, welche durch vier Naturschutzgebiete führt. </a:t>
            </a:r>
            <a:r>
              <a:rPr lang="de-DE" sz="1100" dirty="0"/>
              <a:t>Vgl. (Nabu) </a:t>
            </a:r>
            <a:r>
              <a:rPr lang="de-DE" sz="2000" dirty="0"/>
              <a:t>Im Abschnitt der Rute, welcher in deutschen Gewässern liegt, führt Nord Stream 2 sogar nur durch Meeresschutzgebiete des Netzwerkes Natura 2000. </a:t>
            </a:r>
            <a:r>
              <a:rPr lang="de-DE" sz="1000" dirty="0"/>
              <a:t>(</a:t>
            </a:r>
            <a:r>
              <a:rPr lang="de-DE" sz="1300" dirty="0"/>
              <a:t>vgl. Nabu)</a:t>
            </a:r>
          </a:p>
          <a:p>
            <a:pPr marL="0" indent="0">
              <a:buNone/>
            </a:pPr>
            <a:r>
              <a:rPr lang="de-DE" sz="2000" dirty="0"/>
              <a:t>Da bei der Verlegung von Nord Stream 2 der Meeresboden bis zu 80 Meter breit aufgebaggert wird, werden geschützte Lebensräume, wie </a:t>
            </a:r>
            <a:r>
              <a:rPr lang="de-DE" sz="2000" dirty="0" err="1"/>
              <a:t>Makrophytenbestände</a:t>
            </a:r>
            <a:r>
              <a:rPr lang="de-DE" sz="2000" dirty="0"/>
              <a:t> und Steinriffe, zerstört. Dies führt zu einer Gefährdung oder Vertreibung von Schweinswalen, Flussneunaugen und Meeresenten. </a:t>
            </a:r>
            <a:r>
              <a:rPr lang="de-DE" sz="1200" dirty="0"/>
              <a:t>(</a:t>
            </a:r>
            <a:r>
              <a:rPr lang="de-DE" sz="1000" dirty="0"/>
              <a:t>vgl. Nabu)</a:t>
            </a:r>
          </a:p>
          <a:p>
            <a:pPr marL="0" indent="0">
              <a:buNone/>
            </a:pPr>
            <a:r>
              <a:rPr lang="de-DE" sz="2000" dirty="0"/>
              <a:t>Zudem werden „[a]</a:t>
            </a:r>
            <a:r>
              <a:rPr lang="de-DE" sz="2000" dirty="0" err="1"/>
              <a:t>llein</a:t>
            </a:r>
            <a:r>
              <a:rPr lang="de-DE" sz="2000" dirty="0"/>
              <a:t> im Greifswalder Bodden und in der Pommerschen Bucht […] 254 Tonnen bioverfügbaren Phosphors freigesetzt“. </a:t>
            </a:r>
            <a:r>
              <a:rPr lang="de-DE" sz="1300" dirty="0"/>
              <a:t>(Nabu) </a:t>
            </a:r>
            <a:r>
              <a:rPr lang="de-DE" sz="2000" dirty="0"/>
              <a:t>Dieser Phosphor dient Algen als Dünger und führt dadurch zu einem erhöhten Algenwachstum. Jener Algenwachstum hingegen führt zu sauerstoffarmen Todeszonen am Meeresgrund. </a:t>
            </a:r>
            <a:r>
              <a:rPr lang="de-DE" sz="1000" dirty="0"/>
              <a:t>(</a:t>
            </a:r>
            <a:r>
              <a:rPr lang="de-DE" sz="1300" dirty="0"/>
              <a:t>vgl. Nabu)   </a:t>
            </a:r>
          </a:p>
        </p:txBody>
      </p:sp>
      <p:sp>
        <p:nvSpPr>
          <p:cNvPr id="4" name="Verbotsymbol 3">
            <a:hlinkClick r:id="rId2" action="ppaction://hlinksldjump"/>
            <a:extLst>
              <a:ext uri="{FF2B5EF4-FFF2-40B4-BE49-F238E27FC236}">
                <a16:creationId xmlns:a16="http://schemas.microsoft.com/office/drawing/2014/main" id="{1C0B783C-F8C4-46AD-9D7A-4E33EA6FEF66}"/>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BD9512CA-EE0C-4745-8406-5A9FF0090FDB}"/>
              </a:ext>
            </a:extLst>
          </p:cNvPr>
          <p:cNvSpPr txBox="1">
            <a:spLocks/>
          </p:cNvSpPr>
          <p:nvPr/>
        </p:nvSpPr>
        <p:spPr bwMode="black">
          <a:xfrm>
            <a:off x="460130" y="293077"/>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direktes Bauumfeld</a:t>
            </a:r>
            <a:endParaRPr lang="de-DE" dirty="0"/>
          </a:p>
        </p:txBody>
      </p:sp>
    </p:spTree>
    <p:extLst>
      <p:ext uri="{BB962C8B-B14F-4D97-AF65-F5344CB8AC3E}">
        <p14:creationId xmlns:p14="http://schemas.microsoft.com/office/powerpoint/2010/main" val="3938008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41302D6-275B-40E7-AC1D-9C29242D799B}"/>
              </a:ext>
            </a:extLst>
          </p:cNvPr>
          <p:cNvSpPr txBox="1">
            <a:spLocks/>
          </p:cNvSpPr>
          <p:nvPr/>
        </p:nvSpPr>
        <p:spPr bwMode="black">
          <a:xfrm>
            <a:off x="460130" y="293077"/>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priame</a:t>
            </a:r>
            <a:r>
              <a:rPr lang="de-DE" dirty="0">
                <a:solidFill>
                  <a:srgbClr val="00B050"/>
                </a:solidFill>
              </a:rPr>
              <a:t> </a:t>
            </a:r>
            <a:r>
              <a:rPr lang="de-DE" dirty="0" err="1">
                <a:solidFill>
                  <a:srgbClr val="00B050"/>
                </a:solidFill>
              </a:rPr>
              <a:t>stavebné</a:t>
            </a:r>
            <a:r>
              <a:rPr lang="de-DE" dirty="0">
                <a:solidFill>
                  <a:srgbClr val="00B050"/>
                </a:solidFill>
              </a:rPr>
              <a:t> </a:t>
            </a:r>
            <a:r>
              <a:rPr lang="de-DE" dirty="0" err="1">
                <a:solidFill>
                  <a:srgbClr val="00B050"/>
                </a:solidFill>
              </a:rPr>
              <a:t>prostredie</a:t>
            </a:r>
            <a:endParaRPr lang="de-DE" dirty="0">
              <a:solidFill>
                <a:srgbClr val="00B050"/>
              </a:solidFill>
            </a:endParaRPr>
          </a:p>
        </p:txBody>
      </p:sp>
      <p:sp>
        <p:nvSpPr>
          <p:cNvPr id="5" name="Inhaltsplatzhalter 2">
            <a:extLst>
              <a:ext uri="{FF2B5EF4-FFF2-40B4-BE49-F238E27FC236}">
                <a16:creationId xmlns:a16="http://schemas.microsoft.com/office/drawing/2014/main" id="{86697C16-8C0C-48E2-89B6-86130BEA8053}"/>
              </a:ext>
            </a:extLst>
          </p:cNvPr>
          <p:cNvSpPr>
            <a:spLocks noGrp="1"/>
          </p:cNvSpPr>
          <p:nvPr>
            <p:ph idx="1"/>
          </p:nvPr>
        </p:nvSpPr>
        <p:spPr>
          <a:xfrm>
            <a:off x="460130" y="1838438"/>
            <a:ext cx="11271740" cy="4600956"/>
          </a:xfrm>
        </p:spPr>
        <p:txBody>
          <a:bodyPr>
            <a:normAutofit/>
          </a:bodyPr>
          <a:lstStyle/>
          <a:p>
            <a:pPr marL="0" indent="0">
              <a:buNone/>
            </a:pPr>
            <a:endParaRPr lang="de-DE" sz="2000" dirty="0"/>
          </a:p>
          <a:p>
            <a:pPr marL="0" indent="0">
              <a:buNone/>
            </a:pPr>
            <a:r>
              <a:rPr lang="de-DE" sz="2000" dirty="0" err="1"/>
              <a:t>Priame</a:t>
            </a:r>
            <a:r>
              <a:rPr lang="de-DE" sz="2000" dirty="0"/>
              <a:t> </a:t>
            </a:r>
            <a:r>
              <a:rPr lang="de-DE" sz="2000" dirty="0" err="1"/>
              <a:t>stavebné</a:t>
            </a:r>
            <a:r>
              <a:rPr lang="de-DE" sz="2000" dirty="0"/>
              <a:t> </a:t>
            </a:r>
            <a:r>
              <a:rPr lang="de-DE" sz="2000" dirty="0" err="1"/>
              <a:t>prostredie</a:t>
            </a:r>
            <a:r>
              <a:rPr lang="de-DE" sz="2000" dirty="0"/>
              <a:t> Nord Stream 2 je </a:t>
            </a:r>
            <a:r>
              <a:rPr lang="de-DE" sz="2000" dirty="0" err="1"/>
              <a:t>negatívne</a:t>
            </a:r>
            <a:r>
              <a:rPr lang="de-DE" sz="2000" dirty="0"/>
              <a:t> </a:t>
            </a:r>
            <a:r>
              <a:rPr lang="de-DE" sz="2000" dirty="0" err="1"/>
              <a:t>ovplyvnené</a:t>
            </a:r>
            <a:r>
              <a:rPr lang="de-DE" sz="2000" dirty="0"/>
              <a:t>.</a:t>
            </a:r>
          </a:p>
          <a:p>
            <a:pPr marL="0" indent="0">
              <a:buNone/>
            </a:pPr>
            <a:r>
              <a:rPr lang="de-DE" sz="2000" dirty="0"/>
              <a:t>Je </a:t>
            </a:r>
            <a:r>
              <a:rPr lang="de-DE" sz="2000" dirty="0" err="1"/>
              <a:t>to</a:t>
            </a:r>
            <a:r>
              <a:rPr lang="de-DE" sz="2000" dirty="0"/>
              <a:t> </a:t>
            </a:r>
            <a:r>
              <a:rPr lang="de-DE" sz="2000" dirty="0" err="1"/>
              <a:t>kvôli</a:t>
            </a:r>
            <a:r>
              <a:rPr lang="de-DE" sz="2000" dirty="0"/>
              <a:t> </a:t>
            </a:r>
            <a:r>
              <a:rPr lang="de-DE" sz="2000" dirty="0" err="1"/>
              <a:t>tyči</a:t>
            </a:r>
            <a:r>
              <a:rPr lang="de-DE" sz="2000" dirty="0"/>
              <a:t> Nord Stream 2, </a:t>
            </a:r>
            <a:r>
              <a:rPr lang="de-DE" sz="2000" dirty="0" err="1"/>
              <a:t>ktorá</a:t>
            </a:r>
            <a:r>
              <a:rPr lang="de-DE" sz="2000" dirty="0"/>
              <a:t> </a:t>
            </a:r>
            <a:r>
              <a:rPr lang="de-DE" sz="2000" dirty="0" err="1"/>
              <a:t>vedie</a:t>
            </a:r>
            <a:r>
              <a:rPr lang="de-DE" sz="2000" dirty="0"/>
              <a:t> </a:t>
            </a:r>
            <a:r>
              <a:rPr lang="de-DE" sz="2000" dirty="0" err="1"/>
              <a:t>cez</a:t>
            </a:r>
            <a:r>
              <a:rPr lang="de-DE" sz="2000" dirty="0"/>
              <a:t> </a:t>
            </a:r>
            <a:r>
              <a:rPr lang="de-DE" sz="2000" dirty="0" err="1"/>
              <a:t>štyri</a:t>
            </a:r>
            <a:r>
              <a:rPr lang="de-DE" sz="2000" dirty="0"/>
              <a:t> </a:t>
            </a:r>
            <a:r>
              <a:rPr lang="de-DE" sz="2000" dirty="0" err="1"/>
              <a:t>prírodné</a:t>
            </a:r>
            <a:r>
              <a:rPr lang="de-DE" sz="2000" dirty="0"/>
              <a:t> </a:t>
            </a:r>
            <a:r>
              <a:rPr lang="de-DE" sz="2000" dirty="0" err="1"/>
              <a:t>rezervácie</a:t>
            </a:r>
            <a:r>
              <a:rPr lang="de-DE" sz="2000" dirty="0"/>
              <a:t>. </a:t>
            </a:r>
            <a:r>
              <a:rPr lang="de-DE" sz="2000" dirty="0" err="1"/>
              <a:t>Pozri</a:t>
            </a:r>
            <a:r>
              <a:rPr lang="de-DE" sz="2000" dirty="0"/>
              <a:t> (</a:t>
            </a:r>
            <a:r>
              <a:rPr lang="de-DE" sz="2000" dirty="0" err="1"/>
              <a:t>Nabu</a:t>
            </a:r>
            <a:r>
              <a:rPr lang="de-DE" sz="2000" dirty="0"/>
              <a:t>) V </a:t>
            </a:r>
            <a:r>
              <a:rPr lang="de-DE" sz="2000" dirty="0" err="1"/>
              <a:t>časti</a:t>
            </a:r>
            <a:r>
              <a:rPr lang="de-DE" sz="2000" dirty="0"/>
              <a:t> </a:t>
            </a:r>
            <a:r>
              <a:rPr lang="de-DE" sz="2000" dirty="0" err="1"/>
              <a:t>prútu</a:t>
            </a:r>
            <a:r>
              <a:rPr lang="de-DE" sz="2000" dirty="0"/>
              <a:t>, </a:t>
            </a:r>
            <a:r>
              <a:rPr lang="de-DE" sz="2000" dirty="0" err="1"/>
              <a:t>ktorá</a:t>
            </a:r>
            <a:r>
              <a:rPr lang="de-DE" sz="2000" dirty="0"/>
              <a:t> </a:t>
            </a:r>
            <a:r>
              <a:rPr lang="de-DE" sz="2000" dirty="0" err="1"/>
              <a:t>leží</a:t>
            </a:r>
            <a:r>
              <a:rPr lang="de-DE" sz="2000" dirty="0"/>
              <a:t> v </a:t>
            </a:r>
            <a:r>
              <a:rPr lang="de-DE" sz="2000" dirty="0" err="1"/>
              <a:t>nemeckých</a:t>
            </a:r>
            <a:r>
              <a:rPr lang="de-DE" sz="2000" dirty="0"/>
              <a:t> </a:t>
            </a:r>
            <a:r>
              <a:rPr lang="de-DE" sz="2000" dirty="0" err="1"/>
              <a:t>vodách</a:t>
            </a:r>
            <a:r>
              <a:rPr lang="de-DE" sz="2000" dirty="0"/>
              <a:t>, </a:t>
            </a:r>
            <a:r>
              <a:rPr lang="de-DE" sz="2000" dirty="0" err="1"/>
              <a:t>vedie</a:t>
            </a:r>
            <a:r>
              <a:rPr lang="de-DE" sz="2000" dirty="0"/>
              <a:t> Nord Stream 2 </a:t>
            </a:r>
            <a:r>
              <a:rPr lang="de-DE" sz="2000" dirty="0" err="1"/>
              <a:t>iba</a:t>
            </a:r>
            <a:r>
              <a:rPr lang="de-DE" sz="2000" dirty="0"/>
              <a:t> </a:t>
            </a:r>
            <a:r>
              <a:rPr lang="de-DE" sz="2000" dirty="0" err="1"/>
              <a:t>cez</a:t>
            </a:r>
            <a:r>
              <a:rPr lang="de-DE" sz="2000" dirty="0"/>
              <a:t> </a:t>
            </a:r>
            <a:r>
              <a:rPr lang="de-DE" sz="2000" dirty="0" err="1"/>
              <a:t>chránené</a:t>
            </a:r>
            <a:r>
              <a:rPr lang="de-DE" sz="2000" dirty="0"/>
              <a:t> </a:t>
            </a:r>
            <a:r>
              <a:rPr lang="de-DE" sz="2000" dirty="0" err="1"/>
              <a:t>morské</a:t>
            </a:r>
            <a:r>
              <a:rPr lang="de-DE" sz="2000" dirty="0"/>
              <a:t> </a:t>
            </a:r>
            <a:r>
              <a:rPr lang="de-DE" sz="2000" dirty="0" err="1"/>
              <a:t>oblasti</a:t>
            </a:r>
            <a:r>
              <a:rPr lang="de-DE" sz="2000" dirty="0"/>
              <a:t> </a:t>
            </a:r>
            <a:r>
              <a:rPr lang="de-DE" sz="2000" dirty="0" err="1"/>
              <a:t>siete</a:t>
            </a:r>
            <a:r>
              <a:rPr lang="de-DE" sz="2000" dirty="0"/>
              <a:t> Natura 2000 </a:t>
            </a:r>
            <a:r>
              <a:rPr lang="de-DE" sz="1000" dirty="0"/>
              <a:t>(</a:t>
            </a:r>
            <a:r>
              <a:rPr lang="de-DE" sz="1000" dirty="0" err="1"/>
              <a:t>pozri</a:t>
            </a:r>
            <a:r>
              <a:rPr lang="de-DE" sz="1000" dirty="0"/>
              <a:t> </a:t>
            </a:r>
            <a:r>
              <a:rPr lang="de-DE" sz="1000" dirty="0" err="1"/>
              <a:t>Nabu</a:t>
            </a:r>
            <a:r>
              <a:rPr lang="de-DE" sz="1000" dirty="0"/>
              <a:t>)</a:t>
            </a:r>
            <a:r>
              <a:rPr lang="de-DE" sz="2000" dirty="0"/>
              <a:t>.</a:t>
            </a:r>
          </a:p>
          <a:p>
            <a:pPr marL="0" indent="0">
              <a:buNone/>
            </a:pPr>
            <a:r>
              <a:rPr lang="de-DE" sz="2000" dirty="0" err="1"/>
              <a:t>Chránené</a:t>
            </a:r>
            <a:r>
              <a:rPr lang="de-DE" sz="2000" dirty="0"/>
              <a:t> </a:t>
            </a:r>
            <a:r>
              <a:rPr lang="de-DE" sz="2000" dirty="0" err="1"/>
              <a:t>biotopy</a:t>
            </a:r>
            <a:r>
              <a:rPr lang="de-DE" sz="2000" dirty="0"/>
              <a:t>, </a:t>
            </a:r>
            <a:r>
              <a:rPr lang="de-DE" sz="2000" dirty="0" err="1"/>
              <a:t>ako</a:t>
            </a:r>
            <a:r>
              <a:rPr lang="de-DE" sz="2000" dirty="0"/>
              <a:t> </a:t>
            </a:r>
            <a:r>
              <a:rPr lang="de-DE" sz="2000" dirty="0" err="1"/>
              <a:t>sú</a:t>
            </a:r>
            <a:r>
              <a:rPr lang="de-DE" sz="2000" dirty="0"/>
              <a:t> </a:t>
            </a:r>
            <a:r>
              <a:rPr lang="de-DE" sz="2000" dirty="0" err="1"/>
              <a:t>makrofytické</a:t>
            </a:r>
            <a:r>
              <a:rPr lang="de-DE" sz="2000" dirty="0"/>
              <a:t> </a:t>
            </a:r>
            <a:r>
              <a:rPr lang="de-DE" sz="2000" dirty="0" err="1"/>
              <a:t>zásoby</a:t>
            </a:r>
            <a:r>
              <a:rPr lang="de-DE" sz="2000" dirty="0"/>
              <a:t> a </a:t>
            </a:r>
            <a:r>
              <a:rPr lang="de-DE" sz="2000" dirty="0" err="1"/>
              <a:t>kamenné</a:t>
            </a:r>
            <a:r>
              <a:rPr lang="de-DE" sz="2000" dirty="0"/>
              <a:t> </a:t>
            </a:r>
            <a:r>
              <a:rPr lang="de-DE" sz="2000" dirty="0" err="1"/>
              <a:t>útesy</a:t>
            </a:r>
            <a:r>
              <a:rPr lang="de-DE" sz="2000" dirty="0"/>
              <a:t>, </a:t>
            </a:r>
            <a:r>
              <a:rPr lang="de-DE" sz="2000" dirty="0" err="1"/>
              <a:t>sa</a:t>
            </a:r>
            <a:r>
              <a:rPr lang="de-DE" sz="2000" dirty="0"/>
              <a:t> </a:t>
            </a:r>
            <a:r>
              <a:rPr lang="de-DE" sz="2000" dirty="0" err="1"/>
              <a:t>pri</a:t>
            </a:r>
            <a:r>
              <a:rPr lang="de-DE" sz="2000" dirty="0"/>
              <a:t> </a:t>
            </a:r>
            <a:r>
              <a:rPr lang="de-DE" sz="2000" dirty="0" err="1"/>
              <a:t>položení</a:t>
            </a:r>
            <a:r>
              <a:rPr lang="de-DE" sz="2000" dirty="0"/>
              <a:t> Nord Stream 2 </a:t>
            </a:r>
            <a:r>
              <a:rPr lang="de-DE" sz="2000" dirty="0" err="1"/>
              <a:t>ničia</a:t>
            </a:r>
            <a:r>
              <a:rPr lang="de-DE" sz="2000" dirty="0"/>
              <a:t>, </a:t>
            </a:r>
            <a:r>
              <a:rPr lang="de-DE" sz="2000" dirty="0" err="1"/>
              <a:t>keď</a:t>
            </a:r>
            <a:r>
              <a:rPr lang="de-DE" sz="2000" dirty="0"/>
              <a:t> </a:t>
            </a:r>
            <a:r>
              <a:rPr lang="de-DE" sz="2000" dirty="0" err="1"/>
              <a:t>sa</a:t>
            </a:r>
            <a:r>
              <a:rPr lang="de-DE" sz="2000" dirty="0"/>
              <a:t> </a:t>
            </a:r>
            <a:r>
              <a:rPr lang="de-DE" sz="2000" dirty="0" err="1"/>
              <a:t>morské</a:t>
            </a:r>
            <a:r>
              <a:rPr lang="de-DE" sz="2000" dirty="0"/>
              <a:t> </a:t>
            </a:r>
            <a:r>
              <a:rPr lang="de-DE" sz="2000" dirty="0" err="1"/>
              <a:t>dno</a:t>
            </a:r>
            <a:r>
              <a:rPr lang="de-DE" sz="2000" dirty="0"/>
              <a:t> </a:t>
            </a:r>
            <a:r>
              <a:rPr lang="de-DE" sz="2000" dirty="0" err="1"/>
              <a:t>bagruje</a:t>
            </a:r>
            <a:r>
              <a:rPr lang="de-DE" sz="2000" dirty="0"/>
              <a:t> </a:t>
            </a:r>
            <a:r>
              <a:rPr lang="de-DE" sz="2000" dirty="0" err="1"/>
              <a:t>až</a:t>
            </a:r>
            <a:r>
              <a:rPr lang="de-DE" sz="2000" dirty="0"/>
              <a:t> do </a:t>
            </a:r>
            <a:r>
              <a:rPr lang="de-DE" sz="2000" dirty="0" err="1"/>
              <a:t>šírky</a:t>
            </a:r>
            <a:r>
              <a:rPr lang="de-DE" sz="2000" dirty="0"/>
              <a:t> 80 </a:t>
            </a:r>
            <a:r>
              <a:rPr lang="de-DE" sz="2000" dirty="0" err="1"/>
              <a:t>metrov</a:t>
            </a:r>
            <a:r>
              <a:rPr lang="de-DE" sz="2000" dirty="0"/>
              <a:t>. </a:t>
            </a:r>
            <a:r>
              <a:rPr lang="de-DE" sz="2000" dirty="0" err="1"/>
              <a:t>To</a:t>
            </a:r>
            <a:r>
              <a:rPr lang="de-DE" sz="2000" dirty="0"/>
              <a:t> </a:t>
            </a:r>
            <a:r>
              <a:rPr lang="de-DE" sz="2000" dirty="0" err="1"/>
              <a:t>vedie</a:t>
            </a:r>
            <a:r>
              <a:rPr lang="de-DE" sz="2000" dirty="0"/>
              <a:t> k </a:t>
            </a:r>
            <a:r>
              <a:rPr lang="de-DE" sz="2000" dirty="0" err="1"/>
              <a:t>ohrozeniu</a:t>
            </a:r>
            <a:r>
              <a:rPr lang="de-DE" sz="2000" dirty="0"/>
              <a:t> </a:t>
            </a:r>
            <a:r>
              <a:rPr lang="de-DE" sz="2000" dirty="0" err="1"/>
              <a:t>alebo</a:t>
            </a:r>
            <a:r>
              <a:rPr lang="de-DE" sz="2000" dirty="0"/>
              <a:t> </a:t>
            </a:r>
            <a:r>
              <a:rPr lang="de-DE" sz="2000" dirty="0" err="1"/>
              <a:t>premiestneniu</a:t>
            </a:r>
            <a:r>
              <a:rPr lang="de-DE" sz="2000" dirty="0"/>
              <a:t> </a:t>
            </a:r>
            <a:r>
              <a:rPr lang="de-DE" sz="2000" dirty="0" err="1"/>
              <a:t>sviňuchy</a:t>
            </a:r>
            <a:r>
              <a:rPr lang="de-DE" sz="2000" dirty="0"/>
              <a:t> </a:t>
            </a:r>
            <a:r>
              <a:rPr lang="de-DE" sz="2000" dirty="0" err="1"/>
              <a:t>svišťovej</a:t>
            </a:r>
            <a:r>
              <a:rPr lang="de-DE" sz="2000" dirty="0"/>
              <a:t>, </a:t>
            </a:r>
            <a:r>
              <a:rPr lang="de-DE" sz="2000" dirty="0" err="1"/>
              <a:t>koryta</a:t>
            </a:r>
            <a:r>
              <a:rPr lang="de-DE" sz="2000" dirty="0"/>
              <a:t> </a:t>
            </a:r>
            <a:r>
              <a:rPr lang="de-DE" sz="2000" dirty="0" err="1"/>
              <a:t>rieky</a:t>
            </a:r>
            <a:r>
              <a:rPr lang="de-DE" sz="2000" dirty="0"/>
              <a:t> a </a:t>
            </a:r>
            <a:r>
              <a:rPr lang="de-DE" sz="2000" dirty="0" err="1"/>
              <a:t>morských</a:t>
            </a:r>
            <a:r>
              <a:rPr lang="de-DE" sz="2000" dirty="0"/>
              <a:t> </a:t>
            </a:r>
            <a:r>
              <a:rPr lang="de-DE" sz="2000" dirty="0" err="1"/>
              <a:t>kačíc</a:t>
            </a:r>
            <a:r>
              <a:rPr lang="de-DE" sz="2000" dirty="0"/>
              <a:t>. </a:t>
            </a:r>
            <a:r>
              <a:rPr lang="de-DE" sz="1000" dirty="0"/>
              <a:t>(</a:t>
            </a:r>
            <a:r>
              <a:rPr lang="de-DE" sz="1000" dirty="0" err="1"/>
              <a:t>pozri</a:t>
            </a:r>
            <a:r>
              <a:rPr lang="de-DE" sz="1000" dirty="0"/>
              <a:t> </a:t>
            </a:r>
            <a:r>
              <a:rPr lang="de-DE" sz="1000" dirty="0" err="1"/>
              <a:t>Nabu</a:t>
            </a:r>
            <a:r>
              <a:rPr lang="de-DE" sz="1000" dirty="0"/>
              <a:t>)</a:t>
            </a:r>
          </a:p>
          <a:p>
            <a:pPr marL="0" indent="0">
              <a:buNone/>
            </a:pPr>
            <a:r>
              <a:rPr lang="de-DE" sz="2000" dirty="0" err="1"/>
              <a:t>Okrem</a:t>
            </a:r>
            <a:r>
              <a:rPr lang="de-DE" sz="2000" dirty="0"/>
              <a:t> </a:t>
            </a:r>
            <a:r>
              <a:rPr lang="de-DE" sz="2000" dirty="0" err="1"/>
              <a:t>toho</a:t>
            </a:r>
            <a:r>
              <a:rPr lang="de-DE" sz="2000" dirty="0"/>
              <a:t> „</a:t>
            </a:r>
            <a:r>
              <a:rPr lang="de-DE" sz="2000" dirty="0" err="1"/>
              <a:t>sa</a:t>
            </a:r>
            <a:r>
              <a:rPr lang="de-DE" sz="2000" dirty="0"/>
              <a:t> </a:t>
            </a:r>
            <a:r>
              <a:rPr lang="de-DE" sz="2000" dirty="0" err="1"/>
              <a:t>uvoľňuje</a:t>
            </a:r>
            <a:r>
              <a:rPr lang="de-DE" sz="2000" dirty="0"/>
              <a:t> [a] </a:t>
            </a:r>
            <a:r>
              <a:rPr lang="de-DE" sz="2000" dirty="0" err="1"/>
              <a:t>lleín</a:t>
            </a:r>
            <a:r>
              <a:rPr lang="de-DE" sz="2000" dirty="0"/>
              <a:t> v Greifswalder Bodden a v </a:t>
            </a:r>
            <a:r>
              <a:rPr lang="de-DE" sz="2000" dirty="0" err="1"/>
              <a:t>Pomoranskom</a:t>
            </a:r>
            <a:r>
              <a:rPr lang="de-DE" sz="2000" dirty="0"/>
              <a:t> </a:t>
            </a:r>
            <a:r>
              <a:rPr lang="de-DE" sz="2000" dirty="0" err="1"/>
              <a:t>zálive</a:t>
            </a:r>
            <a:r>
              <a:rPr lang="de-DE" sz="2000" dirty="0"/>
              <a:t> [...] 254 ton </a:t>
            </a:r>
            <a:r>
              <a:rPr lang="de-DE" sz="2000" dirty="0" err="1"/>
              <a:t>biologicky</a:t>
            </a:r>
            <a:r>
              <a:rPr lang="de-DE" sz="2000" dirty="0"/>
              <a:t> </a:t>
            </a:r>
            <a:r>
              <a:rPr lang="de-DE" sz="2000" dirty="0" err="1"/>
              <a:t>dostupného</a:t>
            </a:r>
            <a:r>
              <a:rPr lang="de-DE" sz="2000" dirty="0"/>
              <a:t> </a:t>
            </a:r>
            <a:r>
              <a:rPr lang="de-DE" sz="2000" dirty="0" err="1"/>
              <a:t>fosforu</a:t>
            </a:r>
            <a:r>
              <a:rPr lang="de-DE" sz="2000" dirty="0"/>
              <a:t>“. </a:t>
            </a:r>
            <a:r>
              <a:rPr lang="de-DE" sz="1000" dirty="0"/>
              <a:t>(</a:t>
            </a:r>
            <a:r>
              <a:rPr lang="de-DE" sz="1000" dirty="0" err="1"/>
              <a:t>Nabu</a:t>
            </a:r>
            <a:r>
              <a:rPr lang="de-DE" sz="1000" dirty="0"/>
              <a:t>) </a:t>
            </a:r>
            <a:r>
              <a:rPr lang="de-DE" sz="2000" dirty="0" err="1"/>
              <a:t>Tento</a:t>
            </a:r>
            <a:r>
              <a:rPr lang="de-DE" sz="2000" dirty="0"/>
              <a:t> </a:t>
            </a:r>
            <a:r>
              <a:rPr lang="de-DE" sz="2000" dirty="0" err="1"/>
              <a:t>fosfor</a:t>
            </a:r>
            <a:r>
              <a:rPr lang="de-DE" sz="2000" dirty="0"/>
              <a:t> </a:t>
            </a:r>
            <a:r>
              <a:rPr lang="de-DE" sz="2000" dirty="0" err="1"/>
              <a:t>slúži</a:t>
            </a:r>
            <a:r>
              <a:rPr lang="de-DE" sz="2000" dirty="0"/>
              <a:t> </a:t>
            </a:r>
            <a:r>
              <a:rPr lang="de-DE" sz="2000" dirty="0" err="1"/>
              <a:t>ako</a:t>
            </a:r>
            <a:r>
              <a:rPr lang="de-DE" sz="2000" dirty="0"/>
              <a:t> </a:t>
            </a:r>
            <a:r>
              <a:rPr lang="de-DE" sz="2000" dirty="0" err="1"/>
              <a:t>hnojivo</a:t>
            </a:r>
            <a:r>
              <a:rPr lang="de-DE" sz="2000" dirty="0"/>
              <a:t> </a:t>
            </a:r>
            <a:r>
              <a:rPr lang="de-DE" sz="2000" dirty="0" err="1"/>
              <a:t>pre</a:t>
            </a:r>
            <a:r>
              <a:rPr lang="de-DE" sz="2000" dirty="0"/>
              <a:t> </a:t>
            </a:r>
            <a:r>
              <a:rPr lang="de-DE" sz="2000" dirty="0" err="1"/>
              <a:t>riasy</a:t>
            </a:r>
            <a:r>
              <a:rPr lang="de-DE" sz="2000" dirty="0"/>
              <a:t>, a </a:t>
            </a:r>
            <a:r>
              <a:rPr lang="de-DE" sz="2000" dirty="0" err="1"/>
              <a:t>preto</a:t>
            </a:r>
            <a:r>
              <a:rPr lang="de-DE" sz="2000" dirty="0"/>
              <a:t> </a:t>
            </a:r>
            <a:r>
              <a:rPr lang="de-DE" sz="2000" dirty="0" err="1"/>
              <a:t>vedie</a:t>
            </a:r>
            <a:r>
              <a:rPr lang="de-DE" sz="2000" dirty="0"/>
              <a:t> k </a:t>
            </a:r>
            <a:r>
              <a:rPr lang="de-DE" sz="2000" dirty="0" err="1"/>
              <a:t>zvýšenému</a:t>
            </a:r>
            <a:r>
              <a:rPr lang="de-DE" sz="2000" dirty="0"/>
              <a:t> </a:t>
            </a:r>
            <a:r>
              <a:rPr lang="de-DE" sz="2000" dirty="0" err="1"/>
              <a:t>rastu</a:t>
            </a:r>
            <a:r>
              <a:rPr lang="de-DE" sz="2000" dirty="0"/>
              <a:t> </a:t>
            </a:r>
            <a:r>
              <a:rPr lang="de-DE" sz="2000" dirty="0" err="1"/>
              <a:t>rias</a:t>
            </a:r>
            <a:r>
              <a:rPr lang="de-DE" sz="2000" dirty="0"/>
              <a:t>. Na </a:t>
            </a:r>
            <a:r>
              <a:rPr lang="de-DE" sz="2000" dirty="0" err="1"/>
              <a:t>druhej</a:t>
            </a:r>
            <a:r>
              <a:rPr lang="de-DE" sz="2000" dirty="0"/>
              <a:t> </a:t>
            </a:r>
            <a:r>
              <a:rPr lang="de-DE" sz="2000" dirty="0" err="1"/>
              <a:t>strane</a:t>
            </a:r>
            <a:r>
              <a:rPr lang="de-DE" sz="2000" dirty="0"/>
              <a:t> </a:t>
            </a:r>
            <a:r>
              <a:rPr lang="de-DE" sz="2000" dirty="0" err="1"/>
              <a:t>tento</a:t>
            </a:r>
            <a:r>
              <a:rPr lang="de-DE" sz="2000" dirty="0"/>
              <a:t> rast </a:t>
            </a:r>
            <a:r>
              <a:rPr lang="de-DE" sz="2000" dirty="0" err="1"/>
              <a:t>rias</a:t>
            </a:r>
            <a:r>
              <a:rPr lang="de-DE" sz="2000" dirty="0"/>
              <a:t> </a:t>
            </a:r>
            <a:r>
              <a:rPr lang="de-DE" sz="2000" dirty="0" err="1"/>
              <a:t>vedie</a:t>
            </a:r>
            <a:r>
              <a:rPr lang="de-DE" sz="2000" dirty="0"/>
              <a:t> k </a:t>
            </a:r>
            <a:r>
              <a:rPr lang="de-DE" sz="2000" dirty="0" err="1"/>
              <a:t>morským</a:t>
            </a:r>
            <a:r>
              <a:rPr lang="de-DE" sz="2000" dirty="0"/>
              <a:t> </a:t>
            </a:r>
            <a:r>
              <a:rPr lang="de-DE" sz="2000" dirty="0" err="1"/>
              <a:t>dnom</a:t>
            </a:r>
            <a:r>
              <a:rPr lang="de-DE" sz="2000" dirty="0"/>
              <a:t> s </a:t>
            </a:r>
            <a:r>
              <a:rPr lang="de-DE" sz="2000" dirty="0" err="1"/>
              <a:t>nízkym</a:t>
            </a:r>
            <a:r>
              <a:rPr lang="de-DE" sz="2000" dirty="0"/>
              <a:t> </a:t>
            </a:r>
            <a:r>
              <a:rPr lang="de-DE" sz="2000" dirty="0" err="1"/>
              <a:t>obsahom</a:t>
            </a:r>
            <a:r>
              <a:rPr lang="de-DE" sz="2000" dirty="0"/>
              <a:t> </a:t>
            </a:r>
            <a:r>
              <a:rPr lang="de-DE" sz="2000" dirty="0" err="1"/>
              <a:t>kyslíka</a:t>
            </a:r>
            <a:r>
              <a:rPr lang="de-DE" sz="2000" dirty="0"/>
              <a:t>. </a:t>
            </a:r>
            <a:r>
              <a:rPr lang="de-DE" sz="1000" dirty="0"/>
              <a:t>(</a:t>
            </a:r>
            <a:r>
              <a:rPr lang="de-DE" sz="1000" dirty="0" err="1"/>
              <a:t>pozri</a:t>
            </a:r>
            <a:r>
              <a:rPr lang="de-DE" sz="1000" dirty="0"/>
              <a:t> </a:t>
            </a:r>
            <a:r>
              <a:rPr lang="de-DE" sz="1000" dirty="0" err="1"/>
              <a:t>Nabu</a:t>
            </a:r>
            <a:r>
              <a:rPr lang="de-DE" sz="1000" dirty="0"/>
              <a:t>)</a:t>
            </a:r>
          </a:p>
        </p:txBody>
      </p:sp>
      <p:sp>
        <p:nvSpPr>
          <p:cNvPr id="6" name="Verbotsymbol 5">
            <a:hlinkClick r:id="rId2" action="ppaction://hlinksldjump"/>
            <a:extLst>
              <a:ext uri="{FF2B5EF4-FFF2-40B4-BE49-F238E27FC236}">
                <a16:creationId xmlns:a16="http://schemas.microsoft.com/office/drawing/2014/main" id="{CB564473-2DF4-439E-8B67-64D7BCAA1B75}"/>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292976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2A7CA2A-BB25-4E68-B462-EB07A66081D5}"/>
              </a:ext>
            </a:extLst>
          </p:cNvPr>
          <p:cNvSpPr>
            <a:spLocks noGrp="1"/>
          </p:cNvSpPr>
          <p:nvPr>
            <p:ph idx="1"/>
          </p:nvPr>
        </p:nvSpPr>
        <p:spPr>
          <a:xfrm>
            <a:off x="460130" y="1651071"/>
            <a:ext cx="11271740" cy="3991356"/>
          </a:xfrm>
        </p:spPr>
        <p:txBody>
          <a:bodyPr/>
          <a:lstStyle/>
          <a:p>
            <a:pPr marL="0" indent="0">
              <a:buNone/>
            </a:pPr>
            <a:r>
              <a:rPr lang="de-DE" sz="2000" dirty="0"/>
              <a:t>Warschau ist fest dazu entschlossen Nord Stream 2, wenn möglich, zu verhindern. Um dies zu erreichen nutzt Polen europäische oder nationale Instrumente. So hat Polen beispielsweise Dänemark unter Druck gesetzt, keine Genehmigung für eine Verlegung von Nord Stream 2 in dänischen Gewässern zu erteilen. Des Weiteren drängt Polen die europäische Kommission Nord Stream 2 zu überprüfen. </a:t>
            </a:r>
            <a:r>
              <a:rPr lang="de-DE" sz="1000" dirty="0"/>
              <a:t>(vgl. Lang &amp; Westphal, 2016, S.35) </a:t>
            </a:r>
          </a:p>
          <a:p>
            <a:pPr marL="0" indent="0">
              <a:buNone/>
            </a:pPr>
            <a:r>
              <a:rPr lang="de-DE" sz="2000" dirty="0"/>
              <a:t>Polen hat wirtschaftlich und politisch viel zu verlieren, wie in den nachfolgenden Kategorien Wirtschaft und Politik deutlich werden wird. </a:t>
            </a:r>
          </a:p>
          <a:p>
            <a:pPr marL="0" indent="0">
              <a:buNone/>
            </a:pPr>
            <a:r>
              <a:rPr lang="de-DE" sz="2000" dirty="0"/>
              <a:t>Die Umwelt wird von den anderen Kategorien überschattet und spielt nur eine kleinere Rolle im Standpunk Polens. </a:t>
            </a:r>
          </a:p>
          <a:p>
            <a:endParaRPr lang="de-DE" dirty="0"/>
          </a:p>
        </p:txBody>
      </p:sp>
      <p:sp>
        <p:nvSpPr>
          <p:cNvPr id="4" name="Verbotsymbol 3">
            <a:hlinkClick r:id="rId2" action="ppaction://hlinksldjump"/>
            <a:extLst>
              <a:ext uri="{FF2B5EF4-FFF2-40B4-BE49-F238E27FC236}">
                <a16:creationId xmlns:a16="http://schemas.microsoft.com/office/drawing/2014/main" id="{C06E872A-CBEB-4932-998F-BBE1E97B82F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Textfeld 5">
            <a:extLst>
              <a:ext uri="{FF2B5EF4-FFF2-40B4-BE49-F238E27FC236}">
                <a16:creationId xmlns:a16="http://schemas.microsoft.com/office/drawing/2014/main" id="{AE546861-AE95-4D65-9EA9-CC8AFB120840}"/>
              </a:ext>
            </a:extLst>
          </p:cNvPr>
          <p:cNvSpPr txBox="1"/>
          <p:nvPr/>
        </p:nvSpPr>
        <p:spPr>
          <a:xfrm>
            <a:off x="761901" y="5202950"/>
            <a:ext cx="3696788" cy="523220"/>
          </a:xfrm>
          <a:prstGeom prst="rect">
            <a:avLst/>
          </a:prstGeom>
          <a:noFill/>
        </p:spPr>
        <p:txBody>
          <a:bodyPr wrap="square" rtlCol="0">
            <a:spAutoFit/>
          </a:bodyPr>
          <a:lstStyle/>
          <a:p>
            <a:r>
              <a:rPr lang="de-DE" sz="2800" u="sng" dirty="0">
                <a:solidFill>
                  <a:srgbClr val="00B050"/>
                </a:solidFill>
                <a:hlinkClick r:id="rId3" action="ppaction://hlinksldjump"/>
              </a:rPr>
              <a:t>Wirtschaft</a:t>
            </a:r>
            <a:endParaRPr lang="de-DE" sz="2800" u="sng" dirty="0">
              <a:solidFill>
                <a:srgbClr val="00B050"/>
              </a:solidFill>
            </a:endParaRPr>
          </a:p>
        </p:txBody>
      </p:sp>
      <p:sp>
        <p:nvSpPr>
          <p:cNvPr id="9" name="Titel 1">
            <a:extLst>
              <a:ext uri="{FF2B5EF4-FFF2-40B4-BE49-F238E27FC236}">
                <a16:creationId xmlns:a16="http://schemas.microsoft.com/office/drawing/2014/main" id="{4A469B9D-E39F-4656-9D50-5DD9BC8ACD58}"/>
              </a:ext>
            </a:extLst>
          </p:cNvPr>
          <p:cNvSpPr txBox="1">
            <a:spLocks/>
          </p:cNvSpPr>
          <p:nvPr/>
        </p:nvSpPr>
        <p:spPr bwMode="black">
          <a:xfrm>
            <a:off x="366078" y="233986"/>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Polen</a:t>
            </a:r>
            <a:endParaRPr lang="de-DE" dirty="0"/>
          </a:p>
        </p:txBody>
      </p:sp>
      <p:sp>
        <p:nvSpPr>
          <p:cNvPr id="12" name="Textfeld 11">
            <a:extLst>
              <a:ext uri="{FF2B5EF4-FFF2-40B4-BE49-F238E27FC236}">
                <a16:creationId xmlns:a16="http://schemas.microsoft.com/office/drawing/2014/main" id="{411EABCD-BA56-4F68-A38B-49AC1C0B7B82}"/>
              </a:ext>
            </a:extLst>
          </p:cNvPr>
          <p:cNvSpPr txBox="1"/>
          <p:nvPr/>
        </p:nvSpPr>
        <p:spPr>
          <a:xfrm>
            <a:off x="4876800" y="5202950"/>
            <a:ext cx="2977661" cy="523220"/>
          </a:xfrm>
          <a:prstGeom prst="rect">
            <a:avLst/>
          </a:prstGeom>
          <a:noFill/>
        </p:spPr>
        <p:txBody>
          <a:bodyPr wrap="square" rtlCol="0">
            <a:spAutoFit/>
          </a:bodyPr>
          <a:lstStyle/>
          <a:p>
            <a:r>
              <a:rPr lang="de-DE" sz="2800" u="sng" dirty="0">
                <a:solidFill>
                  <a:srgbClr val="00B050"/>
                </a:solidFill>
                <a:hlinkClick r:id="rId4" action="ppaction://hlinksldjump"/>
              </a:rPr>
              <a:t>Politik</a:t>
            </a:r>
            <a:endParaRPr lang="de-DE" sz="2800" u="sng" dirty="0">
              <a:solidFill>
                <a:srgbClr val="00B050"/>
              </a:solidFill>
            </a:endParaRPr>
          </a:p>
        </p:txBody>
      </p:sp>
      <p:sp>
        <p:nvSpPr>
          <p:cNvPr id="13" name="Textfeld 12">
            <a:extLst>
              <a:ext uri="{FF2B5EF4-FFF2-40B4-BE49-F238E27FC236}">
                <a16:creationId xmlns:a16="http://schemas.microsoft.com/office/drawing/2014/main" id="{1AFF186E-6F5E-4040-A6D2-C79B36B053A3}"/>
              </a:ext>
            </a:extLst>
          </p:cNvPr>
          <p:cNvSpPr txBox="1"/>
          <p:nvPr/>
        </p:nvSpPr>
        <p:spPr>
          <a:xfrm>
            <a:off x="8856785" y="5153410"/>
            <a:ext cx="1658816" cy="523220"/>
          </a:xfrm>
          <a:prstGeom prst="rect">
            <a:avLst/>
          </a:prstGeom>
          <a:noFill/>
        </p:spPr>
        <p:txBody>
          <a:bodyPr wrap="square" rtlCol="0">
            <a:spAutoFit/>
          </a:bodyPr>
          <a:lstStyle/>
          <a:p>
            <a:r>
              <a:rPr lang="de-DE" sz="2800" u="sng" dirty="0">
                <a:solidFill>
                  <a:srgbClr val="00B050"/>
                </a:solidFill>
                <a:hlinkClick r:id="rId5" action="ppaction://hlinksldjump"/>
              </a:rPr>
              <a:t>Umwelt</a:t>
            </a:r>
            <a:endParaRPr lang="de-DE" sz="2800" u="sng" dirty="0">
              <a:solidFill>
                <a:srgbClr val="00B050"/>
              </a:solidFill>
            </a:endParaRPr>
          </a:p>
        </p:txBody>
      </p:sp>
    </p:spTree>
    <p:extLst>
      <p:ext uri="{BB962C8B-B14F-4D97-AF65-F5344CB8AC3E}">
        <p14:creationId xmlns:p14="http://schemas.microsoft.com/office/powerpoint/2010/main" val="3945173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AF8192E-6F0E-4F9C-9114-09280E01BF68}"/>
              </a:ext>
            </a:extLst>
          </p:cNvPr>
          <p:cNvSpPr txBox="1">
            <a:spLocks/>
          </p:cNvSpPr>
          <p:nvPr/>
        </p:nvSpPr>
        <p:spPr bwMode="black">
          <a:xfrm>
            <a:off x="460130" y="290967"/>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a:t>
            </a:r>
            <a:r>
              <a:rPr lang="sk-SK" dirty="0">
                <a:solidFill>
                  <a:srgbClr val="00B050"/>
                </a:solidFill>
              </a:rPr>
              <a:t>ľsko</a:t>
            </a:r>
            <a:endParaRPr lang="de-DE" dirty="0">
              <a:solidFill>
                <a:srgbClr val="00B050"/>
              </a:solidFill>
            </a:endParaRPr>
          </a:p>
        </p:txBody>
      </p:sp>
      <p:sp>
        <p:nvSpPr>
          <p:cNvPr id="5" name="Inhaltsplatzhalter 2">
            <a:extLst>
              <a:ext uri="{FF2B5EF4-FFF2-40B4-BE49-F238E27FC236}">
                <a16:creationId xmlns:a16="http://schemas.microsoft.com/office/drawing/2014/main" id="{464E1CEA-A0A7-448C-B393-5DAC49039D2A}"/>
              </a:ext>
            </a:extLst>
          </p:cNvPr>
          <p:cNvSpPr>
            <a:spLocks noGrp="1"/>
          </p:cNvSpPr>
          <p:nvPr>
            <p:ph idx="1"/>
          </p:nvPr>
        </p:nvSpPr>
        <p:spPr>
          <a:xfrm>
            <a:off x="460130" y="1651071"/>
            <a:ext cx="11271740" cy="3991356"/>
          </a:xfrm>
        </p:spPr>
        <p:txBody>
          <a:bodyPr/>
          <a:lstStyle/>
          <a:p>
            <a:pPr marL="0" indent="0">
              <a:buNone/>
            </a:pPr>
            <a:r>
              <a:rPr lang="de-DE" sz="2000" dirty="0" err="1"/>
              <a:t>Varšava</a:t>
            </a:r>
            <a:r>
              <a:rPr lang="de-DE" sz="2000" dirty="0"/>
              <a:t> je </a:t>
            </a:r>
            <a:r>
              <a:rPr lang="de-DE" sz="2000" dirty="0" err="1"/>
              <a:t>odhodlaná</a:t>
            </a:r>
            <a:r>
              <a:rPr lang="de-DE" sz="2000" dirty="0"/>
              <a:t> </a:t>
            </a:r>
            <a:r>
              <a:rPr lang="de-DE" sz="2000" dirty="0" err="1"/>
              <a:t>zabrániť</a:t>
            </a:r>
            <a:r>
              <a:rPr lang="de-DE" sz="2000" dirty="0"/>
              <a:t> Nord Stream 2, </a:t>
            </a:r>
            <a:r>
              <a:rPr lang="de-DE" sz="2000" dirty="0" err="1"/>
              <a:t>ak</a:t>
            </a:r>
            <a:r>
              <a:rPr lang="de-DE" sz="2000" dirty="0"/>
              <a:t> je </a:t>
            </a:r>
            <a:r>
              <a:rPr lang="de-DE" sz="2000" dirty="0" err="1"/>
              <a:t>to</a:t>
            </a:r>
            <a:r>
              <a:rPr lang="de-DE" sz="2000" dirty="0"/>
              <a:t> </a:t>
            </a:r>
            <a:r>
              <a:rPr lang="de-DE" sz="2000" dirty="0" err="1"/>
              <a:t>možné</a:t>
            </a:r>
            <a:r>
              <a:rPr lang="de-DE" sz="2000" dirty="0"/>
              <a:t>. Poľsko na </a:t>
            </a:r>
            <a:r>
              <a:rPr lang="de-DE" sz="2000" dirty="0" err="1"/>
              <a:t>dosiahnutie</a:t>
            </a:r>
            <a:r>
              <a:rPr lang="de-DE" sz="2000" dirty="0"/>
              <a:t> </a:t>
            </a:r>
            <a:r>
              <a:rPr lang="de-DE" sz="2000" dirty="0" err="1"/>
              <a:t>tohto</a:t>
            </a:r>
            <a:r>
              <a:rPr lang="de-DE" sz="2000" dirty="0"/>
              <a:t> </a:t>
            </a:r>
            <a:r>
              <a:rPr lang="de-DE" sz="2000" dirty="0" err="1"/>
              <a:t>cieľa</a:t>
            </a:r>
            <a:r>
              <a:rPr lang="de-DE" sz="2000" dirty="0"/>
              <a:t> </a:t>
            </a:r>
            <a:r>
              <a:rPr lang="de-DE" sz="2000" dirty="0" err="1"/>
              <a:t>využíva</a:t>
            </a:r>
            <a:r>
              <a:rPr lang="de-DE" sz="2000" dirty="0"/>
              <a:t> </a:t>
            </a:r>
            <a:r>
              <a:rPr lang="de-DE" sz="2000" dirty="0" err="1"/>
              <a:t>európske</a:t>
            </a:r>
            <a:r>
              <a:rPr lang="de-DE" sz="2000" dirty="0"/>
              <a:t> </a:t>
            </a:r>
            <a:r>
              <a:rPr lang="de-DE" sz="2000" dirty="0" err="1"/>
              <a:t>alebo</a:t>
            </a:r>
            <a:r>
              <a:rPr lang="de-DE" sz="2000" dirty="0"/>
              <a:t> </a:t>
            </a:r>
            <a:r>
              <a:rPr lang="de-DE" sz="2000" dirty="0" err="1"/>
              <a:t>vnútroštátne</a:t>
            </a:r>
            <a:r>
              <a:rPr lang="de-DE" sz="2000" dirty="0"/>
              <a:t> </a:t>
            </a:r>
            <a:r>
              <a:rPr lang="de-DE" sz="2000" dirty="0" err="1"/>
              <a:t>nástroje</a:t>
            </a:r>
            <a:r>
              <a:rPr lang="de-DE" sz="2000" dirty="0"/>
              <a:t>. </a:t>
            </a:r>
            <a:r>
              <a:rPr lang="de-DE" sz="2000" dirty="0" err="1"/>
              <a:t>Napríklad</a:t>
            </a:r>
            <a:r>
              <a:rPr lang="de-DE" sz="2000" dirty="0"/>
              <a:t> Poľsko </a:t>
            </a:r>
            <a:r>
              <a:rPr lang="de-DE" sz="2000" dirty="0" err="1"/>
              <a:t>vyvíjalo</a:t>
            </a:r>
            <a:r>
              <a:rPr lang="de-DE" sz="2000" dirty="0"/>
              <a:t> </a:t>
            </a:r>
            <a:r>
              <a:rPr lang="de-DE" sz="2000" dirty="0" err="1"/>
              <a:t>tlak</a:t>
            </a:r>
            <a:r>
              <a:rPr lang="de-DE" sz="2000" dirty="0"/>
              <a:t> na </a:t>
            </a:r>
            <a:r>
              <a:rPr lang="de-DE" sz="2000" dirty="0" err="1"/>
              <a:t>Dánsko</a:t>
            </a:r>
            <a:r>
              <a:rPr lang="de-DE" sz="2000" dirty="0"/>
              <a:t>, </a:t>
            </a:r>
            <a:r>
              <a:rPr lang="de-DE" sz="2000" dirty="0" err="1"/>
              <a:t>aby</a:t>
            </a:r>
            <a:r>
              <a:rPr lang="de-DE" sz="2000" dirty="0"/>
              <a:t> </a:t>
            </a:r>
            <a:r>
              <a:rPr lang="de-DE" sz="2000" dirty="0" err="1"/>
              <a:t>nevydávalo</a:t>
            </a:r>
            <a:r>
              <a:rPr lang="de-DE" sz="2000" dirty="0"/>
              <a:t> </a:t>
            </a:r>
            <a:r>
              <a:rPr lang="de-DE" sz="2000" dirty="0" err="1"/>
              <a:t>povolenie</a:t>
            </a:r>
            <a:r>
              <a:rPr lang="de-DE" sz="2000" dirty="0"/>
              <a:t> na </a:t>
            </a:r>
            <a:r>
              <a:rPr lang="de-DE" sz="2000" dirty="0" err="1"/>
              <a:t>presun</a:t>
            </a:r>
            <a:r>
              <a:rPr lang="de-DE" sz="2000" dirty="0"/>
              <a:t> Nord Stream 2 do </a:t>
            </a:r>
            <a:r>
              <a:rPr lang="de-DE" sz="2000" dirty="0" err="1"/>
              <a:t>dánskych</a:t>
            </a:r>
            <a:r>
              <a:rPr lang="de-DE" sz="2000" dirty="0"/>
              <a:t> </a:t>
            </a:r>
            <a:r>
              <a:rPr lang="de-DE" sz="2000" dirty="0" err="1"/>
              <a:t>vôd</a:t>
            </a:r>
            <a:r>
              <a:rPr lang="de-DE" sz="2000" dirty="0"/>
              <a:t>. Poľsko </a:t>
            </a:r>
            <a:r>
              <a:rPr lang="de-DE" sz="2000" dirty="0" err="1"/>
              <a:t>tiež</a:t>
            </a:r>
            <a:r>
              <a:rPr lang="de-DE" sz="2000" dirty="0"/>
              <a:t> </a:t>
            </a:r>
            <a:r>
              <a:rPr lang="de-DE" sz="2000" dirty="0" err="1"/>
              <a:t>vyzýva</a:t>
            </a:r>
            <a:r>
              <a:rPr lang="de-DE" sz="2000" dirty="0"/>
              <a:t> </a:t>
            </a:r>
            <a:r>
              <a:rPr lang="de-DE" sz="2000" dirty="0" err="1"/>
              <a:t>Európsku</a:t>
            </a:r>
            <a:r>
              <a:rPr lang="de-DE" sz="2000" dirty="0"/>
              <a:t> </a:t>
            </a:r>
            <a:r>
              <a:rPr lang="de-DE" sz="2000" dirty="0" err="1"/>
              <a:t>komisiu</a:t>
            </a:r>
            <a:r>
              <a:rPr lang="de-DE" sz="2000" dirty="0"/>
              <a:t>, </a:t>
            </a:r>
            <a:r>
              <a:rPr lang="de-DE" sz="2000" dirty="0" err="1"/>
              <a:t>aby</a:t>
            </a:r>
            <a:r>
              <a:rPr lang="de-DE" sz="2000" dirty="0"/>
              <a:t> </a:t>
            </a:r>
            <a:r>
              <a:rPr lang="de-DE" sz="2000" dirty="0" err="1"/>
              <a:t>preskúmala</a:t>
            </a:r>
            <a:r>
              <a:rPr lang="de-DE" sz="2000" dirty="0"/>
              <a:t> Nord Stream 2. </a:t>
            </a:r>
            <a:r>
              <a:rPr lang="de-DE" sz="2000" dirty="0" err="1"/>
              <a:t>Pozri</a:t>
            </a:r>
            <a:r>
              <a:rPr lang="de-DE" sz="2000" dirty="0"/>
              <a:t> </a:t>
            </a:r>
            <a:r>
              <a:rPr lang="de-DE" sz="1000" dirty="0"/>
              <a:t>(Lang &amp; Westphal, 2016, s. 35)</a:t>
            </a:r>
          </a:p>
          <a:p>
            <a:pPr marL="0" indent="0">
              <a:buNone/>
            </a:pPr>
            <a:r>
              <a:rPr lang="de-DE" sz="2000" dirty="0"/>
              <a:t>Poľsko </a:t>
            </a:r>
            <a:r>
              <a:rPr lang="sk-SK" sz="2000" dirty="0"/>
              <a:t>môže</a:t>
            </a:r>
            <a:r>
              <a:rPr lang="de-DE" sz="2000" dirty="0"/>
              <a:t> </a:t>
            </a:r>
            <a:r>
              <a:rPr lang="de-DE" sz="2000" dirty="0" err="1"/>
              <a:t>stratiť</a:t>
            </a:r>
            <a:r>
              <a:rPr lang="sk-SK" sz="2000" dirty="0"/>
              <a:t> veľa</a:t>
            </a:r>
            <a:r>
              <a:rPr lang="de-DE" sz="2000" dirty="0"/>
              <a:t> z </a:t>
            </a:r>
            <a:r>
              <a:rPr lang="de-DE" sz="2000" dirty="0" err="1"/>
              <a:t>hospodárskeho</a:t>
            </a:r>
            <a:r>
              <a:rPr lang="de-DE" sz="2000" dirty="0"/>
              <a:t> a </a:t>
            </a:r>
            <a:r>
              <a:rPr lang="de-DE" sz="2000" dirty="0" err="1"/>
              <a:t>politického</a:t>
            </a:r>
            <a:r>
              <a:rPr lang="de-DE" sz="2000" dirty="0"/>
              <a:t> </a:t>
            </a:r>
            <a:r>
              <a:rPr lang="de-DE" sz="2000" dirty="0" err="1"/>
              <a:t>hľadiska</a:t>
            </a:r>
            <a:r>
              <a:rPr lang="de-DE" sz="2000" dirty="0"/>
              <a:t>, </a:t>
            </a:r>
            <a:r>
              <a:rPr lang="de-DE" sz="2000" dirty="0" err="1"/>
              <a:t>ako</a:t>
            </a:r>
            <a:r>
              <a:rPr lang="de-DE" sz="2000" dirty="0"/>
              <a:t> </a:t>
            </a:r>
            <a:r>
              <a:rPr lang="de-DE" sz="2000" dirty="0" err="1"/>
              <a:t>bude</a:t>
            </a:r>
            <a:r>
              <a:rPr lang="de-DE" sz="2000" dirty="0"/>
              <a:t> </a:t>
            </a:r>
            <a:r>
              <a:rPr lang="de-DE" sz="2000" dirty="0" err="1"/>
              <a:t>zrejmé</a:t>
            </a:r>
            <a:r>
              <a:rPr lang="de-DE" sz="2000" dirty="0"/>
              <a:t> z </a:t>
            </a:r>
            <a:r>
              <a:rPr lang="de-DE" sz="2000" dirty="0" err="1"/>
              <a:t>nasledujúcich</a:t>
            </a:r>
            <a:r>
              <a:rPr lang="de-DE" sz="2000" dirty="0"/>
              <a:t> </a:t>
            </a:r>
            <a:r>
              <a:rPr lang="de-DE" sz="2000" dirty="0" err="1"/>
              <a:t>kategórií</a:t>
            </a:r>
            <a:r>
              <a:rPr lang="de-DE" sz="2000" dirty="0"/>
              <a:t> </a:t>
            </a:r>
            <a:r>
              <a:rPr lang="de-DE" sz="2000" dirty="0" err="1"/>
              <a:t>hospodárstva</a:t>
            </a:r>
            <a:r>
              <a:rPr lang="de-DE" sz="2000" dirty="0"/>
              <a:t> a </a:t>
            </a:r>
            <a:r>
              <a:rPr lang="de-DE" sz="2000" dirty="0" err="1"/>
              <a:t>politiky</a:t>
            </a:r>
            <a:r>
              <a:rPr lang="de-DE" sz="2000" dirty="0"/>
              <a:t>.</a:t>
            </a:r>
            <a:r>
              <a:rPr lang="sk-SK" sz="2000" dirty="0"/>
              <a:t> </a:t>
            </a:r>
            <a:r>
              <a:rPr lang="sk-SK" sz="1000" dirty="0"/>
              <a:t>(Životné prostredie hrá v Poľsku iba malú úlohu)</a:t>
            </a:r>
            <a:endParaRPr lang="de-DE" sz="1000" dirty="0"/>
          </a:p>
        </p:txBody>
      </p:sp>
      <p:sp>
        <p:nvSpPr>
          <p:cNvPr id="6" name="Textfeld 5">
            <a:extLst>
              <a:ext uri="{FF2B5EF4-FFF2-40B4-BE49-F238E27FC236}">
                <a16:creationId xmlns:a16="http://schemas.microsoft.com/office/drawing/2014/main" id="{B60FE561-56BE-4013-BEC9-B2867E45910C}"/>
              </a:ext>
            </a:extLst>
          </p:cNvPr>
          <p:cNvSpPr txBox="1"/>
          <p:nvPr/>
        </p:nvSpPr>
        <p:spPr>
          <a:xfrm>
            <a:off x="761901" y="5202950"/>
            <a:ext cx="3696788" cy="523220"/>
          </a:xfrm>
          <a:prstGeom prst="rect">
            <a:avLst/>
          </a:prstGeom>
          <a:noFill/>
        </p:spPr>
        <p:txBody>
          <a:bodyPr wrap="square" rtlCol="0">
            <a:spAutoFit/>
          </a:bodyPr>
          <a:lstStyle/>
          <a:p>
            <a:r>
              <a:rPr lang="sk-SK" sz="2800" u="sng" dirty="0">
                <a:solidFill>
                  <a:srgbClr val="00B050"/>
                </a:solidFill>
                <a:hlinkClick r:id="rId2" action="ppaction://hlinksldjump"/>
              </a:rPr>
              <a:t>Hospodárstvo</a:t>
            </a:r>
            <a:endParaRPr lang="de-DE" sz="2800" u="sng" dirty="0">
              <a:solidFill>
                <a:srgbClr val="00B050"/>
              </a:solidFill>
            </a:endParaRPr>
          </a:p>
        </p:txBody>
      </p:sp>
      <p:sp>
        <p:nvSpPr>
          <p:cNvPr id="7" name="Textfeld 6">
            <a:extLst>
              <a:ext uri="{FF2B5EF4-FFF2-40B4-BE49-F238E27FC236}">
                <a16:creationId xmlns:a16="http://schemas.microsoft.com/office/drawing/2014/main" id="{259B15ED-C48A-443C-87E6-3E16806B3219}"/>
              </a:ext>
            </a:extLst>
          </p:cNvPr>
          <p:cNvSpPr txBox="1"/>
          <p:nvPr/>
        </p:nvSpPr>
        <p:spPr>
          <a:xfrm>
            <a:off x="5379076" y="5202950"/>
            <a:ext cx="2977661" cy="523220"/>
          </a:xfrm>
          <a:prstGeom prst="rect">
            <a:avLst/>
          </a:prstGeom>
          <a:noFill/>
        </p:spPr>
        <p:txBody>
          <a:bodyPr wrap="square" rtlCol="0">
            <a:spAutoFit/>
          </a:bodyPr>
          <a:lstStyle/>
          <a:p>
            <a:r>
              <a:rPr lang="de-DE" sz="2800" u="sng" dirty="0">
                <a:solidFill>
                  <a:srgbClr val="00B050"/>
                </a:solidFill>
                <a:hlinkClick r:id="rId3" action="ppaction://hlinksldjump"/>
              </a:rPr>
              <a:t>Politik</a:t>
            </a:r>
            <a:r>
              <a:rPr lang="sk-SK" sz="2800" u="sng" dirty="0">
                <a:solidFill>
                  <a:srgbClr val="00B050"/>
                </a:solidFill>
                <a:hlinkClick r:id="rId3" action="ppaction://hlinksldjump"/>
              </a:rPr>
              <a:t>a</a:t>
            </a:r>
            <a:endParaRPr lang="de-DE" sz="2800" u="sng" dirty="0">
              <a:solidFill>
                <a:srgbClr val="00B050"/>
              </a:solidFill>
            </a:endParaRPr>
          </a:p>
        </p:txBody>
      </p:sp>
      <p:sp>
        <p:nvSpPr>
          <p:cNvPr id="8" name="Textfeld 7">
            <a:extLst>
              <a:ext uri="{FF2B5EF4-FFF2-40B4-BE49-F238E27FC236}">
                <a16:creationId xmlns:a16="http://schemas.microsoft.com/office/drawing/2014/main" id="{7C0887E1-AEB9-4086-9457-4156E217E281}"/>
              </a:ext>
            </a:extLst>
          </p:cNvPr>
          <p:cNvSpPr txBox="1"/>
          <p:nvPr/>
        </p:nvSpPr>
        <p:spPr>
          <a:xfrm>
            <a:off x="8204737" y="5202950"/>
            <a:ext cx="3176856" cy="523220"/>
          </a:xfrm>
          <a:prstGeom prst="rect">
            <a:avLst/>
          </a:prstGeom>
          <a:noFill/>
        </p:spPr>
        <p:txBody>
          <a:bodyPr wrap="square" rtlCol="0">
            <a:spAutoFit/>
          </a:bodyPr>
          <a:lstStyle/>
          <a:p>
            <a:r>
              <a:rPr lang="sk-SK" sz="2800" u="sng" dirty="0">
                <a:solidFill>
                  <a:srgbClr val="00B050"/>
                </a:solidFill>
                <a:hlinkClick r:id="rId4" action="ppaction://hlinksldjump"/>
              </a:rPr>
              <a:t>Životné prostredie</a:t>
            </a:r>
            <a:endParaRPr lang="de-DE" sz="2800" u="sng" dirty="0">
              <a:solidFill>
                <a:srgbClr val="00B050"/>
              </a:solidFill>
            </a:endParaRPr>
          </a:p>
        </p:txBody>
      </p:sp>
      <p:sp>
        <p:nvSpPr>
          <p:cNvPr id="9" name="Verbotsymbol 8">
            <a:hlinkClick r:id="rId5" action="ppaction://hlinksldjump"/>
            <a:extLst>
              <a:ext uri="{FF2B5EF4-FFF2-40B4-BE49-F238E27FC236}">
                <a16:creationId xmlns:a16="http://schemas.microsoft.com/office/drawing/2014/main" id="{EA6A8FD8-24C5-4E04-8490-A9DD885C11A9}"/>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848884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8D35289-4B9C-4E5D-B29A-1133C0465A5C}"/>
              </a:ext>
            </a:extLst>
          </p:cNvPr>
          <p:cNvSpPr>
            <a:spLocks noGrp="1"/>
          </p:cNvSpPr>
          <p:nvPr>
            <p:ph idx="1"/>
          </p:nvPr>
        </p:nvSpPr>
        <p:spPr>
          <a:xfrm>
            <a:off x="366078" y="1793983"/>
            <a:ext cx="11271740" cy="4853002"/>
          </a:xfrm>
        </p:spPr>
        <p:txBody>
          <a:bodyPr>
            <a:normAutofit/>
          </a:bodyPr>
          <a:lstStyle/>
          <a:p>
            <a:pPr marL="0" indent="0">
              <a:buNone/>
            </a:pPr>
            <a:r>
              <a:rPr lang="de-DE" sz="2200" dirty="0"/>
              <a:t>Aus wirtschaftlicher Sicht ist Polen gegen Nord Stream 2. </a:t>
            </a:r>
          </a:p>
          <a:p>
            <a:pPr marL="0" indent="0">
              <a:buNone/>
            </a:pPr>
            <a:endParaRPr lang="de-DE" sz="2000" dirty="0"/>
          </a:p>
          <a:p>
            <a:pPr marL="0" indent="0">
              <a:buNone/>
            </a:pPr>
            <a:r>
              <a:rPr lang="de-DE" sz="2200" dirty="0"/>
              <a:t>Diese Position kann dadurch folgende Punkte erklärt werden.</a:t>
            </a:r>
          </a:p>
          <a:p>
            <a:pPr marL="0" indent="0">
              <a:buNone/>
            </a:pPr>
            <a:endParaRPr lang="de-DE" sz="2200" dirty="0"/>
          </a:p>
          <a:p>
            <a:pPr marL="0" indent="0" algn="ctr">
              <a:buNone/>
            </a:pPr>
            <a:r>
              <a:rPr lang="de-DE" sz="3000" u="sng" dirty="0">
                <a:solidFill>
                  <a:srgbClr val="00B050"/>
                </a:solidFill>
                <a:hlinkClick r:id="rId2" action="ppaction://hlinksldjump"/>
              </a:rPr>
              <a:t>Transitgebühren</a:t>
            </a:r>
            <a:r>
              <a:rPr lang="de-DE" sz="3000" u="sng" dirty="0">
                <a:solidFill>
                  <a:srgbClr val="00B050"/>
                </a:solidFill>
              </a:rPr>
              <a:t> </a:t>
            </a:r>
          </a:p>
          <a:p>
            <a:pPr marL="0" indent="0" algn="ctr">
              <a:buNone/>
            </a:pPr>
            <a:endParaRPr lang="de-DE" sz="3000" u="sng" dirty="0">
              <a:solidFill>
                <a:srgbClr val="00B050"/>
              </a:solidFill>
            </a:endParaRPr>
          </a:p>
          <a:p>
            <a:pPr marL="0" indent="0" algn="ctr">
              <a:buNone/>
            </a:pPr>
            <a:r>
              <a:rPr lang="de-DE" sz="3000" u="sng" dirty="0">
                <a:solidFill>
                  <a:srgbClr val="00B050"/>
                </a:solidFill>
                <a:hlinkClick r:id="rId3" action="ppaction://hlinksldjump"/>
              </a:rPr>
              <a:t>Polnische Städte werden beeinträchtigt</a:t>
            </a:r>
            <a:endParaRPr lang="de-DE" sz="3000" u="sng" dirty="0">
              <a:solidFill>
                <a:srgbClr val="00B050"/>
              </a:solidFill>
            </a:endParaRPr>
          </a:p>
          <a:p>
            <a:pPr marL="0" indent="0" algn="ctr">
              <a:buNone/>
            </a:pPr>
            <a:endParaRPr lang="de-DE" sz="3000" u="sng" dirty="0">
              <a:solidFill>
                <a:srgbClr val="00B050"/>
              </a:solidFill>
            </a:endParaRPr>
          </a:p>
          <a:p>
            <a:pPr marL="0" indent="0" algn="ctr">
              <a:buNone/>
            </a:pPr>
            <a:r>
              <a:rPr lang="de-DE" sz="3000" u="sng" dirty="0">
                <a:solidFill>
                  <a:srgbClr val="00B050"/>
                </a:solidFill>
                <a:hlinkClick r:id="rId4" action="ppaction://hlinksldjump"/>
              </a:rPr>
              <a:t>Nord Stream 2 stellt Konkurrenz dar</a:t>
            </a:r>
            <a:endParaRPr lang="de-DE" sz="3000" u="sng" dirty="0">
              <a:solidFill>
                <a:srgbClr val="00B050"/>
              </a:solidFill>
            </a:endParaRPr>
          </a:p>
          <a:p>
            <a:pPr marL="0" indent="0">
              <a:buNone/>
            </a:pPr>
            <a:endParaRPr lang="de-DE" dirty="0"/>
          </a:p>
        </p:txBody>
      </p:sp>
      <p:sp>
        <p:nvSpPr>
          <p:cNvPr id="4" name="Verbotsymbol 3">
            <a:hlinkClick r:id="rId5" action="ppaction://hlinksldjump"/>
            <a:extLst>
              <a:ext uri="{FF2B5EF4-FFF2-40B4-BE49-F238E27FC236}">
                <a16:creationId xmlns:a16="http://schemas.microsoft.com/office/drawing/2014/main" id="{CB13AA09-2A00-43C6-AE90-DD50D5DE7DF6}"/>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673803DC-9E39-4CD8-A382-C5EBF04DE9BE}"/>
              </a:ext>
            </a:extLst>
          </p:cNvPr>
          <p:cNvSpPr txBox="1">
            <a:spLocks/>
          </p:cNvSpPr>
          <p:nvPr/>
        </p:nvSpPr>
        <p:spPr bwMode="black">
          <a:xfrm>
            <a:off x="366078" y="43375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Wirtschaft</a:t>
            </a:r>
            <a:endParaRPr lang="de-DE" dirty="0"/>
          </a:p>
        </p:txBody>
      </p:sp>
    </p:spTree>
    <p:extLst>
      <p:ext uri="{BB962C8B-B14F-4D97-AF65-F5344CB8AC3E}">
        <p14:creationId xmlns:p14="http://schemas.microsoft.com/office/powerpoint/2010/main" val="176782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5E9E9342-1C20-4A36-86AE-FD0BAA9CDC59}"/>
              </a:ext>
            </a:extLst>
          </p:cNvPr>
          <p:cNvSpPr txBox="1">
            <a:spLocks/>
          </p:cNvSpPr>
          <p:nvPr/>
        </p:nvSpPr>
        <p:spPr bwMode="black">
          <a:xfrm>
            <a:off x="366078" y="43375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Hospodárstvo</a:t>
            </a:r>
            <a:endParaRPr lang="de-DE" dirty="0">
              <a:solidFill>
                <a:srgbClr val="00B050"/>
              </a:solidFill>
            </a:endParaRPr>
          </a:p>
        </p:txBody>
      </p:sp>
      <p:sp>
        <p:nvSpPr>
          <p:cNvPr id="9" name="Inhaltsplatzhalter 2">
            <a:extLst>
              <a:ext uri="{FF2B5EF4-FFF2-40B4-BE49-F238E27FC236}">
                <a16:creationId xmlns:a16="http://schemas.microsoft.com/office/drawing/2014/main" id="{4F1B120D-825B-4CAA-8224-94E9CC9B17EB}"/>
              </a:ext>
            </a:extLst>
          </p:cNvPr>
          <p:cNvSpPr>
            <a:spLocks noGrp="1"/>
          </p:cNvSpPr>
          <p:nvPr>
            <p:ph idx="1"/>
          </p:nvPr>
        </p:nvSpPr>
        <p:spPr>
          <a:xfrm>
            <a:off x="366078" y="1793983"/>
            <a:ext cx="11271740" cy="4853002"/>
          </a:xfrm>
        </p:spPr>
        <p:txBody>
          <a:bodyPr>
            <a:normAutofit/>
          </a:bodyPr>
          <a:lstStyle/>
          <a:p>
            <a:pPr marL="0" indent="0">
              <a:buNone/>
            </a:pPr>
            <a:r>
              <a:rPr lang="de-DE" sz="2200" dirty="0"/>
              <a:t>Z </a:t>
            </a:r>
            <a:r>
              <a:rPr lang="de-DE" sz="2200" dirty="0" err="1"/>
              <a:t>hospodárskeho</a:t>
            </a:r>
            <a:r>
              <a:rPr lang="de-DE" sz="2200" dirty="0"/>
              <a:t> </a:t>
            </a:r>
            <a:r>
              <a:rPr lang="de-DE" sz="2200" dirty="0" err="1"/>
              <a:t>hľadiska</a:t>
            </a:r>
            <a:r>
              <a:rPr lang="de-DE" sz="2200" dirty="0"/>
              <a:t> je Poľsko </a:t>
            </a:r>
            <a:r>
              <a:rPr lang="de-DE" sz="2200" dirty="0" err="1"/>
              <a:t>proti</a:t>
            </a:r>
            <a:r>
              <a:rPr lang="de-DE" sz="2200" dirty="0"/>
              <a:t> Nord Stream 2.</a:t>
            </a:r>
          </a:p>
          <a:p>
            <a:pPr marL="0" indent="0">
              <a:buNone/>
            </a:pPr>
            <a:endParaRPr lang="de-DE" sz="2200" dirty="0"/>
          </a:p>
          <a:p>
            <a:pPr marL="0" indent="0">
              <a:buNone/>
            </a:pPr>
            <a:r>
              <a:rPr lang="de-DE" sz="2200" dirty="0"/>
              <a:t>T</a:t>
            </a:r>
            <a:r>
              <a:rPr lang="sk-SK" sz="2200" dirty="0"/>
              <a:t>o</a:t>
            </a:r>
            <a:r>
              <a:rPr lang="de-DE" sz="2200" dirty="0"/>
              <a:t> </a:t>
            </a:r>
            <a:r>
              <a:rPr lang="de-DE" sz="2200" dirty="0" err="1"/>
              <a:t>možno</a:t>
            </a:r>
            <a:r>
              <a:rPr lang="de-DE" sz="2200" dirty="0"/>
              <a:t> </a:t>
            </a:r>
            <a:r>
              <a:rPr lang="de-DE" sz="2200" dirty="0" err="1"/>
              <a:t>vysvetliť</a:t>
            </a:r>
            <a:r>
              <a:rPr lang="de-DE" sz="2200" dirty="0"/>
              <a:t> </a:t>
            </a:r>
            <a:r>
              <a:rPr lang="de-DE" sz="2200" dirty="0" err="1"/>
              <a:t>nasledujúcimi</a:t>
            </a:r>
            <a:r>
              <a:rPr lang="de-DE" sz="2200" dirty="0"/>
              <a:t> </a:t>
            </a:r>
            <a:r>
              <a:rPr lang="de-DE" sz="2200" dirty="0" err="1"/>
              <a:t>bodmi</a:t>
            </a:r>
            <a:r>
              <a:rPr lang="de-DE" sz="2200" dirty="0"/>
              <a:t>.</a:t>
            </a:r>
            <a:endParaRPr lang="sk-SK" sz="2200" dirty="0"/>
          </a:p>
          <a:p>
            <a:pPr marL="0" indent="0">
              <a:buNone/>
            </a:pPr>
            <a:endParaRPr lang="de-DE" sz="2200" dirty="0"/>
          </a:p>
          <a:p>
            <a:pPr marL="0" indent="0" algn="ctr">
              <a:buNone/>
            </a:pPr>
            <a:r>
              <a:rPr lang="sk-SK" sz="3000" u="sng" dirty="0">
                <a:solidFill>
                  <a:srgbClr val="00B050"/>
                </a:solidFill>
                <a:hlinkClick r:id="rId2" action="ppaction://hlinksldjump"/>
              </a:rPr>
              <a:t>T</a:t>
            </a:r>
            <a:r>
              <a:rPr lang="de-DE" sz="3000" u="sng" dirty="0" err="1">
                <a:solidFill>
                  <a:srgbClr val="00B050"/>
                </a:solidFill>
                <a:hlinkClick r:id="rId2" action="ppaction://hlinksldjump"/>
              </a:rPr>
              <a:t>ranzitné</a:t>
            </a:r>
            <a:r>
              <a:rPr lang="de-DE" sz="3000" u="sng" dirty="0">
                <a:solidFill>
                  <a:srgbClr val="00B050"/>
                </a:solidFill>
                <a:hlinkClick r:id="rId2" action="ppaction://hlinksldjump"/>
              </a:rPr>
              <a:t> </a:t>
            </a:r>
            <a:r>
              <a:rPr lang="de-DE" sz="3000" u="sng" dirty="0" err="1">
                <a:solidFill>
                  <a:srgbClr val="00B050"/>
                </a:solidFill>
                <a:hlinkClick r:id="rId2" action="ppaction://hlinksldjump"/>
              </a:rPr>
              <a:t>poplatky</a:t>
            </a:r>
            <a:endParaRPr lang="de-DE" sz="3000" u="sng" dirty="0">
              <a:solidFill>
                <a:srgbClr val="00B050"/>
              </a:solidFill>
            </a:endParaRPr>
          </a:p>
          <a:p>
            <a:pPr marL="0" indent="0" algn="ctr">
              <a:buNone/>
            </a:pPr>
            <a:endParaRPr lang="de-DE" sz="3000" u="sng" dirty="0">
              <a:solidFill>
                <a:srgbClr val="00B050"/>
              </a:solidFill>
            </a:endParaRPr>
          </a:p>
          <a:p>
            <a:pPr marL="0" indent="0" algn="ctr">
              <a:buNone/>
            </a:pPr>
            <a:r>
              <a:rPr lang="sk-SK" sz="3000" u="sng" dirty="0" err="1">
                <a:solidFill>
                  <a:srgbClr val="00B050"/>
                </a:solidFill>
                <a:hlinkClick r:id="rId3" action="ppaction://hlinksldjump"/>
              </a:rPr>
              <a:t>P</a:t>
            </a:r>
            <a:r>
              <a:rPr lang="de-DE" sz="3000" u="sng" dirty="0">
                <a:solidFill>
                  <a:srgbClr val="00B050"/>
                </a:solidFill>
                <a:hlinkClick r:id="rId3" action="ppaction://hlinksldjump"/>
              </a:rPr>
              <a:t>oľské </a:t>
            </a:r>
            <a:r>
              <a:rPr lang="de-DE" sz="3000" u="sng" dirty="0" err="1">
                <a:solidFill>
                  <a:srgbClr val="00B050"/>
                </a:solidFill>
                <a:hlinkClick r:id="rId3" action="ppaction://hlinksldjump"/>
              </a:rPr>
              <a:t>mestá</a:t>
            </a:r>
            <a:r>
              <a:rPr lang="de-DE" sz="3000" u="sng" dirty="0">
                <a:solidFill>
                  <a:srgbClr val="00B050"/>
                </a:solidFill>
                <a:hlinkClick r:id="rId3" action="ppaction://hlinksldjump"/>
              </a:rPr>
              <a:t> </a:t>
            </a:r>
            <a:r>
              <a:rPr lang="sk-SK" sz="3000" u="sng" dirty="0">
                <a:solidFill>
                  <a:srgbClr val="00B050"/>
                </a:solidFill>
                <a:hlinkClick r:id="rId3" action="ppaction://hlinksldjump"/>
              </a:rPr>
              <a:t>sú o</a:t>
            </a:r>
            <a:r>
              <a:rPr lang="de-DE" sz="3000" u="sng" dirty="0" err="1">
                <a:solidFill>
                  <a:srgbClr val="00B050"/>
                </a:solidFill>
                <a:hlinkClick r:id="rId3" action="ppaction://hlinksldjump"/>
              </a:rPr>
              <a:t>vplyvnené</a:t>
            </a:r>
            <a:r>
              <a:rPr lang="de-DE" sz="3000" u="sng" dirty="0">
                <a:solidFill>
                  <a:srgbClr val="00B050"/>
                </a:solidFill>
                <a:hlinkClick r:id="rId3" action="ppaction://hlinksldjump"/>
              </a:rPr>
              <a:t> </a:t>
            </a:r>
            <a:endParaRPr lang="de-DE" sz="3000" u="sng" dirty="0">
              <a:solidFill>
                <a:srgbClr val="00B050"/>
              </a:solidFill>
            </a:endParaRPr>
          </a:p>
          <a:p>
            <a:pPr marL="0" indent="0" algn="ctr">
              <a:buNone/>
            </a:pPr>
            <a:endParaRPr lang="de-DE" sz="3000" u="sng" dirty="0">
              <a:solidFill>
                <a:srgbClr val="00B050"/>
              </a:solidFill>
            </a:endParaRPr>
          </a:p>
          <a:p>
            <a:pPr marL="0" indent="0" algn="ctr">
              <a:buNone/>
            </a:pPr>
            <a:r>
              <a:rPr lang="de-DE" sz="3000" u="sng" dirty="0">
                <a:solidFill>
                  <a:srgbClr val="00B050"/>
                </a:solidFill>
                <a:hlinkClick r:id="rId4" action="ppaction://hlinksldjump"/>
              </a:rPr>
              <a:t>Nord Stream 2 je </a:t>
            </a:r>
            <a:r>
              <a:rPr lang="de-DE" sz="3000" u="sng" dirty="0" err="1">
                <a:solidFill>
                  <a:srgbClr val="00B050"/>
                </a:solidFill>
                <a:hlinkClick r:id="rId4" action="ppaction://hlinksldjump"/>
              </a:rPr>
              <a:t>hospodárska</a:t>
            </a:r>
            <a:r>
              <a:rPr lang="de-DE" sz="3000" u="sng" dirty="0">
                <a:solidFill>
                  <a:srgbClr val="00B050"/>
                </a:solidFill>
                <a:hlinkClick r:id="rId4" action="ppaction://hlinksldjump"/>
              </a:rPr>
              <a:t> </a:t>
            </a:r>
            <a:r>
              <a:rPr lang="de-DE" sz="3000" u="sng" dirty="0" err="1">
                <a:solidFill>
                  <a:srgbClr val="00B050"/>
                </a:solidFill>
                <a:hlinkClick r:id="rId4" action="ppaction://hlinksldjump"/>
              </a:rPr>
              <a:t>súťaž</a:t>
            </a:r>
            <a:endParaRPr lang="de-DE" dirty="0"/>
          </a:p>
        </p:txBody>
      </p:sp>
      <p:sp>
        <p:nvSpPr>
          <p:cNvPr id="10" name="Verbotsymbol 9">
            <a:hlinkClick r:id="rId5" action="ppaction://hlinksldjump"/>
            <a:extLst>
              <a:ext uri="{FF2B5EF4-FFF2-40B4-BE49-F238E27FC236}">
                <a16:creationId xmlns:a16="http://schemas.microsoft.com/office/drawing/2014/main" id="{32C60BF1-16BD-473E-8205-6B16D7F56582}"/>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060342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393A212-168B-4242-B6C1-C65E83C233F0}"/>
              </a:ext>
            </a:extLst>
          </p:cNvPr>
          <p:cNvSpPr>
            <a:spLocks noGrp="1"/>
          </p:cNvSpPr>
          <p:nvPr>
            <p:ph idx="1"/>
          </p:nvPr>
        </p:nvSpPr>
        <p:spPr>
          <a:xfrm>
            <a:off x="417690" y="1762389"/>
            <a:ext cx="11271740" cy="5015250"/>
          </a:xfrm>
        </p:spPr>
        <p:txBody>
          <a:bodyPr>
            <a:normAutofit/>
          </a:bodyPr>
          <a:lstStyle/>
          <a:p>
            <a:pPr marL="0" indent="0">
              <a:buNone/>
            </a:pPr>
            <a:r>
              <a:rPr lang="de-DE" sz="2000" dirty="0"/>
              <a:t>Nord Stream 2 verhindert Einkommen für Polen aus Gastransitgebühren, da Nord Stream 2 Polen als Transitland umgeht. Das ist für Polen besonders ärgerlich, da in der Mitte des Jahres 2020 alte Gastransitverträge mit Russlands Energiefirma Gazprom auslaufen. </a:t>
            </a:r>
          </a:p>
          <a:p>
            <a:pPr marL="0" indent="0">
              <a:buNone/>
            </a:pPr>
            <a:endParaRPr lang="de-DE" sz="2000" dirty="0"/>
          </a:p>
          <a:p>
            <a:pPr marL="0" indent="0">
              <a:buNone/>
            </a:pPr>
            <a:r>
              <a:rPr lang="de-DE" sz="2000" dirty="0"/>
              <a:t>Diese Verträge hatten die jährlichen Einnahmen Polens auf 21 Millionen Zloty beschränkt. Jener Wert entspricht ungefähr 5,4 Millionen Euro, wobei dies stark von dem aktuellen Umrechnungskurs abhängt.       </a:t>
            </a:r>
            <a:r>
              <a:rPr lang="de-DE" sz="1000" dirty="0"/>
              <a:t>(vgl. Russia Business Today, 2019)</a:t>
            </a:r>
            <a:r>
              <a:rPr lang="de-DE" dirty="0"/>
              <a:t> </a:t>
            </a:r>
          </a:p>
          <a:p>
            <a:pPr marL="0" indent="0">
              <a:buNone/>
            </a:pPr>
            <a:endParaRPr lang="de-DE" dirty="0"/>
          </a:p>
          <a:p>
            <a:pPr marL="0" indent="0">
              <a:buNone/>
            </a:pPr>
            <a:r>
              <a:rPr lang="de-DE" sz="2000" dirty="0"/>
              <a:t>Diese Zahlungen sind aus Sicht Polens bei weitem nicht ausreichend. </a:t>
            </a:r>
            <a:r>
              <a:rPr lang="de-DE" sz="1000" dirty="0"/>
              <a:t>(vgl. Russia Business Today, 2019)</a:t>
            </a:r>
            <a:r>
              <a:rPr lang="de-DE" dirty="0"/>
              <a:t> </a:t>
            </a:r>
            <a:r>
              <a:rPr lang="de-DE" sz="2000" dirty="0"/>
              <a:t>Deshalb möchte Warschau die Gebühren nach Auslaufen der alten Verträge an den Marktpreis anpassen, also stark erhöhen. </a:t>
            </a:r>
            <a:r>
              <a:rPr lang="de-DE" sz="1000" dirty="0"/>
              <a:t>(vgl. Russia Business Today, 2019) </a:t>
            </a:r>
          </a:p>
          <a:p>
            <a:pPr marL="0" indent="0">
              <a:buNone/>
            </a:pPr>
            <a:endParaRPr lang="de-DE" sz="2000" dirty="0"/>
          </a:p>
          <a:p>
            <a:pPr marL="0" indent="0">
              <a:buNone/>
            </a:pPr>
            <a:r>
              <a:rPr lang="de-DE" sz="2000" dirty="0"/>
              <a:t>Dies wird aber aufgrund von Nord Stream 2 kaum möglich sein</a:t>
            </a:r>
            <a:r>
              <a:rPr lang="de-DE" dirty="0"/>
              <a:t>. </a:t>
            </a:r>
            <a:r>
              <a:rPr lang="de-DE" sz="1000" dirty="0"/>
              <a:t>(vgl. Russia Business Today, 2019) </a:t>
            </a:r>
            <a:r>
              <a:rPr lang="de-DE" dirty="0"/>
              <a:t>. </a:t>
            </a:r>
          </a:p>
          <a:p>
            <a:endParaRPr lang="de-DE" dirty="0"/>
          </a:p>
        </p:txBody>
      </p:sp>
      <p:sp>
        <p:nvSpPr>
          <p:cNvPr id="4" name="Verbotsymbol 3">
            <a:hlinkClick r:id="rId2" action="ppaction://hlinksldjump"/>
            <a:extLst>
              <a:ext uri="{FF2B5EF4-FFF2-40B4-BE49-F238E27FC236}">
                <a16:creationId xmlns:a16="http://schemas.microsoft.com/office/drawing/2014/main" id="{1F87F96B-1C3A-45ED-A36A-3B13BCA1E621}"/>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13821492-D947-4DE7-8AAE-B1833CF27F5C}"/>
              </a:ext>
            </a:extLst>
          </p:cNvPr>
          <p:cNvSpPr txBox="1">
            <a:spLocks/>
          </p:cNvSpPr>
          <p:nvPr/>
        </p:nvSpPr>
        <p:spPr bwMode="black">
          <a:xfrm>
            <a:off x="417690" y="33410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Transitgebühren</a:t>
            </a:r>
            <a:endParaRPr lang="de-DE" dirty="0"/>
          </a:p>
        </p:txBody>
      </p:sp>
    </p:spTree>
    <p:extLst>
      <p:ext uri="{BB962C8B-B14F-4D97-AF65-F5344CB8AC3E}">
        <p14:creationId xmlns:p14="http://schemas.microsoft.com/office/powerpoint/2010/main" val="143645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8359B5E-3391-47AE-A5CC-8AAF76FE8A36}"/>
              </a:ext>
            </a:extLst>
          </p:cNvPr>
          <p:cNvSpPr txBox="1">
            <a:spLocks/>
          </p:cNvSpPr>
          <p:nvPr/>
        </p:nvSpPr>
        <p:spPr bwMode="black">
          <a:xfrm>
            <a:off x="417690" y="33410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Tranzitné</a:t>
            </a:r>
            <a:r>
              <a:rPr lang="de-DE" dirty="0">
                <a:solidFill>
                  <a:srgbClr val="00B050"/>
                </a:solidFill>
              </a:rPr>
              <a:t> </a:t>
            </a:r>
            <a:r>
              <a:rPr lang="de-DE" dirty="0" err="1">
                <a:solidFill>
                  <a:srgbClr val="00B050"/>
                </a:solidFill>
              </a:rPr>
              <a:t>poplatky</a:t>
            </a:r>
            <a:endParaRPr lang="de-DE" dirty="0">
              <a:solidFill>
                <a:srgbClr val="00B050"/>
              </a:solidFill>
            </a:endParaRPr>
          </a:p>
        </p:txBody>
      </p:sp>
      <p:sp>
        <p:nvSpPr>
          <p:cNvPr id="5" name="Inhaltsplatzhalter 2">
            <a:extLst>
              <a:ext uri="{FF2B5EF4-FFF2-40B4-BE49-F238E27FC236}">
                <a16:creationId xmlns:a16="http://schemas.microsoft.com/office/drawing/2014/main" id="{D29D0EC4-7C01-467C-8A8E-A80945568032}"/>
              </a:ext>
            </a:extLst>
          </p:cNvPr>
          <p:cNvSpPr>
            <a:spLocks noGrp="1"/>
          </p:cNvSpPr>
          <p:nvPr>
            <p:ph idx="1"/>
          </p:nvPr>
        </p:nvSpPr>
        <p:spPr>
          <a:xfrm>
            <a:off x="417690" y="1762389"/>
            <a:ext cx="11271740" cy="5015250"/>
          </a:xfrm>
        </p:spPr>
        <p:txBody>
          <a:bodyPr>
            <a:normAutofit/>
          </a:bodyPr>
          <a:lstStyle/>
          <a:p>
            <a:pPr marL="0" indent="0">
              <a:buNone/>
            </a:pPr>
            <a:r>
              <a:rPr lang="de-DE" sz="2000" dirty="0"/>
              <a:t>Nord Stream 2 </a:t>
            </a:r>
            <a:r>
              <a:rPr lang="de-DE" sz="2000" dirty="0" err="1"/>
              <a:t>bráni</a:t>
            </a:r>
            <a:r>
              <a:rPr lang="de-DE" sz="2000" dirty="0"/>
              <a:t> </a:t>
            </a:r>
            <a:r>
              <a:rPr lang="de-DE" sz="2000" dirty="0" err="1"/>
              <a:t>príjmu</a:t>
            </a:r>
            <a:r>
              <a:rPr lang="de-DE" sz="2000" dirty="0"/>
              <a:t> z </a:t>
            </a:r>
            <a:r>
              <a:rPr lang="de-DE" sz="2000" dirty="0" err="1"/>
              <a:t>Poľska</a:t>
            </a:r>
            <a:r>
              <a:rPr lang="de-DE" sz="2000" dirty="0"/>
              <a:t> z </a:t>
            </a:r>
            <a:r>
              <a:rPr lang="de-DE" sz="2000" dirty="0" err="1"/>
              <a:t>poplatkov</a:t>
            </a:r>
            <a:r>
              <a:rPr lang="de-DE" sz="2000" dirty="0"/>
              <a:t> </a:t>
            </a:r>
            <a:r>
              <a:rPr lang="de-DE" sz="2000" dirty="0" err="1"/>
              <a:t>za</a:t>
            </a:r>
            <a:r>
              <a:rPr lang="de-DE" sz="2000" dirty="0"/>
              <a:t> </a:t>
            </a:r>
            <a:r>
              <a:rPr lang="de-DE" sz="2000" dirty="0" err="1"/>
              <a:t>tranzit</a:t>
            </a:r>
            <a:r>
              <a:rPr lang="de-DE" sz="2000" dirty="0"/>
              <a:t> </a:t>
            </a:r>
            <a:r>
              <a:rPr lang="de-DE" sz="2000" dirty="0" err="1"/>
              <a:t>plynu</a:t>
            </a:r>
            <a:r>
              <a:rPr lang="de-DE" sz="2000" dirty="0"/>
              <a:t>, </a:t>
            </a:r>
            <a:r>
              <a:rPr lang="de-DE" sz="2000" dirty="0" err="1"/>
              <a:t>pretože</a:t>
            </a:r>
            <a:r>
              <a:rPr lang="de-DE" sz="2000" dirty="0"/>
              <a:t> Nord Stream 2 </a:t>
            </a:r>
            <a:r>
              <a:rPr lang="de-DE" sz="2000" dirty="0" err="1"/>
              <a:t>obchádza</a:t>
            </a:r>
            <a:r>
              <a:rPr lang="de-DE" sz="2000" dirty="0"/>
              <a:t> Poľsko </a:t>
            </a:r>
            <a:r>
              <a:rPr lang="de-DE" sz="2000" dirty="0" err="1"/>
              <a:t>ako</a:t>
            </a:r>
            <a:r>
              <a:rPr lang="de-DE" sz="2000" dirty="0"/>
              <a:t> </a:t>
            </a:r>
            <a:r>
              <a:rPr lang="de-DE" sz="2000" dirty="0" err="1"/>
              <a:t>tranzitnú</a:t>
            </a:r>
            <a:r>
              <a:rPr lang="de-DE" sz="2000" dirty="0"/>
              <a:t> </a:t>
            </a:r>
            <a:r>
              <a:rPr lang="de-DE" sz="2000" dirty="0" err="1"/>
              <a:t>krajinu</a:t>
            </a:r>
            <a:r>
              <a:rPr lang="de-DE" sz="2000" dirty="0"/>
              <a:t>. </a:t>
            </a:r>
            <a:r>
              <a:rPr lang="de-DE" sz="2000" dirty="0" err="1"/>
              <a:t>To</a:t>
            </a:r>
            <a:r>
              <a:rPr lang="de-DE" sz="2000" dirty="0"/>
              <a:t> je </a:t>
            </a:r>
            <a:r>
              <a:rPr lang="de-DE" sz="2000" dirty="0" err="1"/>
              <a:t>obzvlášť</a:t>
            </a:r>
            <a:r>
              <a:rPr lang="de-DE" sz="2000" dirty="0"/>
              <a:t> </a:t>
            </a:r>
            <a:r>
              <a:rPr lang="de-DE" sz="2000" dirty="0" err="1"/>
              <a:t>nepríjemné</a:t>
            </a:r>
            <a:r>
              <a:rPr lang="de-DE" sz="2000" dirty="0"/>
              <a:t> </a:t>
            </a:r>
            <a:r>
              <a:rPr lang="de-DE" sz="2000" dirty="0" err="1"/>
              <a:t>pre</a:t>
            </a:r>
            <a:r>
              <a:rPr lang="de-DE" sz="2000" dirty="0"/>
              <a:t> Poľsko, </a:t>
            </a:r>
            <a:r>
              <a:rPr lang="de-DE" sz="2000" dirty="0" err="1"/>
              <a:t>pretože</a:t>
            </a:r>
            <a:r>
              <a:rPr lang="de-DE" sz="2000" dirty="0"/>
              <a:t> </a:t>
            </a:r>
            <a:r>
              <a:rPr lang="de-DE" sz="2000" dirty="0" err="1"/>
              <a:t>platnosť</a:t>
            </a:r>
            <a:r>
              <a:rPr lang="de-DE" sz="2000" dirty="0"/>
              <a:t> </a:t>
            </a:r>
            <a:r>
              <a:rPr lang="de-DE" sz="2000" dirty="0" err="1"/>
              <a:t>starých</a:t>
            </a:r>
            <a:r>
              <a:rPr lang="de-DE" sz="2000" dirty="0"/>
              <a:t> </a:t>
            </a:r>
            <a:r>
              <a:rPr lang="de-DE" sz="2000" dirty="0" err="1"/>
              <a:t>zmlúv</a:t>
            </a:r>
            <a:r>
              <a:rPr lang="de-DE" sz="2000" dirty="0"/>
              <a:t> o </a:t>
            </a:r>
            <a:r>
              <a:rPr lang="de-DE" sz="2000" dirty="0" err="1"/>
              <a:t>tranzite</a:t>
            </a:r>
            <a:r>
              <a:rPr lang="de-DE" sz="2000" dirty="0"/>
              <a:t> </a:t>
            </a:r>
            <a:r>
              <a:rPr lang="de-DE" sz="2000" dirty="0" err="1"/>
              <a:t>plynu</a:t>
            </a:r>
            <a:r>
              <a:rPr lang="de-DE" sz="2000" dirty="0"/>
              <a:t> s </a:t>
            </a:r>
            <a:r>
              <a:rPr lang="de-DE" sz="2000" dirty="0" err="1"/>
              <a:t>ruskou</a:t>
            </a:r>
            <a:r>
              <a:rPr lang="de-DE" sz="2000" dirty="0"/>
              <a:t> </a:t>
            </a:r>
            <a:r>
              <a:rPr lang="de-DE" sz="2000" dirty="0" err="1"/>
              <a:t>energetickou</a:t>
            </a:r>
            <a:r>
              <a:rPr lang="de-DE" sz="2000" dirty="0"/>
              <a:t> </a:t>
            </a:r>
            <a:r>
              <a:rPr lang="de-DE" sz="2000" dirty="0" err="1"/>
              <a:t>spoločnosťou</a:t>
            </a:r>
            <a:r>
              <a:rPr lang="de-DE" sz="2000" dirty="0"/>
              <a:t> Gazprom </a:t>
            </a:r>
            <a:r>
              <a:rPr lang="de-DE" sz="2000" dirty="0" err="1"/>
              <a:t>vyprší</a:t>
            </a:r>
            <a:r>
              <a:rPr lang="de-DE" sz="2000" dirty="0"/>
              <a:t> v </a:t>
            </a:r>
            <a:r>
              <a:rPr lang="de-DE" sz="2000" dirty="0" err="1"/>
              <a:t>polovici</a:t>
            </a:r>
            <a:r>
              <a:rPr lang="de-DE" sz="2000" dirty="0"/>
              <a:t> </a:t>
            </a:r>
            <a:r>
              <a:rPr lang="de-DE" sz="2000" dirty="0" err="1"/>
              <a:t>roku</a:t>
            </a:r>
            <a:r>
              <a:rPr lang="de-DE" sz="2000" dirty="0"/>
              <a:t> 2020.</a:t>
            </a:r>
          </a:p>
          <a:p>
            <a:pPr marL="0" indent="0">
              <a:buNone/>
            </a:pPr>
            <a:endParaRPr lang="de-DE" sz="2000" dirty="0"/>
          </a:p>
          <a:p>
            <a:pPr marL="0" indent="0">
              <a:buNone/>
            </a:pPr>
            <a:r>
              <a:rPr lang="de-DE" sz="2000" dirty="0" err="1"/>
              <a:t>Tieto</a:t>
            </a:r>
            <a:r>
              <a:rPr lang="de-DE" sz="2000" dirty="0"/>
              <a:t> </a:t>
            </a:r>
            <a:r>
              <a:rPr lang="de-DE" sz="2000" dirty="0" err="1"/>
              <a:t>zmluvy</a:t>
            </a:r>
            <a:r>
              <a:rPr lang="de-DE" sz="2000" dirty="0"/>
              <a:t> </a:t>
            </a:r>
            <a:r>
              <a:rPr lang="de-DE" sz="2000" dirty="0" err="1"/>
              <a:t>obmedzili</a:t>
            </a:r>
            <a:r>
              <a:rPr lang="de-DE" sz="2000" dirty="0"/>
              <a:t> </a:t>
            </a:r>
            <a:r>
              <a:rPr lang="de-DE" sz="2000" dirty="0" err="1"/>
              <a:t>ročný</a:t>
            </a:r>
            <a:r>
              <a:rPr lang="de-DE" sz="2000" dirty="0"/>
              <a:t> </a:t>
            </a:r>
            <a:r>
              <a:rPr lang="de-DE" sz="2000" dirty="0" err="1"/>
              <a:t>príjem</a:t>
            </a:r>
            <a:r>
              <a:rPr lang="de-DE" sz="2000" dirty="0"/>
              <a:t> </a:t>
            </a:r>
            <a:r>
              <a:rPr lang="de-DE" sz="2000" dirty="0" err="1"/>
              <a:t>Poľska</a:t>
            </a:r>
            <a:r>
              <a:rPr lang="de-DE" sz="2000" dirty="0"/>
              <a:t> na 21 </a:t>
            </a:r>
            <a:r>
              <a:rPr lang="de-DE" sz="2000" dirty="0" err="1"/>
              <a:t>miliónov</a:t>
            </a:r>
            <a:r>
              <a:rPr lang="de-DE" sz="2000" dirty="0"/>
              <a:t> PLN. </a:t>
            </a:r>
            <a:r>
              <a:rPr lang="de-DE" sz="2000" dirty="0" err="1"/>
              <a:t>Táto</a:t>
            </a:r>
            <a:r>
              <a:rPr lang="de-DE" sz="2000" dirty="0"/>
              <a:t> </a:t>
            </a:r>
            <a:r>
              <a:rPr lang="de-DE" sz="2000" dirty="0" err="1"/>
              <a:t>hodnota</a:t>
            </a:r>
            <a:r>
              <a:rPr lang="de-DE" sz="2000" dirty="0"/>
              <a:t> </a:t>
            </a:r>
            <a:r>
              <a:rPr lang="de-DE" sz="2000" dirty="0" err="1"/>
              <a:t>zodpovedá</a:t>
            </a:r>
            <a:r>
              <a:rPr lang="de-DE" sz="2000" dirty="0"/>
              <a:t> </a:t>
            </a:r>
            <a:r>
              <a:rPr lang="de-DE" sz="2000" dirty="0" err="1"/>
              <a:t>približne</a:t>
            </a:r>
            <a:r>
              <a:rPr lang="de-DE" sz="2000" dirty="0"/>
              <a:t> 5,4 </a:t>
            </a:r>
            <a:r>
              <a:rPr lang="de-DE" sz="2000" dirty="0" err="1"/>
              <a:t>milióna</a:t>
            </a:r>
            <a:r>
              <a:rPr lang="de-DE" sz="2000" dirty="0"/>
              <a:t> </a:t>
            </a:r>
            <a:r>
              <a:rPr lang="de-DE" sz="2000" dirty="0" err="1"/>
              <a:t>eur</a:t>
            </a:r>
            <a:r>
              <a:rPr lang="de-DE" sz="2000" dirty="0"/>
              <a:t>, </a:t>
            </a:r>
            <a:r>
              <a:rPr lang="de-DE" sz="2000" dirty="0" err="1"/>
              <a:t>čo</a:t>
            </a:r>
            <a:r>
              <a:rPr lang="de-DE" sz="2000" dirty="0"/>
              <a:t> </a:t>
            </a:r>
            <a:r>
              <a:rPr lang="de-DE" sz="2000" dirty="0" err="1"/>
              <a:t>silne</a:t>
            </a:r>
            <a:r>
              <a:rPr lang="de-DE" sz="2000" dirty="0"/>
              <a:t> </a:t>
            </a:r>
            <a:r>
              <a:rPr lang="de-DE" sz="2000" dirty="0" err="1"/>
              <a:t>závisí</a:t>
            </a:r>
            <a:r>
              <a:rPr lang="de-DE" sz="2000" dirty="0"/>
              <a:t> </a:t>
            </a:r>
            <a:r>
              <a:rPr lang="de-DE" sz="2000" dirty="0" err="1"/>
              <a:t>od</a:t>
            </a:r>
            <a:r>
              <a:rPr lang="de-DE" sz="2000" dirty="0"/>
              <a:t> </a:t>
            </a:r>
            <a:r>
              <a:rPr lang="de-DE" sz="2000" dirty="0" err="1"/>
              <a:t>aktuálneho</a:t>
            </a:r>
            <a:r>
              <a:rPr lang="de-DE" sz="2000" dirty="0"/>
              <a:t> </a:t>
            </a:r>
            <a:r>
              <a:rPr lang="de-DE" sz="2000" dirty="0" err="1"/>
              <a:t>výmenného</a:t>
            </a:r>
            <a:r>
              <a:rPr lang="de-DE" sz="2000" dirty="0"/>
              <a:t> </a:t>
            </a:r>
            <a:r>
              <a:rPr lang="de-DE" sz="2000" dirty="0" err="1"/>
              <a:t>kurzu</a:t>
            </a:r>
            <a:r>
              <a:rPr lang="de-DE" sz="2000" dirty="0"/>
              <a:t>. </a:t>
            </a:r>
            <a:r>
              <a:rPr lang="de-DE" sz="1000" dirty="0"/>
              <a:t>(</a:t>
            </a:r>
            <a:r>
              <a:rPr lang="de-DE" sz="1000" dirty="0" err="1"/>
              <a:t>pozri</a:t>
            </a:r>
            <a:r>
              <a:rPr lang="de-DE" sz="1000" dirty="0"/>
              <a:t> </a:t>
            </a:r>
            <a:r>
              <a:rPr lang="de-DE" sz="1000" dirty="0" err="1"/>
              <a:t>Rusko</a:t>
            </a:r>
            <a:r>
              <a:rPr lang="de-DE" sz="1000" dirty="0"/>
              <a:t> Business Today, 2019)</a:t>
            </a:r>
          </a:p>
          <a:p>
            <a:pPr marL="0" indent="0">
              <a:buNone/>
            </a:pPr>
            <a:endParaRPr lang="de-DE" sz="2000" dirty="0"/>
          </a:p>
          <a:p>
            <a:pPr marL="0" indent="0">
              <a:buNone/>
            </a:pPr>
            <a:r>
              <a:rPr lang="de-DE" sz="2000" dirty="0"/>
              <a:t>Z </a:t>
            </a:r>
            <a:r>
              <a:rPr lang="de-DE" sz="2000" dirty="0" err="1"/>
              <a:t>poľského</a:t>
            </a:r>
            <a:r>
              <a:rPr lang="de-DE" sz="2000" dirty="0"/>
              <a:t> </a:t>
            </a:r>
            <a:r>
              <a:rPr lang="de-DE" sz="2000" dirty="0" err="1"/>
              <a:t>hľadiska</a:t>
            </a:r>
            <a:r>
              <a:rPr lang="de-DE" sz="2000" dirty="0"/>
              <a:t> nie </a:t>
            </a:r>
            <a:r>
              <a:rPr lang="de-DE" sz="2000" dirty="0" err="1"/>
              <a:t>sú</a:t>
            </a:r>
            <a:r>
              <a:rPr lang="de-DE" sz="2000" dirty="0"/>
              <a:t> </a:t>
            </a:r>
            <a:r>
              <a:rPr lang="de-DE" sz="2000" dirty="0" err="1"/>
              <a:t>tieto</a:t>
            </a:r>
            <a:r>
              <a:rPr lang="de-DE" sz="2000" dirty="0"/>
              <a:t> </a:t>
            </a:r>
            <a:r>
              <a:rPr lang="de-DE" sz="2000" dirty="0" err="1"/>
              <a:t>platby</a:t>
            </a:r>
            <a:r>
              <a:rPr lang="de-DE" sz="2000" dirty="0"/>
              <a:t> </a:t>
            </a:r>
            <a:r>
              <a:rPr lang="de-DE" sz="2000" dirty="0" err="1"/>
              <a:t>ani</a:t>
            </a:r>
            <a:r>
              <a:rPr lang="de-DE" sz="2000" dirty="0"/>
              <a:t> </a:t>
            </a:r>
            <a:r>
              <a:rPr lang="de-DE" sz="2000" dirty="0" err="1"/>
              <a:t>zďaleka</a:t>
            </a:r>
            <a:r>
              <a:rPr lang="de-DE" sz="2000" dirty="0"/>
              <a:t> </a:t>
            </a:r>
            <a:r>
              <a:rPr lang="de-DE" sz="2000" dirty="0" err="1"/>
              <a:t>dostatočné</a:t>
            </a:r>
            <a:r>
              <a:rPr lang="de-DE" sz="2000" dirty="0"/>
              <a:t>. </a:t>
            </a:r>
            <a:r>
              <a:rPr lang="de-DE" sz="1000" dirty="0"/>
              <a:t>(</a:t>
            </a:r>
            <a:r>
              <a:rPr lang="de-DE" sz="1000" dirty="0" err="1"/>
              <a:t>porovnaj</a:t>
            </a:r>
            <a:r>
              <a:rPr lang="de-DE" sz="1000" dirty="0"/>
              <a:t> RUSKO Business Today, 2019), </a:t>
            </a:r>
            <a:r>
              <a:rPr lang="de-DE" sz="2000" dirty="0" err="1"/>
              <a:t>preto</a:t>
            </a:r>
            <a:r>
              <a:rPr lang="de-DE" sz="2000" dirty="0"/>
              <a:t> </a:t>
            </a:r>
            <a:r>
              <a:rPr lang="de-DE" sz="2000" dirty="0" err="1"/>
              <a:t>chce</a:t>
            </a:r>
            <a:r>
              <a:rPr lang="de-DE" sz="2000" dirty="0"/>
              <a:t> </a:t>
            </a:r>
            <a:r>
              <a:rPr lang="de-DE" sz="2000" dirty="0" err="1"/>
              <a:t>Varšava</a:t>
            </a:r>
            <a:r>
              <a:rPr lang="de-DE" sz="2000" dirty="0"/>
              <a:t> </a:t>
            </a:r>
            <a:r>
              <a:rPr lang="de-DE" sz="2000" dirty="0" err="1"/>
              <a:t>po</a:t>
            </a:r>
            <a:r>
              <a:rPr lang="de-DE" sz="2000" dirty="0"/>
              <a:t> </a:t>
            </a:r>
            <a:r>
              <a:rPr lang="de-DE" sz="2000" dirty="0" err="1"/>
              <a:t>uplynutí</a:t>
            </a:r>
            <a:r>
              <a:rPr lang="de-DE" sz="2000" dirty="0"/>
              <a:t> </a:t>
            </a:r>
            <a:r>
              <a:rPr lang="de-DE" sz="2000" dirty="0" err="1"/>
              <a:t>platnosti</a:t>
            </a:r>
            <a:r>
              <a:rPr lang="de-DE" sz="2000" dirty="0"/>
              <a:t> </a:t>
            </a:r>
            <a:r>
              <a:rPr lang="de-DE" sz="2000" dirty="0" err="1"/>
              <a:t>starých</a:t>
            </a:r>
            <a:r>
              <a:rPr lang="de-DE" sz="2000" dirty="0"/>
              <a:t> </a:t>
            </a:r>
            <a:r>
              <a:rPr lang="de-DE" sz="2000" dirty="0" err="1"/>
              <a:t>kontraktov</a:t>
            </a:r>
            <a:r>
              <a:rPr lang="de-DE" sz="2000" dirty="0"/>
              <a:t> </a:t>
            </a:r>
            <a:r>
              <a:rPr lang="de-DE" sz="2000" dirty="0" err="1"/>
              <a:t>prispôsobiť</a:t>
            </a:r>
            <a:r>
              <a:rPr lang="de-DE" sz="2000" dirty="0"/>
              <a:t> </a:t>
            </a:r>
            <a:r>
              <a:rPr lang="de-DE" sz="2000" dirty="0" err="1"/>
              <a:t>poplatky</a:t>
            </a:r>
            <a:r>
              <a:rPr lang="de-DE" sz="2000" dirty="0"/>
              <a:t> </a:t>
            </a:r>
            <a:r>
              <a:rPr lang="de-DE" sz="2000" dirty="0" err="1"/>
              <a:t>trhovej</a:t>
            </a:r>
            <a:r>
              <a:rPr lang="de-DE" sz="2000" dirty="0"/>
              <a:t> </a:t>
            </a:r>
            <a:r>
              <a:rPr lang="de-DE" sz="2000" dirty="0" err="1"/>
              <a:t>cene</a:t>
            </a:r>
            <a:r>
              <a:rPr lang="de-DE" sz="2000" dirty="0"/>
              <a:t>, t. j. </a:t>
            </a:r>
            <a:r>
              <a:rPr lang="de-DE" sz="2000" dirty="0" err="1"/>
              <a:t>výrazne</a:t>
            </a:r>
            <a:r>
              <a:rPr lang="de-DE" sz="2000" dirty="0"/>
              <a:t> ich </a:t>
            </a:r>
            <a:r>
              <a:rPr lang="de-DE" sz="2000" dirty="0" err="1"/>
              <a:t>zvýšiť</a:t>
            </a:r>
            <a:r>
              <a:rPr lang="de-DE" sz="2000" dirty="0"/>
              <a:t>. </a:t>
            </a:r>
            <a:r>
              <a:rPr lang="de-DE" sz="1000" dirty="0"/>
              <a:t>(</a:t>
            </a:r>
            <a:r>
              <a:rPr lang="de-DE" sz="1000" dirty="0" err="1"/>
              <a:t>pozri</a:t>
            </a:r>
            <a:r>
              <a:rPr lang="de-DE" sz="1000" dirty="0"/>
              <a:t> </a:t>
            </a:r>
            <a:r>
              <a:rPr lang="de-DE" sz="1000" dirty="0" err="1"/>
              <a:t>Rusko</a:t>
            </a:r>
            <a:r>
              <a:rPr lang="de-DE" sz="1000" dirty="0"/>
              <a:t> Business Today, 2019)</a:t>
            </a:r>
          </a:p>
          <a:p>
            <a:pPr marL="0" indent="0">
              <a:buNone/>
            </a:pPr>
            <a:endParaRPr lang="de-DE" sz="2000" dirty="0"/>
          </a:p>
          <a:p>
            <a:pPr marL="0" indent="0">
              <a:buNone/>
            </a:pPr>
            <a:r>
              <a:rPr lang="de-DE" sz="2000" dirty="0" err="1"/>
              <a:t>Sotva</a:t>
            </a:r>
            <a:r>
              <a:rPr lang="de-DE" sz="2000" dirty="0"/>
              <a:t> </a:t>
            </a:r>
            <a:r>
              <a:rPr lang="de-DE" sz="2000" dirty="0" err="1"/>
              <a:t>to</a:t>
            </a:r>
            <a:r>
              <a:rPr lang="de-DE" sz="2000" dirty="0"/>
              <a:t> </a:t>
            </a:r>
            <a:r>
              <a:rPr lang="de-DE" sz="2000" dirty="0" err="1"/>
              <a:t>bude</a:t>
            </a:r>
            <a:r>
              <a:rPr lang="de-DE" sz="2000" dirty="0"/>
              <a:t> </a:t>
            </a:r>
            <a:r>
              <a:rPr lang="de-DE" sz="2000" dirty="0" err="1"/>
              <a:t>možné</a:t>
            </a:r>
            <a:r>
              <a:rPr lang="de-DE" sz="2000" dirty="0"/>
              <a:t> v </a:t>
            </a:r>
            <a:r>
              <a:rPr lang="de-DE" sz="2000" dirty="0" err="1"/>
              <a:t>dôsledku</a:t>
            </a:r>
            <a:r>
              <a:rPr lang="de-DE" sz="2000" dirty="0"/>
              <a:t> </a:t>
            </a:r>
            <a:r>
              <a:rPr lang="de-DE" sz="2000" dirty="0" err="1"/>
              <a:t>programu</a:t>
            </a:r>
            <a:r>
              <a:rPr lang="de-DE" sz="2000" dirty="0"/>
              <a:t> Nord Stream 2. </a:t>
            </a:r>
            <a:r>
              <a:rPr lang="de-DE" sz="1000" dirty="0"/>
              <a:t>(</a:t>
            </a:r>
            <a:r>
              <a:rPr lang="de-DE" sz="1000" dirty="0" err="1"/>
              <a:t>pozri</a:t>
            </a:r>
            <a:r>
              <a:rPr lang="de-DE" sz="1000" dirty="0"/>
              <a:t> </a:t>
            </a:r>
            <a:r>
              <a:rPr lang="de-DE" sz="1000" dirty="0" err="1"/>
              <a:t>Rusko</a:t>
            </a:r>
            <a:r>
              <a:rPr lang="de-DE" sz="1000" dirty="0"/>
              <a:t> Business Today, 2019).</a:t>
            </a:r>
          </a:p>
        </p:txBody>
      </p:sp>
      <p:sp>
        <p:nvSpPr>
          <p:cNvPr id="6" name="Verbotsymbol 5">
            <a:hlinkClick r:id="rId2" action="ppaction://hlinksldjump"/>
            <a:extLst>
              <a:ext uri="{FF2B5EF4-FFF2-40B4-BE49-F238E27FC236}">
                <a16:creationId xmlns:a16="http://schemas.microsoft.com/office/drawing/2014/main" id="{C8064F5B-4BB5-4A89-9EA6-3FE714B63994}"/>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0864015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11ABBF0-6A18-42BF-8098-CA2D6DD43B8E}"/>
              </a:ext>
            </a:extLst>
          </p:cNvPr>
          <p:cNvSpPr>
            <a:spLocks noGrp="1"/>
          </p:cNvSpPr>
          <p:nvPr>
            <p:ph idx="1"/>
          </p:nvPr>
        </p:nvSpPr>
        <p:spPr>
          <a:xfrm>
            <a:off x="460130" y="2038937"/>
            <a:ext cx="11271740" cy="3101983"/>
          </a:xfrm>
        </p:spPr>
        <p:txBody>
          <a:bodyPr/>
          <a:lstStyle/>
          <a:p>
            <a:pPr marL="0" indent="0">
              <a:buNone/>
            </a:pPr>
            <a:r>
              <a:rPr lang="de-DE" dirty="0"/>
              <a:t>Polen beklagt, dass Swinemünde und Stettin durch Nord Stream 2 in ihrer Entwicklung behindert werden. </a:t>
            </a:r>
          </a:p>
          <a:p>
            <a:pPr marL="0" indent="0">
              <a:buNone/>
            </a:pPr>
            <a:r>
              <a:rPr lang="de-DE" dirty="0"/>
              <a:t>So dürfen größere Schiffe laut seerechtlicher Vorschriften nicht mehr in die Häfen der beiden Städte einlaufen. </a:t>
            </a:r>
          </a:p>
          <a:p>
            <a:pPr marL="0" indent="0">
              <a:buNone/>
            </a:pPr>
            <a:r>
              <a:rPr lang="de-DE" sz="1000" dirty="0"/>
              <a:t>(vgl. Lang &amp; Westphal, 2016, S.35) </a:t>
            </a:r>
          </a:p>
          <a:p>
            <a:endParaRPr lang="de-DE" dirty="0"/>
          </a:p>
        </p:txBody>
      </p:sp>
      <p:sp>
        <p:nvSpPr>
          <p:cNvPr id="4" name="Verbotsymbol 3">
            <a:hlinkClick r:id="rId2" action="ppaction://hlinksldjump"/>
            <a:extLst>
              <a:ext uri="{FF2B5EF4-FFF2-40B4-BE49-F238E27FC236}">
                <a16:creationId xmlns:a16="http://schemas.microsoft.com/office/drawing/2014/main" id="{69278AC5-1134-4B26-8BD7-4C6E11F57558}"/>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994548BF-6CEA-4EFC-BD3F-D06163419B9A}"/>
              </a:ext>
            </a:extLst>
          </p:cNvPr>
          <p:cNvSpPr txBox="1">
            <a:spLocks/>
          </p:cNvSpPr>
          <p:nvPr/>
        </p:nvSpPr>
        <p:spPr bwMode="black">
          <a:xfrm>
            <a:off x="460130" y="518865"/>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Polnische Städte werden beeinträchtigt</a:t>
            </a:r>
            <a:endParaRPr lang="de-DE" dirty="0"/>
          </a:p>
        </p:txBody>
      </p:sp>
    </p:spTree>
    <p:extLst>
      <p:ext uri="{BB962C8B-B14F-4D97-AF65-F5344CB8AC3E}">
        <p14:creationId xmlns:p14="http://schemas.microsoft.com/office/powerpoint/2010/main" val="116863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7B1C6-D4B5-4FA9-AD7E-CE5518CE43F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6CB8134-3A25-4E79-B3C1-3AEC3093ADA7}"/>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5812369B-5B98-48F6-A7CE-C8ABEEE33445}"/>
              </a:ext>
            </a:extLst>
          </p:cNvPr>
          <p:cNvPicPr>
            <a:picLocks noChangeAspect="1"/>
          </p:cNvPicPr>
          <p:nvPr/>
        </p:nvPicPr>
        <p:blipFill>
          <a:blip r:embed="rId2"/>
          <a:stretch>
            <a:fillRect/>
          </a:stretch>
        </p:blipFill>
        <p:spPr>
          <a:xfrm>
            <a:off x="0" y="1"/>
            <a:ext cx="12192000" cy="6858000"/>
          </a:xfrm>
          <a:prstGeom prst="rect">
            <a:avLst/>
          </a:prstGeom>
        </p:spPr>
      </p:pic>
      <p:sp>
        <p:nvSpPr>
          <p:cNvPr id="6" name="Flussdiagramm: Verbinder 5">
            <a:extLst>
              <a:ext uri="{FF2B5EF4-FFF2-40B4-BE49-F238E27FC236}">
                <a16:creationId xmlns:a16="http://schemas.microsoft.com/office/drawing/2014/main" id="{913A57FA-B38E-492B-B18B-6D6B0D1B36C3}"/>
              </a:ext>
            </a:extLst>
          </p:cNvPr>
          <p:cNvSpPr/>
          <p:nvPr/>
        </p:nvSpPr>
        <p:spPr>
          <a:xfrm>
            <a:off x="5410200" y="3285392"/>
            <a:ext cx="457201" cy="4249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hlinkClick r:id="rId3" action="ppaction://hlinksldjump"/>
            <a:extLst>
              <a:ext uri="{FF2B5EF4-FFF2-40B4-BE49-F238E27FC236}">
                <a16:creationId xmlns:a16="http://schemas.microsoft.com/office/drawing/2014/main" id="{152D621E-4B22-4389-8462-917A21649077}"/>
              </a:ext>
            </a:extLst>
          </p:cNvPr>
          <p:cNvSpPr/>
          <p:nvPr/>
        </p:nvSpPr>
        <p:spPr>
          <a:xfrm rot="1777754">
            <a:off x="1176260" y="3382907"/>
            <a:ext cx="3726231" cy="121333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Verbotsymbol 8">
            <a:hlinkClick r:id="rId4" action="ppaction://hlinksldjump"/>
            <a:extLst>
              <a:ext uri="{FF2B5EF4-FFF2-40B4-BE49-F238E27FC236}">
                <a16:creationId xmlns:a16="http://schemas.microsoft.com/office/drawing/2014/main" id="{13ABF22B-39A5-4CEF-929A-59BA4CF89DE0}"/>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Textfeld 9">
            <a:extLst>
              <a:ext uri="{FF2B5EF4-FFF2-40B4-BE49-F238E27FC236}">
                <a16:creationId xmlns:a16="http://schemas.microsoft.com/office/drawing/2014/main" id="{C024C9EB-D258-4ACA-9B10-C30FC16512C5}"/>
              </a:ext>
            </a:extLst>
          </p:cNvPr>
          <p:cNvSpPr txBox="1"/>
          <p:nvPr/>
        </p:nvSpPr>
        <p:spPr>
          <a:xfrm>
            <a:off x="3535153" y="2184541"/>
            <a:ext cx="2847302" cy="523220"/>
          </a:xfrm>
          <a:prstGeom prst="rect">
            <a:avLst/>
          </a:prstGeom>
          <a:noFill/>
        </p:spPr>
        <p:txBody>
          <a:bodyPr wrap="square" rtlCol="0">
            <a:spAutoFit/>
          </a:bodyPr>
          <a:lstStyle/>
          <a:p>
            <a:r>
              <a:rPr lang="de-DE" sz="2800" b="1" u="sng" dirty="0">
                <a:solidFill>
                  <a:srgbClr val="00B050"/>
                </a:solidFill>
                <a:hlinkClick r:id="rId5" action="ppaction://hlinksldjump"/>
              </a:rPr>
              <a:t>Nord Stream 2</a:t>
            </a:r>
            <a:endParaRPr lang="de-DE" sz="2800" b="1" u="sng" dirty="0">
              <a:solidFill>
                <a:srgbClr val="00B050"/>
              </a:solidFill>
            </a:endParaRPr>
          </a:p>
        </p:txBody>
      </p:sp>
      <p:cxnSp>
        <p:nvCxnSpPr>
          <p:cNvPr id="11" name="Gerade Verbindung mit Pfeil 10">
            <a:extLst>
              <a:ext uri="{FF2B5EF4-FFF2-40B4-BE49-F238E27FC236}">
                <a16:creationId xmlns:a16="http://schemas.microsoft.com/office/drawing/2014/main" id="{3DE5FB37-9007-4DE5-83CE-141680EC80C4}"/>
              </a:ext>
            </a:extLst>
          </p:cNvPr>
          <p:cNvCxnSpPr>
            <a:cxnSpLocks/>
            <a:stCxn id="6" idx="1"/>
          </p:cNvCxnSpPr>
          <p:nvPr/>
        </p:nvCxnSpPr>
        <p:spPr>
          <a:xfrm flipH="1" flipV="1">
            <a:off x="4999894" y="2725898"/>
            <a:ext cx="477262" cy="621728"/>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47779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766D573-A861-4F4A-9E56-9D03F146E835}"/>
              </a:ext>
            </a:extLst>
          </p:cNvPr>
          <p:cNvSpPr txBox="1">
            <a:spLocks/>
          </p:cNvSpPr>
          <p:nvPr/>
        </p:nvSpPr>
        <p:spPr bwMode="black">
          <a:xfrm>
            <a:off x="460130" y="518865"/>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poľské</a:t>
            </a:r>
            <a:r>
              <a:rPr lang="de-DE" dirty="0">
                <a:solidFill>
                  <a:srgbClr val="00B050"/>
                </a:solidFill>
              </a:rPr>
              <a:t> </a:t>
            </a:r>
            <a:r>
              <a:rPr lang="de-DE" dirty="0" err="1">
                <a:solidFill>
                  <a:srgbClr val="00B050"/>
                </a:solidFill>
              </a:rPr>
              <a:t>mestá</a:t>
            </a:r>
            <a:r>
              <a:rPr lang="de-DE" dirty="0">
                <a:solidFill>
                  <a:srgbClr val="00B050"/>
                </a:solidFill>
              </a:rPr>
              <a:t> </a:t>
            </a:r>
            <a:r>
              <a:rPr lang="sk-SK" dirty="0">
                <a:solidFill>
                  <a:srgbClr val="00B050"/>
                </a:solidFill>
              </a:rPr>
              <a:t>sú </a:t>
            </a:r>
            <a:r>
              <a:rPr lang="de-DE" dirty="0" err="1">
                <a:solidFill>
                  <a:srgbClr val="00B050"/>
                </a:solidFill>
              </a:rPr>
              <a:t>Ovplyvnené</a:t>
            </a:r>
            <a:endParaRPr lang="de-DE" dirty="0">
              <a:solidFill>
                <a:srgbClr val="00B050"/>
              </a:solidFill>
            </a:endParaRPr>
          </a:p>
        </p:txBody>
      </p:sp>
      <p:sp>
        <p:nvSpPr>
          <p:cNvPr id="5" name="Inhaltsplatzhalter 2">
            <a:extLst>
              <a:ext uri="{FF2B5EF4-FFF2-40B4-BE49-F238E27FC236}">
                <a16:creationId xmlns:a16="http://schemas.microsoft.com/office/drawing/2014/main" id="{E6BF337C-1940-430A-8FC6-FB5BF7071CC4}"/>
              </a:ext>
            </a:extLst>
          </p:cNvPr>
          <p:cNvSpPr>
            <a:spLocks noGrp="1"/>
          </p:cNvSpPr>
          <p:nvPr>
            <p:ph idx="1"/>
          </p:nvPr>
        </p:nvSpPr>
        <p:spPr>
          <a:xfrm>
            <a:off x="460130" y="2038937"/>
            <a:ext cx="11271740" cy="3101983"/>
          </a:xfrm>
        </p:spPr>
        <p:txBody>
          <a:bodyPr/>
          <a:lstStyle/>
          <a:p>
            <a:pPr marL="0" indent="0">
              <a:buNone/>
            </a:pPr>
            <a:r>
              <a:rPr lang="de-DE" dirty="0"/>
              <a:t>Poľsko </a:t>
            </a:r>
            <a:r>
              <a:rPr lang="de-DE" dirty="0" err="1"/>
              <a:t>sa</a:t>
            </a:r>
            <a:r>
              <a:rPr lang="de-DE" dirty="0"/>
              <a:t> </a:t>
            </a:r>
            <a:r>
              <a:rPr lang="de-DE" dirty="0" err="1"/>
              <a:t>sťažuje</a:t>
            </a:r>
            <a:r>
              <a:rPr lang="de-DE" dirty="0"/>
              <a:t>, </a:t>
            </a:r>
            <a:r>
              <a:rPr lang="de-DE" dirty="0" err="1"/>
              <a:t>že</a:t>
            </a:r>
            <a:r>
              <a:rPr lang="de-DE" dirty="0"/>
              <a:t> </a:t>
            </a:r>
            <a:r>
              <a:rPr lang="de-DE" dirty="0" err="1"/>
              <a:t>spoločnosti</a:t>
            </a:r>
            <a:r>
              <a:rPr lang="de-DE" dirty="0"/>
              <a:t> </a:t>
            </a:r>
            <a:r>
              <a:rPr lang="de-DE" dirty="0" err="1"/>
              <a:t>Swinoujscie</a:t>
            </a:r>
            <a:r>
              <a:rPr lang="de-DE" dirty="0"/>
              <a:t> a </a:t>
            </a:r>
            <a:r>
              <a:rPr lang="de-DE" dirty="0" err="1"/>
              <a:t>Štetín</a:t>
            </a:r>
            <a:r>
              <a:rPr lang="de-DE" dirty="0"/>
              <a:t> v ich </a:t>
            </a:r>
            <a:r>
              <a:rPr lang="de-DE" dirty="0" err="1"/>
              <a:t>vývoji</a:t>
            </a:r>
            <a:r>
              <a:rPr lang="de-DE" dirty="0"/>
              <a:t> </a:t>
            </a:r>
            <a:r>
              <a:rPr lang="de-DE" dirty="0" err="1"/>
              <a:t>bráni</a:t>
            </a:r>
            <a:r>
              <a:rPr lang="de-DE" dirty="0"/>
              <a:t> </a:t>
            </a:r>
            <a:r>
              <a:rPr lang="de-DE" dirty="0" err="1"/>
              <a:t>spoločnosť</a:t>
            </a:r>
            <a:r>
              <a:rPr lang="de-DE" dirty="0"/>
              <a:t> Nord Stream 2.</a:t>
            </a:r>
          </a:p>
          <a:p>
            <a:pPr marL="0" indent="0">
              <a:buNone/>
            </a:pPr>
            <a:r>
              <a:rPr lang="de-DE" dirty="0" err="1"/>
              <a:t>Podľa</a:t>
            </a:r>
            <a:r>
              <a:rPr lang="de-DE" dirty="0"/>
              <a:t> </a:t>
            </a:r>
            <a:r>
              <a:rPr lang="de-DE" dirty="0" err="1"/>
              <a:t>námorného</a:t>
            </a:r>
            <a:r>
              <a:rPr lang="de-DE" dirty="0"/>
              <a:t> </a:t>
            </a:r>
            <a:r>
              <a:rPr lang="de-DE" dirty="0" err="1"/>
              <a:t>práva</a:t>
            </a:r>
            <a:r>
              <a:rPr lang="de-DE" dirty="0"/>
              <a:t> </a:t>
            </a:r>
            <a:r>
              <a:rPr lang="de-DE" dirty="0" err="1"/>
              <a:t>už</a:t>
            </a:r>
            <a:r>
              <a:rPr lang="de-DE" dirty="0"/>
              <a:t> </a:t>
            </a:r>
            <a:r>
              <a:rPr lang="de-DE" dirty="0" err="1"/>
              <a:t>nemôžu</a:t>
            </a:r>
            <a:r>
              <a:rPr lang="de-DE" dirty="0"/>
              <a:t> </a:t>
            </a:r>
            <a:r>
              <a:rPr lang="de-DE" dirty="0" err="1"/>
              <a:t>väčšie</a:t>
            </a:r>
            <a:r>
              <a:rPr lang="de-DE" dirty="0"/>
              <a:t> </a:t>
            </a:r>
            <a:r>
              <a:rPr lang="de-DE" dirty="0" err="1"/>
              <a:t>lode</a:t>
            </a:r>
            <a:r>
              <a:rPr lang="de-DE" dirty="0"/>
              <a:t> </a:t>
            </a:r>
            <a:r>
              <a:rPr lang="de-DE" dirty="0" err="1"/>
              <a:t>vplávať</a:t>
            </a:r>
            <a:r>
              <a:rPr lang="de-DE" dirty="0"/>
              <a:t> do </a:t>
            </a:r>
            <a:r>
              <a:rPr lang="de-DE" dirty="0" err="1"/>
              <a:t>prístavov</a:t>
            </a:r>
            <a:r>
              <a:rPr lang="de-DE" dirty="0"/>
              <a:t> </a:t>
            </a:r>
            <a:r>
              <a:rPr lang="de-DE" dirty="0" err="1"/>
              <a:t>týchto</a:t>
            </a:r>
            <a:r>
              <a:rPr lang="de-DE" dirty="0"/>
              <a:t> </a:t>
            </a:r>
            <a:r>
              <a:rPr lang="de-DE" dirty="0" err="1"/>
              <a:t>dvoch</a:t>
            </a:r>
            <a:r>
              <a:rPr lang="de-DE" dirty="0"/>
              <a:t> </a:t>
            </a:r>
            <a:r>
              <a:rPr lang="de-DE" dirty="0" err="1"/>
              <a:t>miest</a:t>
            </a:r>
            <a:r>
              <a:rPr lang="de-DE" dirty="0"/>
              <a:t>.</a:t>
            </a:r>
          </a:p>
          <a:p>
            <a:pPr marL="0" indent="0">
              <a:buNone/>
            </a:pPr>
            <a:r>
              <a:rPr lang="de-DE" sz="1000" dirty="0"/>
              <a:t>(</a:t>
            </a:r>
            <a:r>
              <a:rPr lang="de-DE" sz="1000" dirty="0" err="1"/>
              <a:t>pozri</a:t>
            </a:r>
            <a:r>
              <a:rPr lang="de-DE" sz="1000" dirty="0"/>
              <a:t> Lang &amp; Westphal, 2016, s. 35)</a:t>
            </a:r>
          </a:p>
        </p:txBody>
      </p:sp>
      <p:sp>
        <p:nvSpPr>
          <p:cNvPr id="6" name="Verbotsymbol 5">
            <a:hlinkClick r:id="rId2" action="ppaction://hlinksldjump"/>
            <a:extLst>
              <a:ext uri="{FF2B5EF4-FFF2-40B4-BE49-F238E27FC236}">
                <a16:creationId xmlns:a16="http://schemas.microsoft.com/office/drawing/2014/main" id="{9A14394D-AEDF-4B84-B63F-B93B0DAA5934}"/>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681602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37D915-2E3A-41B8-91FF-C1C8C6556C78}"/>
              </a:ext>
            </a:extLst>
          </p:cNvPr>
          <p:cNvSpPr>
            <a:spLocks noGrp="1"/>
          </p:cNvSpPr>
          <p:nvPr>
            <p:ph idx="1"/>
          </p:nvPr>
        </p:nvSpPr>
        <p:spPr>
          <a:xfrm>
            <a:off x="418833" y="1756174"/>
            <a:ext cx="11218985" cy="5582471"/>
          </a:xfrm>
        </p:spPr>
        <p:txBody>
          <a:bodyPr>
            <a:normAutofit/>
          </a:bodyPr>
          <a:lstStyle/>
          <a:p>
            <a:pPr marL="0" indent="0">
              <a:buNone/>
            </a:pPr>
            <a:r>
              <a:rPr lang="de-DE" sz="2000" dirty="0"/>
              <a:t>Polen ist wohl der größte Gegner von Nord Stream 2 innerhalb der europäischen Union.</a:t>
            </a:r>
          </a:p>
          <a:p>
            <a:pPr marL="0" indent="0">
              <a:buNone/>
            </a:pPr>
            <a:r>
              <a:rPr lang="de-DE" sz="2000" dirty="0"/>
              <a:t>Der erste Grund ist der Glaube Warschaus, dass Russland aufgrund von Nord Stream 2 Druck auf die europäische Union ausüben kann. </a:t>
            </a:r>
            <a:r>
              <a:rPr lang="de-DE" sz="1000" dirty="0"/>
              <a:t>(vgl. Lang &amp; Westphal, 2016, S.34) </a:t>
            </a:r>
            <a:r>
              <a:rPr lang="de-DE" sz="2000" dirty="0"/>
              <a:t>Polen sieht eine erhöhte Beeinflussbarkeit der EU durch Russland aufgrund von Nord Stream 2, da dem Kreml durch das Projekt große Lobby-Möglichkeiten geboten werden</a:t>
            </a:r>
            <a:r>
              <a:rPr lang="de-DE" dirty="0"/>
              <a:t>. </a:t>
            </a:r>
            <a:r>
              <a:rPr lang="de-DE" sz="1000" dirty="0"/>
              <a:t>(vgl. </a:t>
            </a:r>
            <a:r>
              <a:rPr lang="de-DE" sz="1000" dirty="0" err="1"/>
              <a:t>Sabanova</a:t>
            </a:r>
            <a:r>
              <a:rPr lang="de-DE" sz="1000" dirty="0"/>
              <a:t>, 2018) </a:t>
            </a:r>
          </a:p>
          <a:p>
            <a:pPr marL="0" indent="0">
              <a:buNone/>
            </a:pPr>
            <a:endParaRPr lang="de-DE" sz="2000" dirty="0"/>
          </a:p>
          <a:p>
            <a:pPr marL="0" indent="0">
              <a:buNone/>
            </a:pPr>
            <a:r>
              <a:rPr lang="de-DE" sz="2000" dirty="0"/>
              <a:t>Die zweite Sorge ist eine vermutete Schwächung der polnischen Position innerhalb der europäischen Energie-Politik, dies wird durch die Verdrängung polnischer Energie-Firmen durch deutsche begründet</a:t>
            </a:r>
            <a:r>
              <a:rPr lang="de-DE" dirty="0"/>
              <a:t>. </a:t>
            </a:r>
            <a:r>
              <a:rPr lang="de-DE" sz="1000" dirty="0"/>
              <a:t>(vgl. </a:t>
            </a:r>
            <a:r>
              <a:rPr lang="de-DE" sz="1000" dirty="0" err="1"/>
              <a:t>Sabanova</a:t>
            </a:r>
            <a:r>
              <a:rPr lang="de-DE" sz="1000" dirty="0"/>
              <a:t>, 2018) </a:t>
            </a:r>
            <a:endParaRPr lang="de-DE" dirty="0"/>
          </a:p>
          <a:p>
            <a:endParaRPr lang="de-DE" dirty="0"/>
          </a:p>
        </p:txBody>
      </p:sp>
      <p:sp>
        <p:nvSpPr>
          <p:cNvPr id="4" name="Verbotsymbol 3">
            <a:hlinkClick r:id="rId2" action="ppaction://hlinksldjump"/>
            <a:extLst>
              <a:ext uri="{FF2B5EF4-FFF2-40B4-BE49-F238E27FC236}">
                <a16:creationId xmlns:a16="http://schemas.microsoft.com/office/drawing/2014/main" id="{131813CA-9BCC-4B08-B31A-52F93E778C85}"/>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itel 1">
            <a:extLst>
              <a:ext uri="{FF2B5EF4-FFF2-40B4-BE49-F238E27FC236}">
                <a16:creationId xmlns:a16="http://schemas.microsoft.com/office/drawing/2014/main" id="{31B70A42-E971-4C4C-B29C-7BE13869E1E3}"/>
              </a:ext>
            </a:extLst>
          </p:cNvPr>
          <p:cNvSpPr txBox="1">
            <a:spLocks/>
          </p:cNvSpPr>
          <p:nvPr/>
        </p:nvSpPr>
        <p:spPr bwMode="black">
          <a:xfrm>
            <a:off x="416168" y="418511"/>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endParaRPr lang="de-DE" dirty="0"/>
          </a:p>
        </p:txBody>
      </p:sp>
      <p:sp>
        <p:nvSpPr>
          <p:cNvPr id="12" name="Pfeil: nach unten 11">
            <a:extLst>
              <a:ext uri="{FF2B5EF4-FFF2-40B4-BE49-F238E27FC236}">
                <a16:creationId xmlns:a16="http://schemas.microsoft.com/office/drawing/2014/main" id="{C3C021F7-BCEA-4898-B182-92017ACED674}"/>
              </a:ext>
            </a:extLst>
          </p:cNvPr>
          <p:cNvSpPr/>
          <p:nvPr/>
        </p:nvSpPr>
        <p:spPr>
          <a:xfrm>
            <a:off x="4876800" y="5673970"/>
            <a:ext cx="1664676" cy="718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3" action="ppaction://hlinksldjump"/>
              </a:rPr>
              <a:t>weiter</a:t>
            </a:r>
            <a:endParaRPr lang="de-DE" dirty="0"/>
          </a:p>
        </p:txBody>
      </p:sp>
    </p:spTree>
    <p:extLst>
      <p:ext uri="{BB962C8B-B14F-4D97-AF65-F5344CB8AC3E}">
        <p14:creationId xmlns:p14="http://schemas.microsoft.com/office/powerpoint/2010/main" val="6211088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0B3D95A-0120-4F90-AFE7-CA5982E7B35B}"/>
              </a:ext>
            </a:extLst>
          </p:cNvPr>
          <p:cNvSpPr txBox="1">
            <a:spLocks/>
          </p:cNvSpPr>
          <p:nvPr/>
        </p:nvSpPr>
        <p:spPr bwMode="black">
          <a:xfrm>
            <a:off x="533399" y="303752"/>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r>
              <a:rPr lang="sk-SK" dirty="0">
                <a:solidFill>
                  <a:srgbClr val="00B050"/>
                </a:solidFill>
              </a:rPr>
              <a:t>a</a:t>
            </a:r>
            <a:endParaRPr lang="de-DE" dirty="0"/>
          </a:p>
          <a:p>
            <a:endParaRPr lang="de-DE" dirty="0">
              <a:solidFill>
                <a:srgbClr val="00B050"/>
              </a:solidFill>
            </a:endParaRPr>
          </a:p>
        </p:txBody>
      </p:sp>
      <p:sp>
        <p:nvSpPr>
          <p:cNvPr id="5" name="Inhaltsplatzhalter 2">
            <a:extLst>
              <a:ext uri="{FF2B5EF4-FFF2-40B4-BE49-F238E27FC236}">
                <a16:creationId xmlns:a16="http://schemas.microsoft.com/office/drawing/2014/main" id="{DF4A3308-0A7A-48F0-8039-2455355F048D}"/>
              </a:ext>
            </a:extLst>
          </p:cNvPr>
          <p:cNvSpPr>
            <a:spLocks noGrp="1"/>
          </p:cNvSpPr>
          <p:nvPr>
            <p:ph idx="1"/>
          </p:nvPr>
        </p:nvSpPr>
        <p:spPr>
          <a:xfrm>
            <a:off x="533399" y="1878008"/>
            <a:ext cx="11271740" cy="3754930"/>
          </a:xfrm>
        </p:spPr>
        <p:txBody>
          <a:bodyPr/>
          <a:lstStyle/>
          <a:p>
            <a:pPr marL="0" indent="0">
              <a:buNone/>
            </a:pPr>
            <a:endParaRPr lang="de-DE" sz="2000" dirty="0"/>
          </a:p>
          <a:p>
            <a:pPr marL="0" indent="0">
              <a:buNone/>
            </a:pPr>
            <a:r>
              <a:rPr lang="de-DE" sz="2000" dirty="0"/>
              <a:t>Poľsko </a:t>
            </a:r>
            <a:r>
              <a:rPr lang="de-DE" sz="2000" dirty="0" err="1"/>
              <a:t>sa</a:t>
            </a:r>
            <a:r>
              <a:rPr lang="de-DE" sz="2000" dirty="0"/>
              <a:t> </a:t>
            </a:r>
            <a:r>
              <a:rPr lang="de-DE" sz="2000" dirty="0" err="1"/>
              <a:t>obáva</a:t>
            </a:r>
            <a:r>
              <a:rPr lang="de-DE" sz="2000" dirty="0"/>
              <a:t>, </a:t>
            </a:r>
            <a:r>
              <a:rPr lang="de-DE" sz="2000" dirty="0" err="1"/>
              <a:t>že</a:t>
            </a:r>
            <a:r>
              <a:rPr lang="de-DE" sz="2000" dirty="0"/>
              <a:t> </a:t>
            </a:r>
            <a:r>
              <a:rPr lang="de-DE" sz="2000" dirty="0" err="1"/>
              <a:t>poľský</a:t>
            </a:r>
            <a:r>
              <a:rPr lang="de-DE" sz="2000" dirty="0"/>
              <a:t> </a:t>
            </a:r>
            <a:r>
              <a:rPr lang="de-DE" sz="2000" dirty="0" err="1"/>
              <a:t>partner</a:t>
            </a:r>
            <a:r>
              <a:rPr lang="de-DE" sz="2000" dirty="0"/>
              <a:t> </a:t>
            </a:r>
            <a:r>
              <a:rPr lang="de-DE" sz="2000" dirty="0" err="1"/>
              <a:t>spoločnosti</a:t>
            </a:r>
            <a:r>
              <a:rPr lang="de-DE" sz="2000" dirty="0"/>
              <a:t> Nord Stream 2, Baltské </a:t>
            </a:r>
            <a:r>
              <a:rPr lang="de-DE" sz="2000" dirty="0" err="1"/>
              <a:t>potrubie</a:t>
            </a:r>
            <a:r>
              <a:rPr lang="de-DE" sz="2000" dirty="0"/>
              <a:t>, </a:t>
            </a:r>
            <a:r>
              <a:rPr lang="de-DE" sz="2000" dirty="0" err="1"/>
              <a:t>ktoré</a:t>
            </a:r>
            <a:r>
              <a:rPr lang="de-DE" sz="2000" dirty="0"/>
              <a:t> </a:t>
            </a:r>
            <a:r>
              <a:rPr lang="de-DE" sz="2000" dirty="0" err="1"/>
              <a:t>prepravuje</a:t>
            </a:r>
            <a:r>
              <a:rPr lang="de-DE" sz="2000" dirty="0"/>
              <a:t> </a:t>
            </a:r>
            <a:r>
              <a:rPr lang="de-DE" sz="2000" dirty="0" err="1"/>
              <a:t>nórsky</a:t>
            </a:r>
            <a:r>
              <a:rPr lang="de-DE" sz="2000" dirty="0"/>
              <a:t> </a:t>
            </a:r>
            <a:r>
              <a:rPr lang="de-DE" sz="2000" dirty="0" err="1"/>
              <a:t>plyn</a:t>
            </a:r>
            <a:r>
              <a:rPr lang="de-DE" sz="2000" dirty="0"/>
              <a:t> do </a:t>
            </a:r>
            <a:r>
              <a:rPr lang="de-DE" sz="2000" dirty="0" err="1"/>
              <a:t>Poľska</a:t>
            </a:r>
            <a:r>
              <a:rPr lang="de-DE" sz="2000" dirty="0"/>
              <a:t>, </a:t>
            </a:r>
            <a:r>
              <a:rPr lang="de-DE" sz="2000" dirty="0" err="1"/>
              <a:t>by</a:t>
            </a:r>
            <a:r>
              <a:rPr lang="de-DE" sz="2000" dirty="0"/>
              <a:t> </a:t>
            </a:r>
            <a:r>
              <a:rPr lang="de-DE" sz="2000" dirty="0" err="1"/>
              <a:t>mohlo</a:t>
            </a:r>
            <a:r>
              <a:rPr lang="de-DE" sz="2000" dirty="0"/>
              <a:t> </a:t>
            </a:r>
            <a:r>
              <a:rPr lang="de-DE" sz="2000" dirty="0" err="1"/>
              <a:t>oslabiť</a:t>
            </a:r>
            <a:r>
              <a:rPr lang="de-DE" sz="2000" dirty="0"/>
              <a:t> </a:t>
            </a:r>
            <a:r>
              <a:rPr lang="de-DE" sz="2000" dirty="0" err="1"/>
              <a:t>jeho</a:t>
            </a:r>
            <a:r>
              <a:rPr lang="de-DE" sz="2000" dirty="0"/>
              <a:t> </a:t>
            </a:r>
            <a:r>
              <a:rPr lang="de-DE" sz="2000" dirty="0" err="1"/>
              <a:t>hospodárstvo</a:t>
            </a:r>
            <a:r>
              <a:rPr lang="de-DE" sz="2000" dirty="0"/>
              <a:t>. </a:t>
            </a:r>
            <a:r>
              <a:rPr lang="de-DE" sz="2000" dirty="0" err="1"/>
              <a:t>Prostredníctvom</a:t>
            </a:r>
            <a:r>
              <a:rPr lang="de-DE" sz="2000" dirty="0"/>
              <a:t> Nord Stream 2 </a:t>
            </a:r>
            <a:r>
              <a:rPr lang="de-DE" sz="2000" dirty="0" err="1"/>
              <a:t>by</a:t>
            </a:r>
            <a:r>
              <a:rPr lang="de-DE" sz="2000" dirty="0"/>
              <a:t> </a:t>
            </a:r>
            <a:r>
              <a:rPr lang="de-DE" sz="2000" dirty="0" err="1"/>
              <a:t>sa</a:t>
            </a:r>
            <a:r>
              <a:rPr lang="de-DE" sz="2000" dirty="0"/>
              <a:t> </a:t>
            </a:r>
            <a:r>
              <a:rPr lang="de-DE" sz="2000" dirty="0" err="1"/>
              <a:t>pod</a:t>
            </a:r>
            <a:r>
              <a:rPr lang="de-DE" sz="2000" dirty="0"/>
              <a:t> </a:t>
            </a:r>
            <a:r>
              <a:rPr lang="de-DE" sz="2000" dirty="0" err="1"/>
              <a:t>ekonomický</a:t>
            </a:r>
            <a:r>
              <a:rPr lang="de-DE" sz="2000" dirty="0"/>
              <a:t> </a:t>
            </a:r>
            <a:r>
              <a:rPr lang="de-DE" sz="2000" dirty="0" err="1"/>
              <a:t>tlak</a:t>
            </a:r>
            <a:r>
              <a:rPr lang="de-DE" sz="2000" dirty="0"/>
              <a:t> </a:t>
            </a:r>
            <a:r>
              <a:rPr lang="de-DE" sz="2000" dirty="0" err="1"/>
              <a:t>mohla</a:t>
            </a:r>
            <a:r>
              <a:rPr lang="de-DE" sz="2000" dirty="0"/>
              <a:t> </a:t>
            </a:r>
            <a:r>
              <a:rPr lang="de-DE" sz="2000" dirty="0" err="1"/>
              <a:t>dostať</a:t>
            </a:r>
            <a:r>
              <a:rPr lang="de-DE" sz="2000" dirty="0"/>
              <a:t> </a:t>
            </a:r>
            <a:r>
              <a:rPr lang="de-DE" sz="2000" dirty="0" err="1"/>
              <a:t>nielen</a:t>
            </a:r>
            <a:r>
              <a:rPr lang="de-DE" sz="2000" dirty="0"/>
              <a:t> </a:t>
            </a:r>
            <a:r>
              <a:rPr lang="de-DE" sz="2000" dirty="0" err="1"/>
              <a:t>pobaltská</a:t>
            </a:r>
            <a:r>
              <a:rPr lang="de-DE" sz="2000" dirty="0"/>
              <a:t> </a:t>
            </a:r>
            <a:r>
              <a:rPr lang="de-DE" sz="2000" dirty="0" err="1"/>
              <a:t>rúrka</a:t>
            </a:r>
            <a:r>
              <a:rPr lang="de-DE" sz="2000" dirty="0"/>
              <a:t>, </a:t>
            </a:r>
            <a:r>
              <a:rPr lang="de-DE" sz="2000" dirty="0" err="1"/>
              <a:t>ale</a:t>
            </a:r>
            <a:r>
              <a:rPr lang="de-DE" sz="2000" dirty="0"/>
              <a:t> </a:t>
            </a:r>
            <a:r>
              <a:rPr lang="de-DE" sz="2000" dirty="0" err="1"/>
              <a:t>aj</a:t>
            </a:r>
            <a:r>
              <a:rPr lang="de-DE" sz="2000" dirty="0"/>
              <a:t> </a:t>
            </a:r>
            <a:r>
              <a:rPr lang="de-DE" sz="2000" dirty="0" err="1"/>
              <a:t>domáca</a:t>
            </a:r>
            <a:r>
              <a:rPr lang="de-DE" sz="2000" dirty="0"/>
              <a:t> </a:t>
            </a:r>
            <a:r>
              <a:rPr lang="de-DE" sz="2000" dirty="0" err="1"/>
              <a:t>poľská</a:t>
            </a:r>
            <a:r>
              <a:rPr lang="de-DE" sz="2000" dirty="0"/>
              <a:t> </a:t>
            </a:r>
            <a:r>
              <a:rPr lang="de-DE" sz="2000" dirty="0" err="1"/>
              <a:t>výroba</a:t>
            </a:r>
            <a:r>
              <a:rPr lang="de-DE" sz="2000" dirty="0"/>
              <a:t> </a:t>
            </a:r>
            <a:r>
              <a:rPr lang="de-DE" sz="2000" dirty="0" err="1"/>
              <a:t>plynu</a:t>
            </a:r>
            <a:r>
              <a:rPr lang="de-DE" sz="2000" dirty="0"/>
              <a:t>. </a:t>
            </a:r>
            <a:r>
              <a:rPr lang="de-DE" sz="2000" dirty="0" err="1"/>
              <a:t>To</a:t>
            </a:r>
            <a:r>
              <a:rPr lang="de-DE" sz="2000" dirty="0"/>
              <a:t> </a:t>
            </a:r>
            <a:r>
              <a:rPr lang="de-DE" sz="2000" dirty="0" err="1"/>
              <a:t>pokrýva</a:t>
            </a:r>
            <a:r>
              <a:rPr lang="de-DE" sz="2000" dirty="0"/>
              <a:t> </a:t>
            </a:r>
            <a:r>
              <a:rPr lang="de-DE" sz="2000" dirty="0" err="1"/>
              <a:t>asi</a:t>
            </a:r>
            <a:r>
              <a:rPr lang="de-DE" sz="2000" dirty="0"/>
              <a:t> </a:t>
            </a:r>
            <a:r>
              <a:rPr lang="de-DE" sz="2000" dirty="0" err="1"/>
              <a:t>tretinu</a:t>
            </a:r>
            <a:r>
              <a:rPr lang="de-DE" sz="2000" dirty="0"/>
              <a:t> </a:t>
            </a:r>
            <a:r>
              <a:rPr lang="de-DE" sz="2000" dirty="0" err="1"/>
              <a:t>poľskej</a:t>
            </a:r>
            <a:r>
              <a:rPr lang="de-DE" sz="2000" dirty="0"/>
              <a:t> </a:t>
            </a:r>
            <a:r>
              <a:rPr lang="de-DE" sz="2000" dirty="0" err="1"/>
              <a:t>spotreby</a:t>
            </a:r>
            <a:r>
              <a:rPr lang="de-DE" sz="2000" dirty="0"/>
              <a:t> </a:t>
            </a:r>
            <a:r>
              <a:rPr lang="de-DE" sz="2000" dirty="0" err="1"/>
              <a:t>plynu</a:t>
            </a:r>
            <a:r>
              <a:rPr lang="de-DE" sz="2000" dirty="0"/>
              <a:t>. </a:t>
            </a:r>
            <a:r>
              <a:rPr lang="de-DE" sz="1000" dirty="0"/>
              <a:t>(</a:t>
            </a:r>
            <a:r>
              <a:rPr lang="de-DE" sz="1000" dirty="0" err="1"/>
              <a:t>pozri</a:t>
            </a:r>
            <a:r>
              <a:rPr lang="de-DE" sz="1000" dirty="0"/>
              <a:t> Lang &amp; Westphal, 2016, s. 34)</a:t>
            </a:r>
          </a:p>
          <a:p>
            <a:pPr marL="0" indent="0">
              <a:buNone/>
            </a:pPr>
            <a:endParaRPr lang="de-DE" sz="2000" dirty="0"/>
          </a:p>
          <a:p>
            <a:pPr marL="0" indent="0">
              <a:buNone/>
            </a:pPr>
            <a:endParaRPr lang="de-DE" sz="2000" dirty="0"/>
          </a:p>
          <a:p>
            <a:pPr marL="0" indent="0">
              <a:buNone/>
            </a:pPr>
            <a:r>
              <a:rPr lang="de-DE" sz="2000" dirty="0"/>
              <a:t>Poľsko </a:t>
            </a:r>
            <a:r>
              <a:rPr lang="de-DE" sz="2000" dirty="0" err="1"/>
              <a:t>sa</a:t>
            </a:r>
            <a:r>
              <a:rPr lang="de-DE" sz="2000" dirty="0"/>
              <a:t> </a:t>
            </a:r>
            <a:r>
              <a:rPr lang="de-DE" sz="2000" dirty="0" err="1"/>
              <a:t>tiež</a:t>
            </a:r>
            <a:r>
              <a:rPr lang="de-DE" sz="2000" dirty="0"/>
              <a:t> </a:t>
            </a:r>
            <a:r>
              <a:rPr lang="de-DE" sz="2000" dirty="0" err="1"/>
              <a:t>chystá</a:t>
            </a:r>
            <a:r>
              <a:rPr lang="de-DE" sz="2000" dirty="0"/>
              <a:t> </a:t>
            </a:r>
            <a:r>
              <a:rPr lang="de-DE" sz="2000" dirty="0" err="1"/>
              <a:t>stať</a:t>
            </a:r>
            <a:r>
              <a:rPr lang="de-DE" sz="2000" dirty="0"/>
              <a:t> </a:t>
            </a:r>
            <a:r>
              <a:rPr lang="de-DE" sz="2000" dirty="0" err="1"/>
              <a:t>distribučným</a:t>
            </a:r>
            <a:r>
              <a:rPr lang="de-DE" sz="2000" dirty="0"/>
              <a:t> </a:t>
            </a:r>
            <a:r>
              <a:rPr lang="de-DE" sz="2000" dirty="0" err="1"/>
              <a:t>plynom</a:t>
            </a:r>
            <a:r>
              <a:rPr lang="de-DE" sz="2000" dirty="0"/>
              <a:t> </a:t>
            </a:r>
            <a:r>
              <a:rPr lang="de-DE" sz="2000" dirty="0" err="1"/>
              <a:t>pre</a:t>
            </a:r>
            <a:r>
              <a:rPr lang="de-DE" sz="2000" dirty="0"/>
              <a:t> </a:t>
            </a:r>
            <a:r>
              <a:rPr lang="de-DE" sz="2000" dirty="0" err="1"/>
              <a:t>východnú</a:t>
            </a:r>
            <a:r>
              <a:rPr lang="de-DE" sz="2000" dirty="0"/>
              <a:t> a </a:t>
            </a:r>
            <a:r>
              <a:rPr lang="de-DE" sz="2000" dirty="0" err="1"/>
              <a:t>strednú</a:t>
            </a:r>
            <a:r>
              <a:rPr lang="de-DE" sz="2000" dirty="0"/>
              <a:t> </a:t>
            </a:r>
            <a:r>
              <a:rPr lang="de-DE" sz="2000" dirty="0" err="1"/>
              <a:t>Európu</a:t>
            </a:r>
            <a:r>
              <a:rPr lang="de-DE" sz="2000" dirty="0"/>
              <a:t>. </a:t>
            </a:r>
            <a:r>
              <a:rPr lang="de-DE" sz="2000" dirty="0" err="1"/>
              <a:t>Tieto</a:t>
            </a:r>
            <a:r>
              <a:rPr lang="de-DE" sz="2000" dirty="0"/>
              <a:t> </a:t>
            </a:r>
            <a:r>
              <a:rPr lang="de-DE" sz="2000" dirty="0" err="1"/>
              <a:t>plány</a:t>
            </a:r>
            <a:r>
              <a:rPr lang="de-DE" sz="2000" dirty="0"/>
              <a:t> </a:t>
            </a:r>
            <a:r>
              <a:rPr lang="de-DE" sz="2000" dirty="0" err="1"/>
              <a:t>už</a:t>
            </a:r>
            <a:r>
              <a:rPr lang="de-DE" sz="2000" dirty="0"/>
              <a:t> </a:t>
            </a:r>
            <a:r>
              <a:rPr lang="de-DE" sz="2000" dirty="0" err="1"/>
              <a:t>nemusia</a:t>
            </a:r>
            <a:r>
              <a:rPr lang="de-DE" sz="2000" dirty="0"/>
              <a:t> </a:t>
            </a:r>
            <a:r>
              <a:rPr lang="de-DE" sz="2000" dirty="0" err="1"/>
              <a:t>byť</a:t>
            </a:r>
            <a:r>
              <a:rPr lang="de-DE" sz="2000" dirty="0"/>
              <a:t> </a:t>
            </a:r>
            <a:r>
              <a:rPr lang="de-DE" sz="2000" dirty="0" err="1"/>
              <a:t>možné</a:t>
            </a:r>
            <a:r>
              <a:rPr lang="de-DE" sz="2000" dirty="0"/>
              <a:t> </a:t>
            </a:r>
            <a:r>
              <a:rPr lang="de-DE" sz="2000" dirty="0" err="1"/>
              <a:t>pri</a:t>
            </a:r>
            <a:r>
              <a:rPr lang="de-DE" sz="2000" dirty="0"/>
              <a:t> Nord Stream 2. </a:t>
            </a:r>
            <a:r>
              <a:rPr lang="de-DE" sz="2000" dirty="0" err="1"/>
              <a:t>Keďže</a:t>
            </a:r>
            <a:r>
              <a:rPr lang="de-DE" sz="2000" dirty="0"/>
              <a:t> </a:t>
            </a:r>
            <a:r>
              <a:rPr lang="de-DE" sz="2000" dirty="0" err="1"/>
              <a:t>ruský</a:t>
            </a:r>
            <a:r>
              <a:rPr lang="de-DE" sz="2000" dirty="0"/>
              <a:t> </a:t>
            </a:r>
            <a:r>
              <a:rPr lang="de-DE" sz="2000" dirty="0" err="1"/>
              <a:t>plyn</a:t>
            </a:r>
            <a:r>
              <a:rPr lang="de-DE" sz="2000" dirty="0"/>
              <a:t>, </a:t>
            </a:r>
            <a:r>
              <a:rPr lang="de-DE" sz="2000" dirty="0" err="1"/>
              <a:t>ktorý</a:t>
            </a:r>
            <a:r>
              <a:rPr lang="de-DE" sz="2000" dirty="0"/>
              <a:t> </a:t>
            </a:r>
            <a:r>
              <a:rPr lang="de-DE" sz="2000" dirty="0" err="1"/>
              <a:t>cez</a:t>
            </a:r>
            <a:r>
              <a:rPr lang="de-DE" sz="2000" dirty="0"/>
              <a:t> Nord Stream 2 </a:t>
            </a:r>
            <a:r>
              <a:rPr lang="de-DE" sz="2000" dirty="0" err="1"/>
              <a:t>zasahuje</a:t>
            </a:r>
            <a:r>
              <a:rPr lang="de-DE" sz="2000" dirty="0"/>
              <a:t> do </a:t>
            </a:r>
            <a:r>
              <a:rPr lang="de-DE" sz="2000" dirty="0" err="1"/>
              <a:t>strednej</a:t>
            </a:r>
            <a:r>
              <a:rPr lang="de-DE" sz="2000" dirty="0"/>
              <a:t> </a:t>
            </a:r>
            <a:r>
              <a:rPr lang="de-DE" sz="2000" dirty="0" err="1"/>
              <a:t>Európy</a:t>
            </a:r>
            <a:r>
              <a:rPr lang="de-DE" sz="2000" dirty="0"/>
              <a:t>, je </a:t>
            </a:r>
            <a:r>
              <a:rPr lang="de-DE" sz="2000" dirty="0" err="1"/>
              <a:t>lacnejší</a:t>
            </a:r>
            <a:r>
              <a:rPr lang="de-DE" sz="2000" dirty="0"/>
              <a:t> </a:t>
            </a:r>
            <a:r>
              <a:rPr lang="de-DE" sz="2000" dirty="0" err="1"/>
              <a:t>ako</a:t>
            </a:r>
            <a:r>
              <a:rPr lang="de-DE" sz="2000" dirty="0"/>
              <a:t> </a:t>
            </a:r>
            <a:r>
              <a:rPr lang="de-DE" sz="2000" dirty="0" err="1"/>
              <a:t>poľské</a:t>
            </a:r>
            <a:r>
              <a:rPr lang="de-DE" sz="2000" dirty="0"/>
              <a:t> </a:t>
            </a:r>
            <a:r>
              <a:rPr lang="de-DE" sz="2000" dirty="0" err="1"/>
              <a:t>alternatívy</a:t>
            </a:r>
            <a:r>
              <a:rPr lang="de-DE" sz="2000" dirty="0"/>
              <a:t>. </a:t>
            </a:r>
            <a:r>
              <a:rPr lang="de-DE" sz="1000" dirty="0"/>
              <a:t>(</a:t>
            </a:r>
            <a:r>
              <a:rPr lang="de-DE" sz="1000" dirty="0" err="1"/>
              <a:t>pozri</a:t>
            </a:r>
            <a:r>
              <a:rPr lang="de-DE" sz="1000" dirty="0"/>
              <a:t> Lang &amp; Westphal, 2016, s. 34)</a:t>
            </a:r>
          </a:p>
          <a:p>
            <a:endParaRPr lang="de-DE" dirty="0"/>
          </a:p>
        </p:txBody>
      </p:sp>
      <p:sp>
        <p:nvSpPr>
          <p:cNvPr id="7" name="Verbotsymbol 6">
            <a:hlinkClick r:id="rId2" action="ppaction://hlinksldjump"/>
            <a:extLst>
              <a:ext uri="{FF2B5EF4-FFF2-40B4-BE49-F238E27FC236}">
                <a16:creationId xmlns:a16="http://schemas.microsoft.com/office/drawing/2014/main" id="{C14366C4-6F37-4407-8D69-004EBDAFD775}"/>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Pfeil: nach unten 8">
            <a:extLst>
              <a:ext uri="{FF2B5EF4-FFF2-40B4-BE49-F238E27FC236}">
                <a16:creationId xmlns:a16="http://schemas.microsoft.com/office/drawing/2014/main" id="{1FF13501-9475-488B-88F7-D6C5E42BD33B}"/>
              </a:ext>
            </a:extLst>
          </p:cNvPr>
          <p:cNvSpPr/>
          <p:nvPr/>
        </p:nvSpPr>
        <p:spPr>
          <a:xfrm>
            <a:off x="5275384" y="5681531"/>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hlinkClick r:id="rId3" action="ppaction://hlinksldjump"/>
              </a:rPr>
              <a:t>Ďalej</a:t>
            </a:r>
            <a:endParaRPr lang="de-DE" dirty="0"/>
          </a:p>
          <a:p>
            <a:pPr algn="ctr"/>
            <a:endParaRPr lang="de-DE" dirty="0"/>
          </a:p>
        </p:txBody>
      </p:sp>
    </p:spTree>
    <p:extLst>
      <p:ext uri="{BB962C8B-B14F-4D97-AF65-F5344CB8AC3E}">
        <p14:creationId xmlns:p14="http://schemas.microsoft.com/office/powerpoint/2010/main" val="170098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A67CE59-68E9-4FA0-BA3A-425086AFADE9}"/>
              </a:ext>
            </a:extLst>
          </p:cNvPr>
          <p:cNvSpPr>
            <a:spLocks noGrp="1"/>
          </p:cNvSpPr>
          <p:nvPr>
            <p:ph idx="1"/>
          </p:nvPr>
        </p:nvSpPr>
        <p:spPr>
          <a:xfrm>
            <a:off x="533399" y="1878008"/>
            <a:ext cx="11271740" cy="3754930"/>
          </a:xfrm>
        </p:spPr>
        <p:txBody>
          <a:bodyPr/>
          <a:lstStyle/>
          <a:p>
            <a:pPr marL="0" indent="0">
              <a:buNone/>
            </a:pPr>
            <a:r>
              <a:rPr lang="de-DE" sz="2000" dirty="0"/>
              <a:t>Polen befürchtet, dass Nord Stream 2 das polnische Gegenstück die </a:t>
            </a:r>
            <a:r>
              <a:rPr lang="de-DE" sz="2000" u="sng" dirty="0">
                <a:solidFill>
                  <a:srgbClr val="00B050"/>
                </a:solidFill>
                <a:hlinkClick r:id="rId2" action="ppaction://hlinksldjump"/>
              </a:rPr>
              <a:t>Baltic Pipe</a:t>
            </a:r>
            <a:r>
              <a:rPr lang="de-DE" sz="2000" dirty="0"/>
              <a:t>, die norwegisches Gas nach Polen transportiert, in ihrer Wirtschaftlichkeit schwächen könnte. Nicht nur die Baltic Pipe, sondern auch die heimische polnische Gasproduktion könnte durch Nord Stream 2 wirtschaftlich unter Druck geraten. Diese deckt in etwa ein Drittel des polnischen Gasverbrauches. </a:t>
            </a:r>
            <a:r>
              <a:rPr lang="de-DE" sz="1000" dirty="0"/>
              <a:t>(vgl. Lang &amp; Westphal, 2016, S.34) </a:t>
            </a:r>
          </a:p>
          <a:p>
            <a:pPr marL="0" indent="0">
              <a:buNone/>
            </a:pPr>
            <a:endParaRPr lang="de-DE" sz="1000" dirty="0"/>
          </a:p>
          <a:p>
            <a:pPr marL="0" indent="0">
              <a:buNone/>
            </a:pPr>
            <a:endParaRPr lang="de-DE" sz="2000" dirty="0"/>
          </a:p>
          <a:p>
            <a:pPr marL="0" indent="0">
              <a:buNone/>
            </a:pPr>
            <a:r>
              <a:rPr lang="de-DE" sz="2000" dirty="0"/>
              <a:t>Weiterhin plant Polen zu einem Gasverteilungspunkt für Ost- und Mittel- Europa zu werden. Diese Pläne könnten durch Nord Stream 2 nicht mehr realisierbar sein. Da russisches Gas, welches durch Nord Stream 2 nach Mitteleuropa gelangt, billiger ist als polnische Alternativen. </a:t>
            </a:r>
            <a:r>
              <a:rPr lang="de-DE" sz="1000" dirty="0"/>
              <a:t>(vgl. Lang &amp; Westphal, 2016, S.34) </a:t>
            </a:r>
          </a:p>
          <a:p>
            <a:pPr marL="0" indent="0">
              <a:buNone/>
            </a:pPr>
            <a:endParaRPr lang="de-DE" sz="1000" dirty="0"/>
          </a:p>
          <a:p>
            <a:endParaRPr lang="de-DE" dirty="0"/>
          </a:p>
        </p:txBody>
      </p:sp>
      <p:sp>
        <p:nvSpPr>
          <p:cNvPr id="4" name="Verbotsymbol 3">
            <a:hlinkClick r:id="rId3" action="ppaction://hlinksldjump"/>
            <a:extLst>
              <a:ext uri="{FF2B5EF4-FFF2-40B4-BE49-F238E27FC236}">
                <a16:creationId xmlns:a16="http://schemas.microsoft.com/office/drawing/2014/main" id="{6EBAADD7-6873-4C8E-97B7-D00F6919967B}"/>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75C15176-BACF-474F-8190-02CDA0C35935}"/>
              </a:ext>
            </a:extLst>
          </p:cNvPr>
          <p:cNvSpPr txBox="1">
            <a:spLocks/>
          </p:cNvSpPr>
          <p:nvPr/>
        </p:nvSpPr>
        <p:spPr bwMode="black">
          <a:xfrm>
            <a:off x="533399" y="303752"/>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Nord Stream 2 stellt Konkurrenz dar</a:t>
            </a:r>
            <a:endParaRPr lang="de-DE" dirty="0"/>
          </a:p>
        </p:txBody>
      </p:sp>
    </p:spTree>
    <p:extLst>
      <p:ext uri="{BB962C8B-B14F-4D97-AF65-F5344CB8AC3E}">
        <p14:creationId xmlns:p14="http://schemas.microsoft.com/office/powerpoint/2010/main" val="16263445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071582B4-B43A-405A-AD3A-B7EFFBD0489F}"/>
              </a:ext>
            </a:extLst>
          </p:cNvPr>
          <p:cNvSpPr txBox="1">
            <a:spLocks/>
          </p:cNvSpPr>
          <p:nvPr/>
        </p:nvSpPr>
        <p:spPr bwMode="black">
          <a:xfrm>
            <a:off x="533399" y="303752"/>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Nord Stream 2 je </a:t>
            </a:r>
            <a:r>
              <a:rPr lang="de-DE" dirty="0" err="1">
                <a:solidFill>
                  <a:srgbClr val="00B050"/>
                </a:solidFill>
              </a:rPr>
              <a:t>hospodárska</a:t>
            </a:r>
            <a:r>
              <a:rPr lang="de-DE" dirty="0">
                <a:solidFill>
                  <a:srgbClr val="00B050"/>
                </a:solidFill>
              </a:rPr>
              <a:t> </a:t>
            </a:r>
            <a:r>
              <a:rPr lang="de-DE" dirty="0" err="1">
                <a:solidFill>
                  <a:srgbClr val="00B050"/>
                </a:solidFill>
              </a:rPr>
              <a:t>súťaž</a:t>
            </a:r>
            <a:endParaRPr lang="de-DE" dirty="0">
              <a:solidFill>
                <a:srgbClr val="00B050"/>
              </a:solidFill>
            </a:endParaRPr>
          </a:p>
        </p:txBody>
      </p:sp>
      <p:sp>
        <p:nvSpPr>
          <p:cNvPr id="9" name="Inhaltsplatzhalter 2">
            <a:extLst>
              <a:ext uri="{FF2B5EF4-FFF2-40B4-BE49-F238E27FC236}">
                <a16:creationId xmlns:a16="http://schemas.microsoft.com/office/drawing/2014/main" id="{0965FA75-E1B4-44B9-965A-7C95560FAA50}"/>
              </a:ext>
            </a:extLst>
          </p:cNvPr>
          <p:cNvSpPr>
            <a:spLocks noGrp="1"/>
          </p:cNvSpPr>
          <p:nvPr>
            <p:ph idx="1"/>
          </p:nvPr>
        </p:nvSpPr>
        <p:spPr>
          <a:xfrm>
            <a:off x="533399" y="1878008"/>
            <a:ext cx="11271740" cy="3754930"/>
          </a:xfrm>
        </p:spPr>
        <p:txBody>
          <a:bodyPr/>
          <a:lstStyle/>
          <a:p>
            <a:pPr marL="0" indent="0">
              <a:buNone/>
            </a:pPr>
            <a:endParaRPr lang="de-DE" sz="2000" dirty="0"/>
          </a:p>
          <a:p>
            <a:pPr marL="0" indent="0">
              <a:buNone/>
            </a:pPr>
            <a:r>
              <a:rPr lang="de-DE" sz="2000" dirty="0"/>
              <a:t>Poľsko </a:t>
            </a:r>
            <a:r>
              <a:rPr lang="de-DE" sz="2000" dirty="0" err="1"/>
              <a:t>sa</a:t>
            </a:r>
            <a:r>
              <a:rPr lang="de-DE" sz="2000" dirty="0"/>
              <a:t> </a:t>
            </a:r>
            <a:r>
              <a:rPr lang="de-DE" sz="2000" dirty="0" err="1"/>
              <a:t>obáva</a:t>
            </a:r>
            <a:r>
              <a:rPr lang="de-DE" sz="2000" dirty="0"/>
              <a:t>, </a:t>
            </a:r>
            <a:r>
              <a:rPr lang="de-DE" sz="2000" dirty="0" err="1"/>
              <a:t>že</a:t>
            </a:r>
            <a:r>
              <a:rPr lang="de-DE" sz="2000" dirty="0"/>
              <a:t> </a:t>
            </a:r>
            <a:r>
              <a:rPr lang="de-DE" sz="2000" dirty="0" err="1"/>
              <a:t>poľský</a:t>
            </a:r>
            <a:r>
              <a:rPr lang="de-DE" sz="2000" dirty="0"/>
              <a:t> </a:t>
            </a:r>
            <a:r>
              <a:rPr lang="de-DE" sz="2000" dirty="0" err="1"/>
              <a:t>partner</a:t>
            </a:r>
            <a:r>
              <a:rPr lang="de-DE" sz="2000" dirty="0"/>
              <a:t> </a:t>
            </a:r>
            <a:r>
              <a:rPr lang="de-DE" sz="2000" dirty="0" err="1"/>
              <a:t>spoločnosti</a:t>
            </a:r>
            <a:r>
              <a:rPr lang="de-DE" sz="2000" dirty="0"/>
              <a:t> Nord Stream 2, </a:t>
            </a:r>
            <a:r>
              <a:rPr lang="de-DE" sz="2000" dirty="0">
                <a:hlinkClick r:id="rId2" action="ppaction://hlinksldjump"/>
              </a:rPr>
              <a:t>Baltské </a:t>
            </a:r>
            <a:r>
              <a:rPr lang="de-DE" sz="2000" dirty="0" err="1">
                <a:hlinkClick r:id="rId2" action="ppaction://hlinksldjump"/>
              </a:rPr>
              <a:t>potrubie</a:t>
            </a:r>
            <a:r>
              <a:rPr lang="de-DE" sz="2000" dirty="0"/>
              <a:t>, </a:t>
            </a:r>
            <a:r>
              <a:rPr lang="de-DE" sz="2000" dirty="0" err="1"/>
              <a:t>ktoré</a:t>
            </a:r>
            <a:r>
              <a:rPr lang="de-DE" sz="2000" dirty="0"/>
              <a:t> </a:t>
            </a:r>
            <a:r>
              <a:rPr lang="de-DE" sz="2000" dirty="0" err="1"/>
              <a:t>prepravuje</a:t>
            </a:r>
            <a:r>
              <a:rPr lang="de-DE" sz="2000" dirty="0"/>
              <a:t> </a:t>
            </a:r>
            <a:r>
              <a:rPr lang="de-DE" sz="2000" dirty="0" err="1"/>
              <a:t>nórsky</a:t>
            </a:r>
            <a:r>
              <a:rPr lang="de-DE" sz="2000" dirty="0"/>
              <a:t> </a:t>
            </a:r>
            <a:r>
              <a:rPr lang="de-DE" sz="2000" dirty="0" err="1"/>
              <a:t>plyn</a:t>
            </a:r>
            <a:r>
              <a:rPr lang="de-DE" sz="2000" dirty="0"/>
              <a:t> do </a:t>
            </a:r>
            <a:r>
              <a:rPr lang="de-DE" sz="2000" dirty="0" err="1"/>
              <a:t>Poľska</a:t>
            </a:r>
            <a:r>
              <a:rPr lang="de-DE" sz="2000" dirty="0"/>
              <a:t>, </a:t>
            </a:r>
            <a:r>
              <a:rPr lang="de-DE" sz="2000" dirty="0" err="1"/>
              <a:t>by</a:t>
            </a:r>
            <a:r>
              <a:rPr lang="de-DE" sz="2000" dirty="0"/>
              <a:t> </a:t>
            </a:r>
            <a:r>
              <a:rPr lang="de-DE" sz="2000" dirty="0" err="1"/>
              <a:t>mohlo</a:t>
            </a:r>
            <a:r>
              <a:rPr lang="de-DE" sz="2000" dirty="0"/>
              <a:t> </a:t>
            </a:r>
            <a:r>
              <a:rPr lang="de-DE" sz="2000" dirty="0" err="1"/>
              <a:t>oslabiť</a:t>
            </a:r>
            <a:r>
              <a:rPr lang="de-DE" sz="2000" dirty="0"/>
              <a:t> </a:t>
            </a:r>
            <a:r>
              <a:rPr lang="de-DE" sz="2000" dirty="0" err="1"/>
              <a:t>jeho</a:t>
            </a:r>
            <a:r>
              <a:rPr lang="de-DE" sz="2000" dirty="0"/>
              <a:t> </a:t>
            </a:r>
            <a:r>
              <a:rPr lang="de-DE" sz="2000" dirty="0" err="1"/>
              <a:t>hospodárstvo</a:t>
            </a:r>
            <a:r>
              <a:rPr lang="de-DE" sz="2000" dirty="0"/>
              <a:t>. </a:t>
            </a:r>
            <a:r>
              <a:rPr lang="de-DE" sz="2000" dirty="0" err="1"/>
              <a:t>Prostredníctvom</a:t>
            </a:r>
            <a:r>
              <a:rPr lang="de-DE" sz="2000" dirty="0"/>
              <a:t> Nord Stream 2 </a:t>
            </a:r>
            <a:r>
              <a:rPr lang="de-DE" sz="2000" dirty="0" err="1"/>
              <a:t>by</a:t>
            </a:r>
            <a:r>
              <a:rPr lang="de-DE" sz="2000" dirty="0"/>
              <a:t> </a:t>
            </a:r>
            <a:r>
              <a:rPr lang="de-DE" sz="2000" dirty="0" err="1"/>
              <a:t>sa</a:t>
            </a:r>
            <a:r>
              <a:rPr lang="de-DE" sz="2000" dirty="0"/>
              <a:t> </a:t>
            </a:r>
            <a:r>
              <a:rPr lang="de-DE" sz="2000" dirty="0" err="1"/>
              <a:t>pod</a:t>
            </a:r>
            <a:r>
              <a:rPr lang="de-DE" sz="2000" dirty="0"/>
              <a:t> </a:t>
            </a:r>
            <a:r>
              <a:rPr lang="de-DE" sz="2000" dirty="0" err="1"/>
              <a:t>ekonomický</a:t>
            </a:r>
            <a:r>
              <a:rPr lang="de-DE" sz="2000" dirty="0"/>
              <a:t> </a:t>
            </a:r>
            <a:r>
              <a:rPr lang="de-DE" sz="2000" dirty="0" err="1"/>
              <a:t>tlak</a:t>
            </a:r>
            <a:r>
              <a:rPr lang="de-DE" sz="2000" dirty="0"/>
              <a:t> </a:t>
            </a:r>
            <a:r>
              <a:rPr lang="de-DE" sz="2000" dirty="0" err="1"/>
              <a:t>mohla</a:t>
            </a:r>
            <a:r>
              <a:rPr lang="de-DE" sz="2000" dirty="0"/>
              <a:t> </a:t>
            </a:r>
            <a:r>
              <a:rPr lang="de-DE" sz="2000" dirty="0" err="1"/>
              <a:t>dostať</a:t>
            </a:r>
            <a:r>
              <a:rPr lang="de-DE" sz="2000" dirty="0"/>
              <a:t> </a:t>
            </a:r>
            <a:r>
              <a:rPr lang="de-DE" sz="2000" dirty="0" err="1"/>
              <a:t>nielen</a:t>
            </a:r>
            <a:r>
              <a:rPr lang="de-DE" sz="2000" dirty="0"/>
              <a:t> </a:t>
            </a:r>
            <a:r>
              <a:rPr lang="de-DE" sz="2000" dirty="0" err="1"/>
              <a:t>pobaltská</a:t>
            </a:r>
            <a:r>
              <a:rPr lang="de-DE" sz="2000" dirty="0"/>
              <a:t> </a:t>
            </a:r>
            <a:r>
              <a:rPr lang="de-DE" sz="2000" dirty="0" err="1"/>
              <a:t>rúrka</a:t>
            </a:r>
            <a:r>
              <a:rPr lang="de-DE" sz="2000" dirty="0"/>
              <a:t>, </a:t>
            </a:r>
            <a:r>
              <a:rPr lang="de-DE" sz="2000" dirty="0" err="1"/>
              <a:t>ale</a:t>
            </a:r>
            <a:r>
              <a:rPr lang="de-DE" sz="2000" dirty="0"/>
              <a:t> </a:t>
            </a:r>
            <a:r>
              <a:rPr lang="de-DE" sz="2000" dirty="0" err="1"/>
              <a:t>aj</a:t>
            </a:r>
            <a:r>
              <a:rPr lang="de-DE" sz="2000" dirty="0"/>
              <a:t> </a:t>
            </a:r>
            <a:r>
              <a:rPr lang="de-DE" sz="2000" dirty="0" err="1"/>
              <a:t>domáca</a:t>
            </a:r>
            <a:r>
              <a:rPr lang="de-DE" sz="2000" dirty="0"/>
              <a:t> </a:t>
            </a:r>
            <a:r>
              <a:rPr lang="de-DE" sz="2000" dirty="0" err="1"/>
              <a:t>poľská</a:t>
            </a:r>
            <a:r>
              <a:rPr lang="de-DE" sz="2000" dirty="0"/>
              <a:t> </a:t>
            </a:r>
            <a:r>
              <a:rPr lang="de-DE" sz="2000" dirty="0" err="1"/>
              <a:t>výroba</a:t>
            </a:r>
            <a:r>
              <a:rPr lang="de-DE" sz="2000" dirty="0"/>
              <a:t> </a:t>
            </a:r>
            <a:r>
              <a:rPr lang="de-DE" sz="2000" dirty="0" err="1"/>
              <a:t>plynu</a:t>
            </a:r>
            <a:r>
              <a:rPr lang="de-DE" sz="2000" dirty="0"/>
              <a:t>. </a:t>
            </a:r>
            <a:r>
              <a:rPr lang="de-DE" sz="2000" dirty="0" err="1"/>
              <a:t>To</a:t>
            </a:r>
            <a:r>
              <a:rPr lang="de-DE" sz="2000" dirty="0"/>
              <a:t> </a:t>
            </a:r>
            <a:r>
              <a:rPr lang="de-DE" sz="2000" dirty="0" err="1"/>
              <a:t>pokrýva</a:t>
            </a:r>
            <a:r>
              <a:rPr lang="de-DE" sz="2000" dirty="0"/>
              <a:t> </a:t>
            </a:r>
            <a:r>
              <a:rPr lang="de-DE" sz="2000" dirty="0" err="1"/>
              <a:t>asi</a:t>
            </a:r>
            <a:r>
              <a:rPr lang="de-DE" sz="2000" dirty="0"/>
              <a:t> </a:t>
            </a:r>
            <a:r>
              <a:rPr lang="de-DE" sz="2000" dirty="0" err="1"/>
              <a:t>tretinu</a:t>
            </a:r>
            <a:r>
              <a:rPr lang="de-DE" sz="2000" dirty="0"/>
              <a:t> </a:t>
            </a:r>
            <a:r>
              <a:rPr lang="de-DE" sz="2000" dirty="0" err="1"/>
              <a:t>poľskej</a:t>
            </a:r>
            <a:r>
              <a:rPr lang="de-DE" sz="2000" dirty="0"/>
              <a:t> </a:t>
            </a:r>
            <a:r>
              <a:rPr lang="de-DE" sz="2000" dirty="0" err="1"/>
              <a:t>spotreby</a:t>
            </a:r>
            <a:r>
              <a:rPr lang="de-DE" sz="2000" dirty="0"/>
              <a:t> </a:t>
            </a:r>
            <a:r>
              <a:rPr lang="de-DE" sz="2000" dirty="0" err="1"/>
              <a:t>plynu</a:t>
            </a:r>
            <a:r>
              <a:rPr lang="de-DE" sz="2000" dirty="0"/>
              <a:t>. </a:t>
            </a:r>
            <a:r>
              <a:rPr lang="de-DE" sz="1000" dirty="0"/>
              <a:t>(</a:t>
            </a:r>
            <a:r>
              <a:rPr lang="de-DE" sz="1000" dirty="0" err="1"/>
              <a:t>pozri</a:t>
            </a:r>
            <a:r>
              <a:rPr lang="de-DE" sz="1000" dirty="0"/>
              <a:t> Lang &amp; Westphal, 2016, s. 34)</a:t>
            </a:r>
          </a:p>
          <a:p>
            <a:pPr marL="0" indent="0">
              <a:buNone/>
            </a:pPr>
            <a:endParaRPr lang="de-DE" sz="1000" dirty="0"/>
          </a:p>
          <a:p>
            <a:pPr marL="0" indent="0">
              <a:buNone/>
            </a:pPr>
            <a:endParaRPr lang="de-DE" sz="2000" dirty="0"/>
          </a:p>
          <a:p>
            <a:pPr marL="0" indent="0">
              <a:buNone/>
            </a:pPr>
            <a:r>
              <a:rPr lang="de-DE" sz="2000" dirty="0"/>
              <a:t>Poľsko </a:t>
            </a:r>
            <a:r>
              <a:rPr lang="de-DE" sz="2000" dirty="0" err="1"/>
              <a:t>sa</a:t>
            </a:r>
            <a:r>
              <a:rPr lang="de-DE" sz="2000" dirty="0"/>
              <a:t> </a:t>
            </a:r>
            <a:r>
              <a:rPr lang="de-DE" sz="2000" dirty="0" err="1"/>
              <a:t>tiež</a:t>
            </a:r>
            <a:r>
              <a:rPr lang="de-DE" sz="2000" dirty="0"/>
              <a:t> </a:t>
            </a:r>
            <a:r>
              <a:rPr lang="de-DE" sz="2000" dirty="0" err="1"/>
              <a:t>chystá</a:t>
            </a:r>
            <a:r>
              <a:rPr lang="de-DE" sz="2000" dirty="0"/>
              <a:t> </a:t>
            </a:r>
            <a:r>
              <a:rPr lang="de-DE" sz="2000" dirty="0" err="1"/>
              <a:t>stať</a:t>
            </a:r>
            <a:r>
              <a:rPr lang="de-DE" sz="2000" dirty="0"/>
              <a:t> </a:t>
            </a:r>
            <a:r>
              <a:rPr lang="de-DE" sz="2000" dirty="0" err="1"/>
              <a:t>distribučným</a:t>
            </a:r>
            <a:r>
              <a:rPr lang="de-DE" sz="2000" dirty="0"/>
              <a:t> </a:t>
            </a:r>
            <a:r>
              <a:rPr lang="de-DE" sz="2000" dirty="0" err="1"/>
              <a:t>plynom</a:t>
            </a:r>
            <a:r>
              <a:rPr lang="de-DE" sz="2000" dirty="0"/>
              <a:t> </a:t>
            </a:r>
            <a:r>
              <a:rPr lang="de-DE" sz="2000" dirty="0" err="1"/>
              <a:t>pre</a:t>
            </a:r>
            <a:r>
              <a:rPr lang="de-DE" sz="2000" dirty="0"/>
              <a:t> </a:t>
            </a:r>
            <a:r>
              <a:rPr lang="de-DE" sz="2000" dirty="0" err="1"/>
              <a:t>východnú</a:t>
            </a:r>
            <a:r>
              <a:rPr lang="de-DE" sz="2000" dirty="0"/>
              <a:t> a </a:t>
            </a:r>
            <a:r>
              <a:rPr lang="de-DE" sz="2000" dirty="0" err="1"/>
              <a:t>strednú</a:t>
            </a:r>
            <a:r>
              <a:rPr lang="de-DE" sz="2000" dirty="0"/>
              <a:t> </a:t>
            </a:r>
            <a:r>
              <a:rPr lang="de-DE" sz="2000" dirty="0" err="1"/>
              <a:t>Európu</a:t>
            </a:r>
            <a:r>
              <a:rPr lang="de-DE" sz="2000" dirty="0"/>
              <a:t>. </a:t>
            </a:r>
            <a:r>
              <a:rPr lang="de-DE" sz="2000" dirty="0" err="1"/>
              <a:t>Tieto</a:t>
            </a:r>
            <a:r>
              <a:rPr lang="de-DE" sz="2000" dirty="0"/>
              <a:t> </a:t>
            </a:r>
            <a:r>
              <a:rPr lang="de-DE" sz="2000" dirty="0" err="1"/>
              <a:t>plány</a:t>
            </a:r>
            <a:r>
              <a:rPr lang="de-DE" sz="2000" dirty="0"/>
              <a:t> </a:t>
            </a:r>
            <a:r>
              <a:rPr lang="de-DE" sz="2000" dirty="0" err="1"/>
              <a:t>už</a:t>
            </a:r>
            <a:r>
              <a:rPr lang="de-DE" sz="2000" dirty="0"/>
              <a:t> </a:t>
            </a:r>
            <a:r>
              <a:rPr lang="de-DE" sz="2000" dirty="0" err="1"/>
              <a:t>nemusia</a:t>
            </a:r>
            <a:r>
              <a:rPr lang="de-DE" sz="2000" dirty="0"/>
              <a:t> </a:t>
            </a:r>
            <a:r>
              <a:rPr lang="de-DE" sz="2000" dirty="0" err="1"/>
              <a:t>byť</a:t>
            </a:r>
            <a:r>
              <a:rPr lang="de-DE" sz="2000" dirty="0"/>
              <a:t> </a:t>
            </a:r>
            <a:r>
              <a:rPr lang="de-DE" sz="2000" dirty="0" err="1"/>
              <a:t>možné</a:t>
            </a:r>
            <a:r>
              <a:rPr lang="de-DE" sz="2000" dirty="0"/>
              <a:t> </a:t>
            </a:r>
            <a:r>
              <a:rPr lang="de-DE" sz="2000" dirty="0" err="1"/>
              <a:t>pri</a:t>
            </a:r>
            <a:r>
              <a:rPr lang="de-DE" sz="2000" dirty="0"/>
              <a:t> Nord Stream 2. </a:t>
            </a:r>
            <a:r>
              <a:rPr lang="de-DE" sz="2000" dirty="0" err="1"/>
              <a:t>Keďže</a:t>
            </a:r>
            <a:r>
              <a:rPr lang="de-DE" sz="2000" dirty="0"/>
              <a:t> </a:t>
            </a:r>
            <a:r>
              <a:rPr lang="de-DE" sz="2000" dirty="0" err="1"/>
              <a:t>ruský</a:t>
            </a:r>
            <a:r>
              <a:rPr lang="de-DE" sz="2000" dirty="0"/>
              <a:t> </a:t>
            </a:r>
            <a:r>
              <a:rPr lang="de-DE" sz="2000" dirty="0" err="1"/>
              <a:t>plyn</a:t>
            </a:r>
            <a:r>
              <a:rPr lang="de-DE" sz="2000" dirty="0"/>
              <a:t>, </a:t>
            </a:r>
            <a:r>
              <a:rPr lang="de-DE" sz="2000" dirty="0" err="1"/>
              <a:t>ktorý</a:t>
            </a:r>
            <a:r>
              <a:rPr lang="de-DE" sz="2000" dirty="0"/>
              <a:t> </a:t>
            </a:r>
            <a:r>
              <a:rPr lang="de-DE" sz="2000" dirty="0" err="1"/>
              <a:t>cez</a:t>
            </a:r>
            <a:r>
              <a:rPr lang="de-DE" sz="2000" dirty="0"/>
              <a:t> Nord Stream 2 </a:t>
            </a:r>
            <a:r>
              <a:rPr lang="de-DE" sz="2000" dirty="0" err="1"/>
              <a:t>zasahuje</a:t>
            </a:r>
            <a:r>
              <a:rPr lang="de-DE" sz="2000" dirty="0"/>
              <a:t> do </a:t>
            </a:r>
            <a:r>
              <a:rPr lang="de-DE" sz="2000" dirty="0" err="1"/>
              <a:t>strednej</a:t>
            </a:r>
            <a:r>
              <a:rPr lang="de-DE" sz="2000" dirty="0"/>
              <a:t> </a:t>
            </a:r>
            <a:r>
              <a:rPr lang="de-DE" sz="2000" dirty="0" err="1"/>
              <a:t>Európy</a:t>
            </a:r>
            <a:r>
              <a:rPr lang="de-DE" sz="2000" dirty="0"/>
              <a:t>, je </a:t>
            </a:r>
            <a:r>
              <a:rPr lang="de-DE" sz="2000" dirty="0" err="1"/>
              <a:t>lacnejší</a:t>
            </a:r>
            <a:r>
              <a:rPr lang="de-DE" sz="2000" dirty="0"/>
              <a:t> </a:t>
            </a:r>
            <a:r>
              <a:rPr lang="de-DE" sz="2000" dirty="0" err="1"/>
              <a:t>ako</a:t>
            </a:r>
            <a:r>
              <a:rPr lang="de-DE" sz="2000" dirty="0"/>
              <a:t> </a:t>
            </a:r>
            <a:r>
              <a:rPr lang="de-DE" sz="2000" dirty="0" err="1"/>
              <a:t>poľské</a:t>
            </a:r>
            <a:r>
              <a:rPr lang="de-DE" sz="2000" dirty="0"/>
              <a:t> </a:t>
            </a:r>
            <a:r>
              <a:rPr lang="de-DE" sz="2000" dirty="0" err="1"/>
              <a:t>alternatívy</a:t>
            </a:r>
            <a:r>
              <a:rPr lang="de-DE" sz="2000" dirty="0"/>
              <a:t>. </a:t>
            </a:r>
            <a:r>
              <a:rPr lang="de-DE" sz="1000" dirty="0"/>
              <a:t>(</a:t>
            </a:r>
            <a:r>
              <a:rPr lang="de-DE" sz="1000" dirty="0" err="1"/>
              <a:t>pozri</a:t>
            </a:r>
            <a:r>
              <a:rPr lang="de-DE" sz="1000" dirty="0"/>
              <a:t> Lang &amp; Westphal, 2016, s. 34)</a:t>
            </a:r>
          </a:p>
          <a:p>
            <a:endParaRPr lang="de-DE" dirty="0"/>
          </a:p>
        </p:txBody>
      </p:sp>
      <p:sp>
        <p:nvSpPr>
          <p:cNvPr id="10" name="Verbotsymbol 9">
            <a:hlinkClick r:id="rId3" action="ppaction://hlinksldjump"/>
            <a:extLst>
              <a:ext uri="{FF2B5EF4-FFF2-40B4-BE49-F238E27FC236}">
                <a16:creationId xmlns:a16="http://schemas.microsoft.com/office/drawing/2014/main" id="{6488AEF3-E592-4399-927E-1E3D58325737}"/>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4255522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8A4FEE6-A20F-4AB1-9991-5AAAB09F5950}"/>
              </a:ext>
            </a:extLst>
          </p:cNvPr>
          <p:cNvSpPr>
            <a:spLocks noGrp="1"/>
          </p:cNvSpPr>
          <p:nvPr>
            <p:ph idx="1"/>
          </p:nvPr>
        </p:nvSpPr>
        <p:spPr>
          <a:xfrm>
            <a:off x="459864" y="1799492"/>
            <a:ext cx="11177954" cy="4999131"/>
          </a:xfrm>
        </p:spPr>
        <p:txBody>
          <a:bodyPr>
            <a:normAutofit/>
          </a:bodyPr>
          <a:lstStyle/>
          <a:p>
            <a:pPr marL="0" indent="0">
              <a:buNone/>
            </a:pPr>
            <a:r>
              <a:rPr lang="de-DE" sz="2000" dirty="0"/>
              <a:t>Warschaus glaubt, dass Russland aufgrund von Nord Stream 2 Druck auf die europäische Union ausüben kann. </a:t>
            </a:r>
            <a:r>
              <a:rPr lang="de-DE" sz="900" dirty="0"/>
              <a:t>(vgl. Lang &amp; Westphal, 2016, S.34) </a:t>
            </a:r>
            <a:r>
              <a:rPr lang="de-DE" sz="2000" dirty="0"/>
              <a:t>Polen sieht eine erhöhte Beeinflussbarkeit der EU durch Russland aufgrund von Nord Stream 2, da dem Kreml durch das Projekt große Lobby-Möglichkeiten geboten werden. </a:t>
            </a:r>
            <a:r>
              <a:rPr lang="de-DE" sz="900" dirty="0"/>
              <a:t>(vgl. </a:t>
            </a:r>
            <a:r>
              <a:rPr lang="de-DE" sz="900" dirty="0" err="1"/>
              <a:t>Sabanova</a:t>
            </a:r>
            <a:r>
              <a:rPr lang="de-DE" sz="900" dirty="0"/>
              <a:t>, 2018) </a:t>
            </a:r>
          </a:p>
          <a:p>
            <a:pPr marL="0" indent="0">
              <a:buNone/>
            </a:pPr>
            <a:endParaRPr lang="de-DE" dirty="0"/>
          </a:p>
          <a:p>
            <a:pPr marL="0" indent="0">
              <a:buNone/>
            </a:pPr>
            <a:r>
              <a:rPr lang="de-DE" sz="2000" dirty="0"/>
              <a:t>Aus polnischer Sicht entsteht eine Auslieferung der Ukraine an Russland. So fürchtet Polen einen direkten Konflikt der Ukraine mit Russland, wenn die Ukraine in ihrer Rolle als Transitland eingeschränkt wird. Diese Befürchtung basiert auf der Annahme, dass dadurch die Ukraine an strategischer Bedeutung für den Westen verlieren wird und somit durch diesen nicht mehr ausreichend geschützt sein wird. </a:t>
            </a:r>
            <a:r>
              <a:rPr lang="de-DE" sz="900" dirty="0"/>
              <a:t>(vgl. </a:t>
            </a:r>
            <a:r>
              <a:rPr lang="de-DE" sz="900" dirty="0" err="1"/>
              <a:t>Sabanova</a:t>
            </a:r>
            <a:r>
              <a:rPr lang="de-DE" sz="900" dirty="0"/>
              <a:t>, 2018) </a:t>
            </a:r>
          </a:p>
          <a:p>
            <a:pPr marL="0" indent="0">
              <a:buNone/>
            </a:pPr>
            <a:endParaRPr lang="de-DE" dirty="0"/>
          </a:p>
          <a:p>
            <a:pPr marL="0" indent="0">
              <a:buNone/>
            </a:pPr>
            <a:r>
              <a:rPr lang="de-DE" sz="2000" dirty="0"/>
              <a:t>Polen vermutet, dass Einnahmen Russlands aus Nord Stream 2 in den Russischen Militär- und Rüstungskomplex geleitet werden. </a:t>
            </a:r>
            <a:r>
              <a:rPr lang="de-DE" sz="1050" dirty="0"/>
              <a:t>(vgl. Lang &amp; Westphal, 2016, S.36)</a:t>
            </a:r>
          </a:p>
          <a:p>
            <a:endParaRPr lang="de-DE" dirty="0"/>
          </a:p>
        </p:txBody>
      </p:sp>
      <p:sp>
        <p:nvSpPr>
          <p:cNvPr id="4" name="Verbotsymbol 3">
            <a:hlinkClick r:id="rId2" action="ppaction://hlinksldjump"/>
            <a:extLst>
              <a:ext uri="{FF2B5EF4-FFF2-40B4-BE49-F238E27FC236}">
                <a16:creationId xmlns:a16="http://schemas.microsoft.com/office/drawing/2014/main" id="{634D5DA0-325E-4A91-B7BA-3F871E756D55}"/>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Titel 1">
            <a:extLst>
              <a:ext uri="{FF2B5EF4-FFF2-40B4-BE49-F238E27FC236}">
                <a16:creationId xmlns:a16="http://schemas.microsoft.com/office/drawing/2014/main" id="{3846D6CC-F5D6-4DF2-A6BE-EF712B00B5FC}"/>
              </a:ext>
            </a:extLst>
          </p:cNvPr>
          <p:cNvSpPr txBox="1">
            <a:spLocks/>
          </p:cNvSpPr>
          <p:nvPr/>
        </p:nvSpPr>
        <p:spPr bwMode="black">
          <a:xfrm>
            <a:off x="460130" y="518865"/>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endParaRPr lang="de-DE" dirty="0"/>
          </a:p>
        </p:txBody>
      </p:sp>
    </p:spTree>
    <p:extLst>
      <p:ext uri="{BB962C8B-B14F-4D97-AF65-F5344CB8AC3E}">
        <p14:creationId xmlns:p14="http://schemas.microsoft.com/office/powerpoint/2010/main" val="8841443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7E4CA0A-6B68-44A4-B293-D40C65A50A66}"/>
              </a:ext>
            </a:extLst>
          </p:cNvPr>
          <p:cNvSpPr txBox="1">
            <a:spLocks/>
          </p:cNvSpPr>
          <p:nvPr/>
        </p:nvSpPr>
        <p:spPr bwMode="black">
          <a:xfrm>
            <a:off x="531267" y="465531"/>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r>
              <a:rPr lang="sk-SK" dirty="0">
                <a:solidFill>
                  <a:srgbClr val="00B050"/>
                </a:solidFill>
              </a:rPr>
              <a:t>a</a:t>
            </a:r>
            <a:endParaRPr lang="de-DE" dirty="0">
              <a:solidFill>
                <a:srgbClr val="00B050"/>
              </a:solidFill>
            </a:endParaRPr>
          </a:p>
        </p:txBody>
      </p:sp>
      <p:sp>
        <p:nvSpPr>
          <p:cNvPr id="5" name="Inhaltsplatzhalter 2">
            <a:extLst>
              <a:ext uri="{FF2B5EF4-FFF2-40B4-BE49-F238E27FC236}">
                <a16:creationId xmlns:a16="http://schemas.microsoft.com/office/drawing/2014/main" id="{A6E3F079-6188-4DD3-8D8D-CE2E3DF8A6C1}"/>
              </a:ext>
            </a:extLst>
          </p:cNvPr>
          <p:cNvSpPr>
            <a:spLocks noGrp="1"/>
          </p:cNvSpPr>
          <p:nvPr>
            <p:ph idx="1"/>
          </p:nvPr>
        </p:nvSpPr>
        <p:spPr>
          <a:xfrm>
            <a:off x="457200" y="2063262"/>
            <a:ext cx="11177954" cy="3676765"/>
          </a:xfrm>
        </p:spPr>
        <p:txBody>
          <a:bodyPr/>
          <a:lstStyle/>
          <a:p>
            <a:pPr marL="0" indent="0">
              <a:buNone/>
            </a:pPr>
            <a:endParaRPr lang="de-DE" dirty="0"/>
          </a:p>
          <a:p>
            <a:pPr marL="0" indent="0">
              <a:buNone/>
            </a:pPr>
            <a:r>
              <a:rPr lang="de-DE" dirty="0" err="1"/>
              <a:t>Tretím</a:t>
            </a:r>
            <a:r>
              <a:rPr lang="de-DE" dirty="0"/>
              <a:t> </a:t>
            </a:r>
            <a:r>
              <a:rPr lang="de-DE" dirty="0" err="1"/>
              <a:t>dôvodom</a:t>
            </a:r>
            <a:r>
              <a:rPr lang="de-DE" dirty="0"/>
              <a:t> je </a:t>
            </a:r>
            <a:r>
              <a:rPr lang="de-DE" dirty="0" err="1"/>
              <a:t>poľské</a:t>
            </a:r>
            <a:r>
              <a:rPr lang="de-DE" dirty="0"/>
              <a:t> </a:t>
            </a:r>
            <a:r>
              <a:rPr lang="de-DE" dirty="0" err="1"/>
              <a:t>vydanie</a:t>
            </a:r>
            <a:r>
              <a:rPr lang="de-DE" dirty="0"/>
              <a:t> </a:t>
            </a:r>
            <a:r>
              <a:rPr lang="de-DE" dirty="0" err="1"/>
              <a:t>Ukrajiny</a:t>
            </a:r>
            <a:r>
              <a:rPr lang="de-DE" dirty="0"/>
              <a:t> do Ruska. Poľsko </a:t>
            </a:r>
            <a:r>
              <a:rPr lang="de-DE" dirty="0" err="1"/>
              <a:t>sa</a:t>
            </a:r>
            <a:r>
              <a:rPr lang="de-DE" dirty="0"/>
              <a:t> </a:t>
            </a:r>
            <a:r>
              <a:rPr lang="de-DE" dirty="0" err="1"/>
              <a:t>obáva</a:t>
            </a:r>
            <a:r>
              <a:rPr lang="de-DE" dirty="0"/>
              <a:t> </a:t>
            </a:r>
            <a:r>
              <a:rPr lang="de-DE" dirty="0" err="1"/>
              <a:t>priameho</a:t>
            </a:r>
            <a:r>
              <a:rPr lang="de-DE" dirty="0"/>
              <a:t> </a:t>
            </a:r>
            <a:r>
              <a:rPr lang="de-DE" dirty="0" err="1"/>
              <a:t>konfliktu</a:t>
            </a:r>
            <a:r>
              <a:rPr lang="de-DE" dirty="0"/>
              <a:t> </a:t>
            </a:r>
            <a:r>
              <a:rPr lang="de-DE" dirty="0" err="1"/>
              <a:t>medzi</a:t>
            </a:r>
            <a:r>
              <a:rPr lang="de-DE" dirty="0"/>
              <a:t> </a:t>
            </a:r>
            <a:r>
              <a:rPr lang="de-DE" dirty="0" err="1"/>
              <a:t>Ukrajinou</a:t>
            </a:r>
            <a:r>
              <a:rPr lang="de-DE" dirty="0"/>
              <a:t> a </a:t>
            </a:r>
            <a:r>
              <a:rPr lang="de-DE" dirty="0" err="1"/>
              <a:t>Ruskom</a:t>
            </a:r>
            <a:r>
              <a:rPr lang="de-DE" dirty="0"/>
              <a:t>, </a:t>
            </a:r>
            <a:r>
              <a:rPr lang="de-DE" dirty="0" err="1"/>
              <a:t>ak</a:t>
            </a:r>
            <a:r>
              <a:rPr lang="de-DE" dirty="0"/>
              <a:t> </a:t>
            </a:r>
            <a:r>
              <a:rPr lang="de-DE" dirty="0" err="1"/>
              <a:t>bude</a:t>
            </a:r>
            <a:r>
              <a:rPr lang="de-DE" dirty="0"/>
              <a:t> Ukrajina </a:t>
            </a:r>
            <a:r>
              <a:rPr lang="de-DE" dirty="0" err="1"/>
              <a:t>vo</a:t>
            </a:r>
            <a:r>
              <a:rPr lang="de-DE" dirty="0"/>
              <a:t> </a:t>
            </a:r>
            <a:r>
              <a:rPr lang="de-DE" dirty="0" err="1"/>
              <a:t>svojej</a:t>
            </a:r>
            <a:r>
              <a:rPr lang="de-DE" dirty="0"/>
              <a:t> </a:t>
            </a:r>
            <a:r>
              <a:rPr lang="de-DE" dirty="0" err="1"/>
              <a:t>úlohe</a:t>
            </a:r>
            <a:r>
              <a:rPr lang="de-DE" dirty="0"/>
              <a:t> </a:t>
            </a:r>
            <a:r>
              <a:rPr lang="de-DE" dirty="0" err="1"/>
              <a:t>tranzitnej</a:t>
            </a:r>
            <a:r>
              <a:rPr lang="de-DE" dirty="0"/>
              <a:t> </a:t>
            </a:r>
            <a:r>
              <a:rPr lang="de-DE" dirty="0" err="1"/>
              <a:t>krajiny</a:t>
            </a:r>
            <a:r>
              <a:rPr lang="de-DE" dirty="0"/>
              <a:t> </a:t>
            </a:r>
            <a:r>
              <a:rPr lang="de-DE" dirty="0" err="1"/>
              <a:t>obmedzená</a:t>
            </a:r>
            <a:r>
              <a:rPr lang="de-DE" dirty="0"/>
              <a:t>. </a:t>
            </a:r>
            <a:r>
              <a:rPr lang="de-DE" dirty="0" err="1"/>
              <a:t>Táto</a:t>
            </a:r>
            <a:r>
              <a:rPr lang="de-DE" dirty="0"/>
              <a:t> </a:t>
            </a:r>
            <a:r>
              <a:rPr lang="de-DE" dirty="0" err="1"/>
              <a:t>obava</a:t>
            </a:r>
            <a:r>
              <a:rPr lang="de-DE" dirty="0"/>
              <a:t> </a:t>
            </a:r>
            <a:r>
              <a:rPr lang="de-DE" dirty="0" err="1"/>
              <a:t>sa</a:t>
            </a:r>
            <a:r>
              <a:rPr lang="de-DE" dirty="0"/>
              <a:t> </a:t>
            </a:r>
            <a:r>
              <a:rPr lang="de-DE" dirty="0" err="1"/>
              <a:t>zakladá</a:t>
            </a:r>
            <a:r>
              <a:rPr lang="de-DE" dirty="0"/>
              <a:t> na </a:t>
            </a:r>
            <a:r>
              <a:rPr lang="de-DE" dirty="0" err="1"/>
              <a:t>predpoklade</a:t>
            </a:r>
            <a:r>
              <a:rPr lang="de-DE" dirty="0"/>
              <a:t>, </a:t>
            </a:r>
            <a:r>
              <a:rPr lang="de-DE" dirty="0" err="1"/>
              <a:t>že</a:t>
            </a:r>
            <a:r>
              <a:rPr lang="de-DE" dirty="0"/>
              <a:t> Ukrajina </a:t>
            </a:r>
            <a:r>
              <a:rPr lang="de-DE" dirty="0" err="1"/>
              <a:t>stratí</a:t>
            </a:r>
            <a:r>
              <a:rPr lang="de-DE" dirty="0"/>
              <a:t> </a:t>
            </a:r>
            <a:r>
              <a:rPr lang="de-DE" dirty="0" err="1"/>
              <a:t>strategický</a:t>
            </a:r>
            <a:r>
              <a:rPr lang="de-DE" dirty="0"/>
              <a:t> </a:t>
            </a:r>
            <a:r>
              <a:rPr lang="de-DE" dirty="0" err="1"/>
              <a:t>význam</a:t>
            </a:r>
            <a:r>
              <a:rPr lang="de-DE" dirty="0"/>
              <a:t> </a:t>
            </a:r>
            <a:r>
              <a:rPr lang="de-DE" dirty="0" err="1"/>
              <a:t>pre</a:t>
            </a:r>
            <a:r>
              <a:rPr lang="de-DE" dirty="0"/>
              <a:t> </a:t>
            </a:r>
            <a:r>
              <a:rPr lang="de-DE" dirty="0" err="1"/>
              <a:t>Západ</a:t>
            </a:r>
            <a:r>
              <a:rPr lang="de-DE" dirty="0"/>
              <a:t>, a </a:t>
            </a:r>
            <a:r>
              <a:rPr lang="de-DE" dirty="0" err="1"/>
              <a:t>preto</a:t>
            </a:r>
            <a:r>
              <a:rPr lang="de-DE" dirty="0"/>
              <a:t> ho </a:t>
            </a:r>
            <a:r>
              <a:rPr lang="de-DE" dirty="0" err="1"/>
              <a:t>už</a:t>
            </a:r>
            <a:r>
              <a:rPr lang="de-DE" dirty="0"/>
              <a:t> </a:t>
            </a:r>
            <a:r>
              <a:rPr lang="de-DE" dirty="0" err="1"/>
              <a:t>nebude</a:t>
            </a:r>
            <a:r>
              <a:rPr lang="de-DE" dirty="0"/>
              <a:t> </a:t>
            </a:r>
            <a:r>
              <a:rPr lang="de-DE" dirty="0" err="1"/>
              <a:t>primerane</a:t>
            </a:r>
            <a:r>
              <a:rPr lang="de-DE" dirty="0"/>
              <a:t> </a:t>
            </a:r>
            <a:r>
              <a:rPr lang="de-DE" dirty="0" err="1"/>
              <a:t>chrániť</a:t>
            </a:r>
            <a:r>
              <a:rPr lang="de-DE" dirty="0"/>
              <a:t>. </a:t>
            </a:r>
            <a:r>
              <a:rPr lang="de-DE" sz="1000" dirty="0"/>
              <a:t>(</a:t>
            </a:r>
            <a:r>
              <a:rPr lang="de-DE" sz="1000" dirty="0" err="1"/>
              <a:t>pozri</a:t>
            </a:r>
            <a:r>
              <a:rPr lang="de-DE" sz="1000" dirty="0"/>
              <a:t> </a:t>
            </a:r>
            <a:r>
              <a:rPr lang="de-DE" sz="1000" dirty="0" err="1"/>
              <a:t>Sabanova</a:t>
            </a:r>
            <a:r>
              <a:rPr lang="de-DE" sz="1000" dirty="0"/>
              <a:t>, 2018)</a:t>
            </a:r>
          </a:p>
          <a:p>
            <a:pPr marL="0" indent="0">
              <a:buNone/>
            </a:pPr>
            <a:endParaRPr lang="de-DE" dirty="0"/>
          </a:p>
          <a:p>
            <a:pPr marL="0" indent="0">
              <a:buNone/>
            </a:pPr>
            <a:endParaRPr lang="de-DE" dirty="0"/>
          </a:p>
          <a:p>
            <a:pPr marL="0" indent="0">
              <a:buNone/>
            </a:pPr>
            <a:r>
              <a:rPr lang="de-DE" dirty="0"/>
              <a:t>Po </a:t>
            </a:r>
            <a:r>
              <a:rPr lang="de-DE" dirty="0" err="1"/>
              <a:t>štvrté</a:t>
            </a:r>
            <a:r>
              <a:rPr lang="de-DE" dirty="0"/>
              <a:t>, Poľsko </a:t>
            </a:r>
            <a:r>
              <a:rPr lang="de-DE" dirty="0" err="1"/>
              <a:t>má</a:t>
            </a:r>
            <a:r>
              <a:rPr lang="de-DE" dirty="0"/>
              <a:t> </a:t>
            </a:r>
            <a:r>
              <a:rPr lang="de-DE" dirty="0" err="1"/>
              <a:t>podozrenie</a:t>
            </a:r>
            <a:r>
              <a:rPr lang="de-DE" dirty="0"/>
              <a:t>, </a:t>
            </a:r>
            <a:r>
              <a:rPr lang="de-DE" dirty="0" err="1"/>
              <a:t>že</a:t>
            </a:r>
            <a:r>
              <a:rPr lang="de-DE" dirty="0"/>
              <a:t> </a:t>
            </a:r>
            <a:r>
              <a:rPr lang="de-DE" dirty="0" err="1"/>
              <a:t>príjmy</a:t>
            </a:r>
            <a:r>
              <a:rPr lang="de-DE" dirty="0"/>
              <a:t> Ruska z </a:t>
            </a:r>
            <a:r>
              <a:rPr lang="de-DE" dirty="0" err="1"/>
              <a:t>programu</a:t>
            </a:r>
            <a:r>
              <a:rPr lang="de-DE" dirty="0"/>
              <a:t> Nord Stream 2 </a:t>
            </a:r>
            <a:r>
              <a:rPr lang="de-DE" dirty="0" err="1"/>
              <a:t>pôjdu</a:t>
            </a:r>
            <a:r>
              <a:rPr lang="de-DE" dirty="0"/>
              <a:t> do </a:t>
            </a:r>
            <a:r>
              <a:rPr lang="de-DE" dirty="0" err="1"/>
              <a:t>ruského</a:t>
            </a:r>
            <a:r>
              <a:rPr lang="de-DE" dirty="0"/>
              <a:t> </a:t>
            </a:r>
            <a:r>
              <a:rPr lang="de-DE" dirty="0" err="1"/>
              <a:t>vojenského</a:t>
            </a:r>
            <a:r>
              <a:rPr lang="de-DE" dirty="0"/>
              <a:t> a </a:t>
            </a:r>
            <a:r>
              <a:rPr lang="de-DE" dirty="0" err="1"/>
              <a:t>zbrojného</a:t>
            </a:r>
            <a:r>
              <a:rPr lang="de-DE" dirty="0"/>
              <a:t> </a:t>
            </a:r>
            <a:r>
              <a:rPr lang="de-DE" dirty="0" err="1"/>
              <a:t>komplexu</a:t>
            </a:r>
            <a:r>
              <a:rPr lang="de-DE" dirty="0"/>
              <a:t>. </a:t>
            </a:r>
            <a:r>
              <a:rPr lang="de-DE" sz="1000" dirty="0"/>
              <a:t>(</a:t>
            </a:r>
            <a:r>
              <a:rPr lang="de-DE" sz="1000" dirty="0" err="1"/>
              <a:t>pozri</a:t>
            </a:r>
            <a:r>
              <a:rPr lang="de-DE" sz="1000" dirty="0"/>
              <a:t> Lang &amp; Westphal, 2016, s. 36)</a:t>
            </a:r>
          </a:p>
        </p:txBody>
      </p:sp>
      <p:sp>
        <p:nvSpPr>
          <p:cNvPr id="6" name="Verbotsymbol 5">
            <a:hlinkClick r:id="rId2" action="ppaction://hlinksldjump"/>
            <a:extLst>
              <a:ext uri="{FF2B5EF4-FFF2-40B4-BE49-F238E27FC236}">
                <a16:creationId xmlns:a16="http://schemas.microsoft.com/office/drawing/2014/main" id="{7855295E-46C9-4BF5-8957-4900118D7780}"/>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488116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270B31C-B5EE-4167-BF76-B86D2EDFBEF8}"/>
              </a:ext>
            </a:extLst>
          </p:cNvPr>
          <p:cNvSpPr>
            <a:spLocks noGrp="1"/>
          </p:cNvSpPr>
          <p:nvPr>
            <p:ph idx="1"/>
          </p:nvPr>
        </p:nvSpPr>
        <p:spPr>
          <a:xfrm>
            <a:off x="407376" y="2376939"/>
            <a:ext cx="11271739" cy="3101983"/>
          </a:xfrm>
        </p:spPr>
        <p:txBody>
          <a:bodyPr/>
          <a:lstStyle/>
          <a:p>
            <a:pPr marL="0" indent="0">
              <a:buNone/>
            </a:pPr>
            <a:r>
              <a:rPr lang="de-DE" sz="2000" dirty="0"/>
              <a:t>Die Abneigung Polens gegenüber Nord Stream 2 basiert in erster Linie auf wirtschaftlichen und politischen Überlegungen. Dennoch werden Auswirkungen auf die polnische Natur und deren Nutzung befürchtet. </a:t>
            </a:r>
            <a:r>
              <a:rPr lang="de-DE" sz="1000" dirty="0"/>
              <a:t>(vgl. Kellermann, 2017) </a:t>
            </a:r>
          </a:p>
          <a:p>
            <a:pPr marL="0" indent="0">
              <a:buNone/>
            </a:pPr>
            <a:r>
              <a:rPr lang="de-DE" sz="2000" dirty="0"/>
              <a:t>Es werden niedrigere Fangquoten für polnische Fischer erwartet sowie Gefahr durch Munition aus dem 2. Weltkrieg, die in der Ostsee versenkt wurde. </a:t>
            </a:r>
            <a:r>
              <a:rPr lang="de-DE" sz="1000" dirty="0"/>
              <a:t>(vgl. Kellermann, 2017) </a:t>
            </a:r>
          </a:p>
        </p:txBody>
      </p:sp>
      <p:sp>
        <p:nvSpPr>
          <p:cNvPr id="4" name="Verbotsymbol 3">
            <a:hlinkClick r:id="rId2" action="ppaction://hlinksldjump"/>
            <a:extLst>
              <a:ext uri="{FF2B5EF4-FFF2-40B4-BE49-F238E27FC236}">
                <a16:creationId xmlns:a16="http://schemas.microsoft.com/office/drawing/2014/main" id="{0718ED6D-7162-4E71-816D-B4DCAF155F2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69B4227B-A838-4FFE-9B1C-18D597708BD3}"/>
              </a:ext>
            </a:extLst>
          </p:cNvPr>
          <p:cNvSpPr txBox="1">
            <a:spLocks/>
          </p:cNvSpPr>
          <p:nvPr/>
        </p:nvSpPr>
        <p:spPr bwMode="black">
          <a:xfrm>
            <a:off x="407376" y="57748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Umwelt</a:t>
            </a:r>
            <a:endParaRPr lang="de-DE" dirty="0"/>
          </a:p>
        </p:txBody>
      </p:sp>
    </p:spTree>
    <p:extLst>
      <p:ext uri="{BB962C8B-B14F-4D97-AF65-F5344CB8AC3E}">
        <p14:creationId xmlns:p14="http://schemas.microsoft.com/office/powerpoint/2010/main" val="12073332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A8D352C-8D37-489C-803E-B519374989FB}"/>
              </a:ext>
            </a:extLst>
          </p:cNvPr>
          <p:cNvSpPr txBox="1">
            <a:spLocks/>
          </p:cNvSpPr>
          <p:nvPr/>
        </p:nvSpPr>
        <p:spPr bwMode="black">
          <a:xfrm>
            <a:off x="407376" y="57748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k-SK" dirty="0">
                <a:solidFill>
                  <a:srgbClr val="00B050"/>
                </a:solidFill>
              </a:rPr>
              <a:t>Životné prostredie </a:t>
            </a:r>
            <a:endParaRPr lang="de-DE" dirty="0"/>
          </a:p>
        </p:txBody>
      </p:sp>
      <p:sp>
        <p:nvSpPr>
          <p:cNvPr id="5" name="Inhaltsplatzhalter 2">
            <a:extLst>
              <a:ext uri="{FF2B5EF4-FFF2-40B4-BE49-F238E27FC236}">
                <a16:creationId xmlns:a16="http://schemas.microsoft.com/office/drawing/2014/main" id="{D200372D-91C1-4080-A6EC-A21CB642B0FC}"/>
              </a:ext>
            </a:extLst>
          </p:cNvPr>
          <p:cNvSpPr>
            <a:spLocks noGrp="1"/>
          </p:cNvSpPr>
          <p:nvPr>
            <p:ph idx="1"/>
          </p:nvPr>
        </p:nvSpPr>
        <p:spPr>
          <a:xfrm>
            <a:off x="407376" y="2376939"/>
            <a:ext cx="11271739" cy="3101983"/>
          </a:xfrm>
        </p:spPr>
        <p:txBody>
          <a:bodyPr/>
          <a:lstStyle/>
          <a:p>
            <a:pPr marL="0" indent="0">
              <a:buNone/>
            </a:pPr>
            <a:r>
              <a:rPr lang="de-DE" sz="2000" dirty="0" err="1"/>
              <a:t>Averzia</a:t>
            </a:r>
            <a:r>
              <a:rPr lang="de-DE" sz="2000" dirty="0"/>
              <a:t> </a:t>
            </a:r>
            <a:r>
              <a:rPr lang="de-DE" sz="2000" dirty="0" err="1"/>
              <a:t>Poľska</a:t>
            </a:r>
            <a:r>
              <a:rPr lang="de-DE" sz="2000" dirty="0"/>
              <a:t> k Nord Stream 2 je </a:t>
            </a:r>
            <a:r>
              <a:rPr lang="de-DE" sz="2000" dirty="0" err="1"/>
              <a:t>založená</a:t>
            </a:r>
            <a:r>
              <a:rPr lang="de-DE" sz="2000" dirty="0"/>
              <a:t> </a:t>
            </a:r>
            <a:r>
              <a:rPr lang="de-DE" sz="2000" dirty="0" err="1"/>
              <a:t>predovšetkým</a:t>
            </a:r>
            <a:r>
              <a:rPr lang="de-DE" sz="2000" dirty="0"/>
              <a:t> na </a:t>
            </a:r>
            <a:r>
              <a:rPr lang="de-DE" sz="2000" dirty="0" err="1"/>
              <a:t>ekonomických</a:t>
            </a:r>
            <a:r>
              <a:rPr lang="de-DE" sz="2000" dirty="0"/>
              <a:t> a </a:t>
            </a:r>
            <a:r>
              <a:rPr lang="de-DE" sz="2000" dirty="0" err="1"/>
              <a:t>politických</a:t>
            </a:r>
            <a:r>
              <a:rPr lang="de-DE" sz="2000" dirty="0"/>
              <a:t> </a:t>
            </a:r>
            <a:r>
              <a:rPr lang="de-DE" sz="2000" dirty="0" err="1"/>
              <a:t>úvahách</a:t>
            </a:r>
            <a:r>
              <a:rPr lang="de-DE" sz="2000" dirty="0"/>
              <a:t>. </a:t>
            </a:r>
            <a:r>
              <a:rPr lang="de-DE" sz="2000" dirty="0" err="1"/>
              <a:t>Existujú</a:t>
            </a:r>
            <a:r>
              <a:rPr lang="de-DE" sz="2000" dirty="0"/>
              <a:t> </a:t>
            </a:r>
            <a:r>
              <a:rPr lang="de-DE" sz="2000" dirty="0" err="1"/>
              <a:t>však</a:t>
            </a:r>
            <a:r>
              <a:rPr lang="de-DE" sz="2000" dirty="0"/>
              <a:t> </a:t>
            </a:r>
            <a:r>
              <a:rPr lang="de-DE" sz="2000" dirty="0" err="1"/>
              <a:t>obavy</a:t>
            </a:r>
            <a:r>
              <a:rPr lang="de-DE" sz="2000" dirty="0"/>
              <a:t>, </a:t>
            </a:r>
            <a:r>
              <a:rPr lang="de-DE" sz="2000" dirty="0" err="1"/>
              <a:t>že</a:t>
            </a:r>
            <a:r>
              <a:rPr lang="de-DE" sz="2000" dirty="0"/>
              <a:t> </a:t>
            </a:r>
            <a:r>
              <a:rPr lang="de-DE" sz="2000" dirty="0" err="1"/>
              <a:t>to</a:t>
            </a:r>
            <a:r>
              <a:rPr lang="de-DE" sz="2000" dirty="0"/>
              <a:t> </a:t>
            </a:r>
            <a:r>
              <a:rPr lang="de-DE" sz="2000" dirty="0" err="1"/>
              <a:t>ovplyvní</a:t>
            </a:r>
            <a:r>
              <a:rPr lang="de-DE" sz="2000" dirty="0"/>
              <a:t> </a:t>
            </a:r>
            <a:r>
              <a:rPr lang="de-DE" sz="2000" dirty="0" err="1"/>
              <a:t>poľskú</a:t>
            </a:r>
            <a:r>
              <a:rPr lang="de-DE" sz="2000" dirty="0"/>
              <a:t> </a:t>
            </a:r>
            <a:r>
              <a:rPr lang="de-DE" sz="2000" dirty="0" err="1"/>
              <a:t>prírodu</a:t>
            </a:r>
            <a:r>
              <a:rPr lang="de-DE" sz="2000" dirty="0"/>
              <a:t> a </a:t>
            </a:r>
            <a:r>
              <a:rPr lang="de-DE" sz="2000" dirty="0" err="1"/>
              <a:t>jej</a:t>
            </a:r>
            <a:r>
              <a:rPr lang="de-DE" sz="2000" dirty="0"/>
              <a:t> </a:t>
            </a:r>
            <a:r>
              <a:rPr lang="de-DE" sz="2000" dirty="0" err="1"/>
              <a:t>využívanie</a:t>
            </a:r>
            <a:r>
              <a:rPr lang="de-DE" sz="2000" dirty="0"/>
              <a:t>. </a:t>
            </a:r>
            <a:r>
              <a:rPr lang="de-DE" sz="1000" dirty="0"/>
              <a:t>(</a:t>
            </a:r>
            <a:r>
              <a:rPr lang="de-DE" sz="1000" dirty="0" err="1"/>
              <a:t>pozri</a:t>
            </a:r>
            <a:r>
              <a:rPr lang="de-DE" sz="1000" dirty="0"/>
              <a:t> Kellermann, 2017)</a:t>
            </a:r>
          </a:p>
          <a:p>
            <a:pPr marL="0" indent="0">
              <a:buNone/>
            </a:pPr>
            <a:r>
              <a:rPr lang="de-DE" sz="2000" dirty="0" err="1"/>
              <a:t>Očakávajú</a:t>
            </a:r>
            <a:r>
              <a:rPr lang="de-DE" sz="2000" dirty="0"/>
              <a:t> </a:t>
            </a:r>
            <a:r>
              <a:rPr lang="de-DE" sz="2000" dirty="0" err="1"/>
              <a:t>sa</a:t>
            </a:r>
            <a:r>
              <a:rPr lang="de-DE" sz="2000" dirty="0"/>
              <a:t> </a:t>
            </a:r>
            <a:r>
              <a:rPr lang="de-DE" sz="2000" dirty="0" err="1"/>
              <a:t>nižšie</a:t>
            </a:r>
            <a:r>
              <a:rPr lang="de-DE" sz="2000" dirty="0"/>
              <a:t> </a:t>
            </a:r>
            <a:r>
              <a:rPr lang="de-DE" sz="2000" dirty="0" err="1"/>
              <a:t>rybolovné</a:t>
            </a:r>
            <a:r>
              <a:rPr lang="de-DE" sz="2000" dirty="0"/>
              <a:t> </a:t>
            </a:r>
            <a:r>
              <a:rPr lang="de-DE" sz="2000" dirty="0" err="1"/>
              <a:t>kvóty</a:t>
            </a:r>
            <a:r>
              <a:rPr lang="de-DE" sz="2000" dirty="0"/>
              <a:t> </a:t>
            </a:r>
            <a:r>
              <a:rPr lang="de-DE" sz="2000" dirty="0" err="1"/>
              <a:t>pre</a:t>
            </a:r>
            <a:r>
              <a:rPr lang="de-DE" sz="2000" dirty="0"/>
              <a:t> </a:t>
            </a:r>
            <a:r>
              <a:rPr lang="de-DE" sz="2000" dirty="0" err="1"/>
              <a:t>poľských</a:t>
            </a:r>
            <a:r>
              <a:rPr lang="de-DE" sz="2000" dirty="0"/>
              <a:t> </a:t>
            </a:r>
            <a:r>
              <a:rPr lang="de-DE" sz="2000" dirty="0" err="1"/>
              <a:t>rybárov</a:t>
            </a:r>
            <a:r>
              <a:rPr lang="de-DE" sz="2000" dirty="0"/>
              <a:t>, </a:t>
            </a:r>
            <a:r>
              <a:rPr lang="de-DE" sz="2000" dirty="0" err="1"/>
              <a:t>ako</a:t>
            </a:r>
            <a:r>
              <a:rPr lang="de-DE" sz="2000" dirty="0"/>
              <a:t> </a:t>
            </a:r>
            <a:r>
              <a:rPr lang="de-DE" sz="2000" dirty="0" err="1"/>
              <a:t>aj</a:t>
            </a:r>
            <a:r>
              <a:rPr lang="de-DE" sz="2000" dirty="0"/>
              <a:t> </a:t>
            </a:r>
            <a:r>
              <a:rPr lang="de-DE" sz="2000" dirty="0" err="1"/>
              <a:t>nebezpečenstvo</a:t>
            </a:r>
            <a:r>
              <a:rPr lang="de-DE" sz="2000" dirty="0"/>
              <a:t> </a:t>
            </a:r>
            <a:r>
              <a:rPr lang="de-DE" sz="2000" dirty="0" err="1"/>
              <a:t>munície</a:t>
            </a:r>
            <a:r>
              <a:rPr lang="de-DE" sz="2000" dirty="0"/>
              <a:t> z </a:t>
            </a:r>
            <a:r>
              <a:rPr lang="de-DE" sz="2000" dirty="0" err="1"/>
              <a:t>druhej</a:t>
            </a:r>
            <a:r>
              <a:rPr lang="de-DE" sz="2000" dirty="0"/>
              <a:t> </a:t>
            </a:r>
            <a:r>
              <a:rPr lang="de-DE" sz="2000" dirty="0" err="1"/>
              <a:t>svetovej</a:t>
            </a:r>
            <a:r>
              <a:rPr lang="de-DE" sz="2000" dirty="0"/>
              <a:t> </a:t>
            </a:r>
            <a:r>
              <a:rPr lang="de-DE" sz="2000" dirty="0" err="1"/>
              <a:t>vojny</a:t>
            </a:r>
            <a:r>
              <a:rPr lang="de-DE" sz="2000" dirty="0"/>
              <a:t> v </a:t>
            </a:r>
            <a:r>
              <a:rPr lang="de-DE" sz="2000" dirty="0" err="1"/>
              <a:t>Baltskom</a:t>
            </a:r>
            <a:r>
              <a:rPr lang="de-DE" sz="2000" dirty="0"/>
              <a:t> </a:t>
            </a:r>
            <a:r>
              <a:rPr lang="de-DE" sz="2000" dirty="0" err="1"/>
              <a:t>mori</a:t>
            </a:r>
            <a:r>
              <a:rPr lang="de-DE" sz="2000" dirty="0"/>
              <a:t>. </a:t>
            </a:r>
            <a:r>
              <a:rPr lang="de-DE" sz="1000" dirty="0"/>
              <a:t>(</a:t>
            </a:r>
            <a:r>
              <a:rPr lang="de-DE" sz="1000" dirty="0" err="1"/>
              <a:t>pozri</a:t>
            </a:r>
            <a:r>
              <a:rPr lang="de-DE" sz="1000" dirty="0"/>
              <a:t> Kellermann, 2017)</a:t>
            </a:r>
          </a:p>
        </p:txBody>
      </p:sp>
      <p:sp>
        <p:nvSpPr>
          <p:cNvPr id="6" name="Verbotsymbol 5">
            <a:hlinkClick r:id="rId2" action="ppaction://hlinksldjump"/>
            <a:extLst>
              <a:ext uri="{FF2B5EF4-FFF2-40B4-BE49-F238E27FC236}">
                <a16:creationId xmlns:a16="http://schemas.microsoft.com/office/drawing/2014/main" id="{68CCF51F-72DA-4EEC-8C9C-A7AFD16CA601}"/>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212935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1FAD027-3485-482F-9323-5FE07A7C4745}"/>
              </a:ext>
            </a:extLst>
          </p:cNvPr>
          <p:cNvSpPr>
            <a:spLocks noGrp="1"/>
          </p:cNvSpPr>
          <p:nvPr>
            <p:ph idx="1"/>
          </p:nvPr>
        </p:nvSpPr>
        <p:spPr>
          <a:xfrm>
            <a:off x="513293" y="1990827"/>
            <a:ext cx="11271739" cy="1315082"/>
          </a:xfrm>
        </p:spPr>
        <p:txBody>
          <a:bodyPr/>
          <a:lstStyle/>
          <a:p>
            <a:pPr marL="0" indent="0">
              <a:buNone/>
            </a:pPr>
            <a:r>
              <a:rPr lang="de-DE" dirty="0"/>
              <a:t>Die Slowakei ist gegen Nord Stream, da es ihren Status als Transitland gefährdet. So teilte der Premierminister </a:t>
            </a:r>
            <a:r>
              <a:rPr lang="de-DE" dirty="0" err="1"/>
              <a:t>Fico</a:t>
            </a:r>
            <a:r>
              <a:rPr lang="de-DE" dirty="0"/>
              <a:t> mit, dass es für die Slowakei auf Grund der wirtschaftlichen Auswirkungen unmöglich sei, objektiv auf Nord Stream 2 zu schauen. </a:t>
            </a:r>
            <a:r>
              <a:rPr lang="de-DE" sz="1000" dirty="0"/>
              <a:t>(vgl. Reuters, 2016)</a:t>
            </a:r>
          </a:p>
          <a:p>
            <a:endParaRPr lang="de-DE" dirty="0"/>
          </a:p>
        </p:txBody>
      </p:sp>
      <p:sp>
        <p:nvSpPr>
          <p:cNvPr id="8" name="Textfeld 7">
            <a:extLst>
              <a:ext uri="{FF2B5EF4-FFF2-40B4-BE49-F238E27FC236}">
                <a16:creationId xmlns:a16="http://schemas.microsoft.com/office/drawing/2014/main" id="{4F96495C-5296-400C-A168-A2E24209D49A}"/>
              </a:ext>
            </a:extLst>
          </p:cNvPr>
          <p:cNvSpPr txBox="1"/>
          <p:nvPr/>
        </p:nvSpPr>
        <p:spPr>
          <a:xfrm>
            <a:off x="997282" y="3890716"/>
            <a:ext cx="2936631" cy="707886"/>
          </a:xfrm>
          <a:prstGeom prst="rect">
            <a:avLst/>
          </a:prstGeom>
          <a:noFill/>
        </p:spPr>
        <p:txBody>
          <a:bodyPr wrap="square" rtlCol="0">
            <a:spAutoFit/>
          </a:bodyPr>
          <a:lstStyle/>
          <a:p>
            <a:r>
              <a:rPr lang="de-DE" sz="4000" dirty="0"/>
              <a:t>Wirtschaft</a:t>
            </a:r>
          </a:p>
        </p:txBody>
      </p:sp>
      <p:sp>
        <p:nvSpPr>
          <p:cNvPr id="9" name="Textfeld 8">
            <a:extLst>
              <a:ext uri="{FF2B5EF4-FFF2-40B4-BE49-F238E27FC236}">
                <a16:creationId xmlns:a16="http://schemas.microsoft.com/office/drawing/2014/main" id="{40CF661F-7F94-487B-999E-3869FD96B596}"/>
              </a:ext>
            </a:extLst>
          </p:cNvPr>
          <p:cNvSpPr txBox="1"/>
          <p:nvPr/>
        </p:nvSpPr>
        <p:spPr>
          <a:xfrm>
            <a:off x="5009095" y="3890716"/>
            <a:ext cx="2110154" cy="707886"/>
          </a:xfrm>
          <a:prstGeom prst="rect">
            <a:avLst/>
          </a:prstGeom>
          <a:noFill/>
        </p:spPr>
        <p:txBody>
          <a:bodyPr wrap="square" rtlCol="0">
            <a:spAutoFit/>
          </a:bodyPr>
          <a:lstStyle/>
          <a:p>
            <a:r>
              <a:rPr lang="de-DE" sz="4000" dirty="0"/>
              <a:t>Politik</a:t>
            </a:r>
          </a:p>
        </p:txBody>
      </p:sp>
      <p:sp>
        <p:nvSpPr>
          <p:cNvPr id="10" name="Textfeld 9">
            <a:extLst>
              <a:ext uri="{FF2B5EF4-FFF2-40B4-BE49-F238E27FC236}">
                <a16:creationId xmlns:a16="http://schemas.microsoft.com/office/drawing/2014/main" id="{098D5A00-6FAC-43E0-9A47-46905D6272BC}"/>
              </a:ext>
            </a:extLst>
          </p:cNvPr>
          <p:cNvSpPr txBox="1"/>
          <p:nvPr/>
        </p:nvSpPr>
        <p:spPr>
          <a:xfrm>
            <a:off x="8135816" y="3890716"/>
            <a:ext cx="3202509" cy="707886"/>
          </a:xfrm>
          <a:prstGeom prst="rect">
            <a:avLst/>
          </a:prstGeom>
          <a:noFill/>
        </p:spPr>
        <p:txBody>
          <a:bodyPr wrap="square" rtlCol="0">
            <a:spAutoFit/>
          </a:bodyPr>
          <a:lstStyle/>
          <a:p>
            <a:r>
              <a:rPr lang="de-DE" sz="4000" u="sng" dirty="0">
                <a:solidFill>
                  <a:srgbClr val="00B050"/>
                </a:solidFill>
                <a:hlinkClick r:id="rId2" action="ppaction://hlinksldjump"/>
              </a:rPr>
              <a:t>Umwelt</a:t>
            </a:r>
            <a:endParaRPr lang="de-DE" sz="4000" u="sng" dirty="0">
              <a:solidFill>
                <a:srgbClr val="00B050"/>
              </a:solidFill>
            </a:endParaRPr>
          </a:p>
        </p:txBody>
      </p:sp>
      <p:sp>
        <p:nvSpPr>
          <p:cNvPr id="11" name="Verbotsymbol 10">
            <a:hlinkClick r:id="rId3" action="ppaction://hlinksldjump"/>
            <a:extLst>
              <a:ext uri="{FF2B5EF4-FFF2-40B4-BE49-F238E27FC236}">
                <a16:creationId xmlns:a16="http://schemas.microsoft.com/office/drawing/2014/main" id="{98DD653C-C82A-4411-B124-6A160B5A11B3}"/>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extfeld 11">
            <a:extLst>
              <a:ext uri="{FF2B5EF4-FFF2-40B4-BE49-F238E27FC236}">
                <a16:creationId xmlns:a16="http://schemas.microsoft.com/office/drawing/2014/main" id="{74B028B0-8ED8-4BB7-897E-3B8F01BB52BA}"/>
              </a:ext>
            </a:extLst>
          </p:cNvPr>
          <p:cNvSpPr txBox="1"/>
          <p:nvPr/>
        </p:nvSpPr>
        <p:spPr>
          <a:xfrm>
            <a:off x="997282" y="5557649"/>
            <a:ext cx="3217984" cy="523220"/>
          </a:xfrm>
          <a:prstGeom prst="rect">
            <a:avLst/>
          </a:prstGeom>
          <a:noFill/>
        </p:spPr>
        <p:txBody>
          <a:bodyPr wrap="square" rtlCol="0">
            <a:spAutoFit/>
          </a:bodyPr>
          <a:lstStyle/>
          <a:p>
            <a:r>
              <a:rPr lang="de-DE" sz="2800" u="sng" dirty="0">
                <a:solidFill>
                  <a:srgbClr val="00B050"/>
                </a:solidFill>
                <a:hlinkClick r:id="rId4" action="ppaction://hlinksldjump"/>
              </a:rPr>
              <a:t>Positive Auswirkung</a:t>
            </a:r>
            <a:endParaRPr lang="de-DE" sz="2800" u="sng" dirty="0">
              <a:solidFill>
                <a:srgbClr val="00B050"/>
              </a:solidFill>
            </a:endParaRPr>
          </a:p>
        </p:txBody>
      </p:sp>
      <p:sp>
        <p:nvSpPr>
          <p:cNvPr id="13" name="Textfeld 12">
            <a:extLst>
              <a:ext uri="{FF2B5EF4-FFF2-40B4-BE49-F238E27FC236}">
                <a16:creationId xmlns:a16="http://schemas.microsoft.com/office/drawing/2014/main" id="{D2A4DF1D-2C64-4B62-8F93-75D7BDCC6D77}"/>
              </a:ext>
            </a:extLst>
          </p:cNvPr>
          <p:cNvSpPr txBox="1"/>
          <p:nvPr/>
        </p:nvSpPr>
        <p:spPr>
          <a:xfrm>
            <a:off x="997282" y="4847293"/>
            <a:ext cx="3217984" cy="800219"/>
          </a:xfrm>
          <a:prstGeom prst="rect">
            <a:avLst/>
          </a:prstGeom>
          <a:noFill/>
        </p:spPr>
        <p:txBody>
          <a:bodyPr wrap="square" rtlCol="0">
            <a:spAutoFit/>
          </a:bodyPr>
          <a:lstStyle/>
          <a:p>
            <a:r>
              <a:rPr lang="de-DE" sz="2800" u="sng" dirty="0">
                <a:solidFill>
                  <a:srgbClr val="00B050"/>
                </a:solidFill>
                <a:hlinkClick r:id="rId5" action="ppaction://hlinksldjump"/>
              </a:rPr>
              <a:t>Negative Auswirkung</a:t>
            </a:r>
            <a:endParaRPr lang="de-DE" sz="2800" u="sng" dirty="0">
              <a:solidFill>
                <a:srgbClr val="00B050"/>
              </a:solidFill>
            </a:endParaRPr>
          </a:p>
          <a:p>
            <a:endParaRPr lang="de-DE" dirty="0"/>
          </a:p>
        </p:txBody>
      </p:sp>
      <p:sp>
        <p:nvSpPr>
          <p:cNvPr id="14" name="Textfeld 13">
            <a:extLst>
              <a:ext uri="{FF2B5EF4-FFF2-40B4-BE49-F238E27FC236}">
                <a16:creationId xmlns:a16="http://schemas.microsoft.com/office/drawing/2014/main" id="{9059DFAA-CF4D-49BF-894D-9683B08F8C75}"/>
              </a:ext>
            </a:extLst>
          </p:cNvPr>
          <p:cNvSpPr txBox="1"/>
          <p:nvPr/>
        </p:nvSpPr>
        <p:spPr>
          <a:xfrm>
            <a:off x="5058918" y="4795319"/>
            <a:ext cx="2291861" cy="523220"/>
          </a:xfrm>
          <a:prstGeom prst="rect">
            <a:avLst/>
          </a:prstGeom>
          <a:noFill/>
        </p:spPr>
        <p:txBody>
          <a:bodyPr wrap="square" rtlCol="0">
            <a:spAutoFit/>
          </a:bodyPr>
          <a:lstStyle/>
          <a:p>
            <a:r>
              <a:rPr lang="de-DE" sz="2800" u="sng" dirty="0">
                <a:solidFill>
                  <a:srgbClr val="00B050"/>
                </a:solidFill>
                <a:hlinkClick r:id="rId6" action="ppaction://hlinksldjump"/>
              </a:rPr>
              <a:t>Rhetorik</a:t>
            </a:r>
            <a:endParaRPr lang="de-DE" sz="2800" u="sng" dirty="0">
              <a:solidFill>
                <a:srgbClr val="00B050"/>
              </a:solidFill>
            </a:endParaRPr>
          </a:p>
        </p:txBody>
      </p:sp>
      <p:sp>
        <p:nvSpPr>
          <p:cNvPr id="15" name="Textfeld 14">
            <a:extLst>
              <a:ext uri="{FF2B5EF4-FFF2-40B4-BE49-F238E27FC236}">
                <a16:creationId xmlns:a16="http://schemas.microsoft.com/office/drawing/2014/main" id="{A63BE76C-230D-4852-A5B0-8B1CDF74F5F4}"/>
              </a:ext>
            </a:extLst>
          </p:cNvPr>
          <p:cNvSpPr txBox="1"/>
          <p:nvPr/>
        </p:nvSpPr>
        <p:spPr>
          <a:xfrm>
            <a:off x="5097018" y="5493624"/>
            <a:ext cx="2022231" cy="523220"/>
          </a:xfrm>
          <a:prstGeom prst="rect">
            <a:avLst/>
          </a:prstGeom>
          <a:noFill/>
        </p:spPr>
        <p:txBody>
          <a:bodyPr wrap="square" rtlCol="0">
            <a:spAutoFit/>
          </a:bodyPr>
          <a:lstStyle/>
          <a:p>
            <a:r>
              <a:rPr lang="de-DE" sz="2800" u="sng" dirty="0">
                <a:solidFill>
                  <a:srgbClr val="00B050"/>
                </a:solidFill>
                <a:hlinkClick r:id="rId7" action="ppaction://hlinksldjump"/>
              </a:rPr>
              <a:t>Ziel</a:t>
            </a:r>
            <a:endParaRPr lang="de-DE" sz="2800" u="sng" dirty="0">
              <a:solidFill>
                <a:srgbClr val="00B050"/>
              </a:solidFill>
            </a:endParaRPr>
          </a:p>
        </p:txBody>
      </p:sp>
      <p:sp>
        <p:nvSpPr>
          <p:cNvPr id="16" name="Titel 1">
            <a:extLst>
              <a:ext uri="{FF2B5EF4-FFF2-40B4-BE49-F238E27FC236}">
                <a16:creationId xmlns:a16="http://schemas.microsoft.com/office/drawing/2014/main" id="{8F54F727-5AC8-4ED6-83FD-9944C9E713FF}"/>
              </a:ext>
            </a:extLst>
          </p:cNvPr>
          <p:cNvSpPr txBox="1">
            <a:spLocks/>
          </p:cNvSpPr>
          <p:nvPr/>
        </p:nvSpPr>
        <p:spPr bwMode="black">
          <a:xfrm>
            <a:off x="513294" y="543919"/>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Slowakei</a:t>
            </a:r>
            <a:endParaRPr lang="de-DE" dirty="0"/>
          </a:p>
        </p:txBody>
      </p:sp>
    </p:spTree>
    <p:extLst>
      <p:ext uri="{BB962C8B-B14F-4D97-AF65-F5344CB8AC3E}">
        <p14:creationId xmlns:p14="http://schemas.microsoft.com/office/powerpoint/2010/main" val="318171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225A7-7E53-46A2-BC79-5BA3476C7E69}"/>
              </a:ext>
            </a:extLst>
          </p:cNvPr>
          <p:cNvSpPr>
            <a:spLocks noGrp="1"/>
          </p:cNvSpPr>
          <p:nvPr>
            <p:ph type="title"/>
          </p:nvPr>
        </p:nvSpPr>
        <p:spPr/>
        <p:txBody>
          <a:bodyPr/>
          <a:lstStyle/>
          <a:p>
            <a:endParaRPr lang="de-DE"/>
          </a:p>
        </p:txBody>
      </p:sp>
      <p:pic>
        <p:nvPicPr>
          <p:cNvPr id="7" name="Grafik 6">
            <a:extLst>
              <a:ext uri="{FF2B5EF4-FFF2-40B4-BE49-F238E27FC236}">
                <a16:creationId xmlns:a16="http://schemas.microsoft.com/office/drawing/2014/main" id="{2FC85885-9749-436D-88D1-8648E49F4C43}"/>
              </a:ext>
            </a:extLst>
          </p:cNvPr>
          <p:cNvPicPr>
            <a:picLocks noChangeAspect="1"/>
          </p:cNvPicPr>
          <p:nvPr/>
        </p:nvPicPr>
        <p:blipFill>
          <a:blip r:embed="rId2"/>
          <a:stretch>
            <a:fillRect/>
          </a:stretch>
        </p:blipFill>
        <p:spPr>
          <a:xfrm>
            <a:off x="0" y="0"/>
            <a:ext cx="12192000" cy="6858000"/>
          </a:xfrm>
          <a:prstGeom prst="rect">
            <a:avLst/>
          </a:prstGeom>
        </p:spPr>
      </p:pic>
      <p:sp>
        <p:nvSpPr>
          <p:cNvPr id="8" name="Flussdiagramm: Verbinder 7">
            <a:extLst>
              <a:ext uri="{FF2B5EF4-FFF2-40B4-BE49-F238E27FC236}">
                <a16:creationId xmlns:a16="http://schemas.microsoft.com/office/drawing/2014/main" id="{E371CFED-062C-44A3-BB98-54B888B19EE1}"/>
              </a:ext>
            </a:extLst>
          </p:cNvPr>
          <p:cNvSpPr/>
          <p:nvPr/>
        </p:nvSpPr>
        <p:spPr>
          <a:xfrm>
            <a:off x="6515099" y="3004038"/>
            <a:ext cx="457201" cy="42496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Verbotsymbol 8">
            <a:hlinkClick r:id="rId3" action="ppaction://hlinksldjump"/>
            <a:extLst>
              <a:ext uri="{FF2B5EF4-FFF2-40B4-BE49-F238E27FC236}">
                <a16:creationId xmlns:a16="http://schemas.microsoft.com/office/drawing/2014/main" id="{3CFA8381-4213-488A-9361-7B3AED96BD3A}"/>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Rectangle 1">
            <a:extLst>
              <a:ext uri="{FF2B5EF4-FFF2-40B4-BE49-F238E27FC236}">
                <a16:creationId xmlns:a16="http://schemas.microsoft.com/office/drawing/2014/main" id="{C02D1E6C-6EAD-4BCB-989F-EA6A1893CDFD}"/>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de-DE" sz="2100" b="0" i="0" u="none" strike="noStrike" cap="none" normalizeH="0" baseline="0" dirty="0">
                <a:ln>
                  <a:noFill/>
                </a:ln>
                <a:solidFill>
                  <a:srgbClr val="222222"/>
                </a:solidFill>
                <a:effectLst/>
                <a:latin typeface="inherit"/>
              </a:rPr>
              <a:t>Baltské potrubie</a:t>
            </a:r>
            <a:r>
              <a:rPr kumimoji="0" lang="sk-SK" altLang="de-DE" sz="600" b="0" i="0" u="none" strike="noStrike" cap="none" normalizeH="0" baseline="0" dirty="0">
                <a:ln>
                  <a:noFill/>
                </a:ln>
                <a:solidFill>
                  <a:schemeClr val="tx1"/>
                </a:solidFill>
                <a:effectLst/>
              </a:rPr>
              <a:t> </a:t>
            </a:r>
            <a:endParaRPr kumimoji="0" lang="sk-SK" altLang="de-DE" sz="1800" b="0" i="0" u="none" strike="noStrike" cap="none" normalizeH="0" baseline="0" dirty="0">
              <a:ln>
                <a:noFill/>
              </a:ln>
              <a:solidFill>
                <a:schemeClr val="tx1"/>
              </a:solidFill>
              <a:effectLst/>
              <a:latin typeface="Arial" panose="020B0604020202020204" pitchFamily="34" charset="0"/>
            </a:endParaRPr>
          </a:p>
        </p:txBody>
      </p:sp>
      <p:sp>
        <p:nvSpPr>
          <p:cNvPr id="13" name="Textfeld 12">
            <a:extLst>
              <a:ext uri="{FF2B5EF4-FFF2-40B4-BE49-F238E27FC236}">
                <a16:creationId xmlns:a16="http://schemas.microsoft.com/office/drawing/2014/main" id="{02D5DB3D-D078-404D-A69F-D7F4C5653BBB}"/>
              </a:ext>
            </a:extLst>
          </p:cNvPr>
          <p:cNvSpPr txBox="1"/>
          <p:nvPr/>
        </p:nvSpPr>
        <p:spPr>
          <a:xfrm>
            <a:off x="6972300" y="2016369"/>
            <a:ext cx="2988564" cy="800219"/>
          </a:xfrm>
          <a:prstGeom prst="rect">
            <a:avLst/>
          </a:prstGeom>
          <a:noFill/>
        </p:spPr>
        <p:txBody>
          <a:bodyPr wrap="square" rtlCol="0">
            <a:spAutoFit/>
          </a:bodyPr>
          <a:lstStyle/>
          <a:p>
            <a:r>
              <a:rPr lang="sk-SK" altLang="de-DE" sz="2800" b="1" u="sng" dirty="0">
                <a:solidFill>
                  <a:srgbClr val="00B050"/>
                </a:solidFill>
                <a:latin typeface="inherit"/>
                <a:hlinkClick r:id="rId4" action="ppaction://hlinksldjump"/>
              </a:rPr>
              <a:t>Baltské potrubie</a:t>
            </a:r>
            <a:r>
              <a:rPr lang="sk-SK" altLang="de-DE" sz="2800" b="1" u="sng" dirty="0">
                <a:solidFill>
                  <a:srgbClr val="00B050"/>
                </a:solidFill>
                <a:hlinkClick r:id="rId4" action="ppaction://hlinksldjump"/>
              </a:rPr>
              <a:t> </a:t>
            </a:r>
            <a:endParaRPr lang="sk-SK" altLang="de-DE" sz="2800" b="1" u="sng" dirty="0">
              <a:solidFill>
                <a:srgbClr val="00B050"/>
              </a:solidFill>
              <a:latin typeface="Arial" panose="020B0604020202020204" pitchFamily="34" charset="0"/>
            </a:endParaRPr>
          </a:p>
          <a:p>
            <a:endParaRPr lang="de-DE" dirty="0"/>
          </a:p>
        </p:txBody>
      </p:sp>
      <p:cxnSp>
        <p:nvCxnSpPr>
          <p:cNvPr id="14" name="Gerade Verbindung mit Pfeil 13">
            <a:extLst>
              <a:ext uri="{FF2B5EF4-FFF2-40B4-BE49-F238E27FC236}">
                <a16:creationId xmlns:a16="http://schemas.microsoft.com/office/drawing/2014/main" id="{EB768402-40B6-4198-8A8D-B1EF8A42FBF6}"/>
              </a:ext>
            </a:extLst>
          </p:cNvPr>
          <p:cNvCxnSpPr>
            <a:cxnSpLocks/>
          </p:cNvCxnSpPr>
          <p:nvPr/>
        </p:nvCxnSpPr>
        <p:spPr>
          <a:xfrm flipV="1">
            <a:off x="6852141" y="2519406"/>
            <a:ext cx="556844" cy="596527"/>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224755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C1C9F40C-ACF1-402B-B492-252C0523D616}"/>
              </a:ext>
            </a:extLst>
          </p:cNvPr>
          <p:cNvSpPr txBox="1">
            <a:spLocks/>
          </p:cNvSpPr>
          <p:nvPr/>
        </p:nvSpPr>
        <p:spPr bwMode="black">
          <a:xfrm>
            <a:off x="513294" y="543919"/>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k-SK" dirty="0"/>
              <a:t>Slovensko</a:t>
            </a:r>
            <a:endParaRPr lang="de-DE" dirty="0"/>
          </a:p>
        </p:txBody>
      </p:sp>
      <p:sp>
        <p:nvSpPr>
          <p:cNvPr id="9" name="Inhaltsplatzhalter 2">
            <a:extLst>
              <a:ext uri="{FF2B5EF4-FFF2-40B4-BE49-F238E27FC236}">
                <a16:creationId xmlns:a16="http://schemas.microsoft.com/office/drawing/2014/main" id="{A433F964-609D-4C2F-81EA-7EC65B523579}"/>
              </a:ext>
            </a:extLst>
          </p:cNvPr>
          <p:cNvSpPr>
            <a:spLocks noGrp="1"/>
          </p:cNvSpPr>
          <p:nvPr>
            <p:ph idx="1"/>
          </p:nvPr>
        </p:nvSpPr>
        <p:spPr>
          <a:xfrm>
            <a:off x="513293" y="1990827"/>
            <a:ext cx="11271739" cy="1315082"/>
          </a:xfrm>
        </p:spPr>
        <p:txBody>
          <a:bodyPr/>
          <a:lstStyle/>
          <a:p>
            <a:pPr marL="0" indent="0">
              <a:buNone/>
            </a:pPr>
            <a:r>
              <a:rPr lang="de-DE" dirty="0" err="1"/>
              <a:t>Slovensko</a:t>
            </a:r>
            <a:r>
              <a:rPr lang="de-DE" dirty="0"/>
              <a:t> je </a:t>
            </a:r>
            <a:r>
              <a:rPr lang="de-DE" dirty="0" err="1"/>
              <a:t>proti</a:t>
            </a:r>
            <a:r>
              <a:rPr lang="de-DE" dirty="0"/>
              <a:t> </a:t>
            </a:r>
            <a:r>
              <a:rPr lang="de-DE" dirty="0" err="1"/>
              <a:t>spoločnosti</a:t>
            </a:r>
            <a:r>
              <a:rPr lang="de-DE" dirty="0"/>
              <a:t> Nord Stream, </a:t>
            </a:r>
            <a:r>
              <a:rPr lang="de-DE" dirty="0" err="1"/>
              <a:t>pretože</a:t>
            </a:r>
            <a:r>
              <a:rPr lang="de-DE" dirty="0"/>
              <a:t> </a:t>
            </a:r>
            <a:r>
              <a:rPr lang="de-DE" dirty="0" err="1"/>
              <a:t>ohrozuje</a:t>
            </a:r>
            <a:r>
              <a:rPr lang="de-DE" dirty="0"/>
              <a:t> </a:t>
            </a:r>
            <a:r>
              <a:rPr lang="de-DE" dirty="0" err="1"/>
              <a:t>svoj</a:t>
            </a:r>
            <a:r>
              <a:rPr lang="de-DE" dirty="0"/>
              <a:t> </a:t>
            </a:r>
            <a:r>
              <a:rPr lang="de-DE" dirty="0" err="1"/>
              <a:t>štatút</a:t>
            </a:r>
            <a:r>
              <a:rPr lang="de-DE" dirty="0"/>
              <a:t> </a:t>
            </a:r>
            <a:r>
              <a:rPr lang="de-DE" dirty="0" err="1"/>
              <a:t>tranzitnej</a:t>
            </a:r>
            <a:r>
              <a:rPr lang="de-DE" dirty="0"/>
              <a:t> </a:t>
            </a:r>
            <a:r>
              <a:rPr lang="de-DE" dirty="0" err="1"/>
              <a:t>krajiny</a:t>
            </a:r>
            <a:r>
              <a:rPr lang="de-DE" dirty="0"/>
              <a:t>. </a:t>
            </a:r>
            <a:r>
              <a:rPr lang="de-DE" dirty="0" err="1"/>
              <a:t>Premiér</a:t>
            </a:r>
            <a:r>
              <a:rPr lang="de-DE" dirty="0"/>
              <a:t> </a:t>
            </a:r>
            <a:r>
              <a:rPr lang="de-DE" dirty="0" err="1"/>
              <a:t>Fico</a:t>
            </a:r>
            <a:r>
              <a:rPr lang="de-DE" dirty="0"/>
              <a:t> </a:t>
            </a:r>
            <a:r>
              <a:rPr lang="de-DE" dirty="0" err="1"/>
              <a:t>povedal</a:t>
            </a:r>
            <a:r>
              <a:rPr lang="de-DE" dirty="0"/>
              <a:t>, </a:t>
            </a:r>
            <a:r>
              <a:rPr lang="de-DE" dirty="0" err="1"/>
              <a:t>že</a:t>
            </a:r>
            <a:r>
              <a:rPr lang="de-DE" dirty="0"/>
              <a:t> </a:t>
            </a:r>
            <a:r>
              <a:rPr lang="de-DE" dirty="0" err="1"/>
              <a:t>pre</a:t>
            </a:r>
            <a:r>
              <a:rPr lang="de-DE" dirty="0"/>
              <a:t> </a:t>
            </a:r>
            <a:r>
              <a:rPr lang="de-DE" dirty="0" err="1"/>
              <a:t>Slovensko</a:t>
            </a:r>
            <a:r>
              <a:rPr lang="de-DE" dirty="0"/>
              <a:t> </a:t>
            </a:r>
            <a:r>
              <a:rPr lang="de-DE" dirty="0" err="1"/>
              <a:t>nebolo</a:t>
            </a:r>
            <a:r>
              <a:rPr lang="de-DE" dirty="0"/>
              <a:t> </a:t>
            </a:r>
            <a:r>
              <a:rPr lang="de-DE" dirty="0" err="1"/>
              <a:t>možné</a:t>
            </a:r>
            <a:r>
              <a:rPr lang="de-DE" dirty="0"/>
              <a:t> </a:t>
            </a:r>
            <a:r>
              <a:rPr lang="de-DE" dirty="0" err="1"/>
              <a:t>objektívne</a:t>
            </a:r>
            <a:r>
              <a:rPr lang="de-DE" dirty="0"/>
              <a:t> </a:t>
            </a:r>
            <a:r>
              <a:rPr lang="de-DE" dirty="0" err="1"/>
              <a:t>sa</a:t>
            </a:r>
            <a:r>
              <a:rPr lang="de-DE" dirty="0"/>
              <a:t> </a:t>
            </a:r>
            <a:r>
              <a:rPr lang="de-DE" dirty="0" err="1"/>
              <a:t>pozrieť</a:t>
            </a:r>
            <a:r>
              <a:rPr lang="de-DE" dirty="0"/>
              <a:t> na Nord Stream 2 z </a:t>
            </a:r>
            <a:r>
              <a:rPr lang="de-DE" dirty="0" err="1"/>
              <a:t>dôvodu</a:t>
            </a:r>
            <a:r>
              <a:rPr lang="de-DE" dirty="0"/>
              <a:t> </a:t>
            </a:r>
            <a:r>
              <a:rPr lang="de-DE" dirty="0" err="1"/>
              <a:t>ekonomického</a:t>
            </a:r>
            <a:r>
              <a:rPr lang="de-DE" dirty="0"/>
              <a:t> </a:t>
            </a:r>
            <a:r>
              <a:rPr lang="de-DE" dirty="0" err="1"/>
              <a:t>dopadu</a:t>
            </a:r>
            <a:r>
              <a:rPr lang="de-DE" dirty="0"/>
              <a:t>. </a:t>
            </a:r>
            <a:r>
              <a:rPr lang="de-DE" sz="1000" dirty="0"/>
              <a:t>(</a:t>
            </a:r>
            <a:r>
              <a:rPr lang="de-DE" sz="1000" dirty="0" err="1"/>
              <a:t>pozri</a:t>
            </a:r>
            <a:r>
              <a:rPr lang="de-DE" sz="1000" dirty="0"/>
              <a:t> Reuters, 2016)</a:t>
            </a:r>
          </a:p>
        </p:txBody>
      </p:sp>
      <p:sp>
        <p:nvSpPr>
          <p:cNvPr id="10" name="Textfeld 9">
            <a:extLst>
              <a:ext uri="{FF2B5EF4-FFF2-40B4-BE49-F238E27FC236}">
                <a16:creationId xmlns:a16="http://schemas.microsoft.com/office/drawing/2014/main" id="{231859F2-A866-40FE-9920-0BBC3587C84B}"/>
              </a:ext>
            </a:extLst>
          </p:cNvPr>
          <p:cNvSpPr txBox="1"/>
          <p:nvPr/>
        </p:nvSpPr>
        <p:spPr>
          <a:xfrm>
            <a:off x="997282" y="3890716"/>
            <a:ext cx="3217984" cy="707886"/>
          </a:xfrm>
          <a:prstGeom prst="rect">
            <a:avLst/>
          </a:prstGeom>
          <a:noFill/>
        </p:spPr>
        <p:txBody>
          <a:bodyPr wrap="square" rtlCol="0">
            <a:spAutoFit/>
          </a:bodyPr>
          <a:lstStyle/>
          <a:p>
            <a:r>
              <a:rPr lang="sk-SK" sz="4000" dirty="0"/>
              <a:t>Hospodárstvo</a:t>
            </a:r>
            <a:endParaRPr lang="de-DE" sz="4000" dirty="0"/>
          </a:p>
        </p:txBody>
      </p:sp>
      <p:sp>
        <p:nvSpPr>
          <p:cNvPr id="11" name="Textfeld 10">
            <a:extLst>
              <a:ext uri="{FF2B5EF4-FFF2-40B4-BE49-F238E27FC236}">
                <a16:creationId xmlns:a16="http://schemas.microsoft.com/office/drawing/2014/main" id="{E1EEADB5-6F93-46D1-828E-91C45ABBB7CB}"/>
              </a:ext>
            </a:extLst>
          </p:cNvPr>
          <p:cNvSpPr txBox="1"/>
          <p:nvPr/>
        </p:nvSpPr>
        <p:spPr>
          <a:xfrm>
            <a:off x="997282" y="4847293"/>
            <a:ext cx="3217984" cy="523220"/>
          </a:xfrm>
          <a:prstGeom prst="rect">
            <a:avLst/>
          </a:prstGeom>
          <a:noFill/>
        </p:spPr>
        <p:txBody>
          <a:bodyPr wrap="square" rtlCol="0">
            <a:spAutoFit/>
          </a:bodyPr>
          <a:lstStyle/>
          <a:p>
            <a:r>
              <a:rPr lang="de-DE" sz="2800" u="sng" dirty="0">
                <a:solidFill>
                  <a:srgbClr val="00B050"/>
                </a:solidFill>
                <a:hlinkClick r:id="rId2" action="ppaction://hlinksldjump"/>
              </a:rPr>
              <a:t>Negat</a:t>
            </a:r>
            <a:r>
              <a:rPr lang="sk-SK" sz="2800" u="sng" dirty="0" err="1">
                <a:solidFill>
                  <a:srgbClr val="00B050"/>
                </a:solidFill>
                <a:hlinkClick r:id="rId2" action="ppaction://hlinksldjump"/>
              </a:rPr>
              <a:t>ívny</a:t>
            </a:r>
            <a:r>
              <a:rPr lang="sk-SK" sz="2800" u="sng" dirty="0">
                <a:solidFill>
                  <a:srgbClr val="00B050"/>
                </a:solidFill>
                <a:hlinkClick r:id="rId2" action="ppaction://hlinksldjump"/>
              </a:rPr>
              <a:t> účinok</a:t>
            </a:r>
            <a:endParaRPr lang="de-DE" dirty="0"/>
          </a:p>
        </p:txBody>
      </p:sp>
      <p:sp>
        <p:nvSpPr>
          <p:cNvPr id="12" name="Textfeld 11">
            <a:extLst>
              <a:ext uri="{FF2B5EF4-FFF2-40B4-BE49-F238E27FC236}">
                <a16:creationId xmlns:a16="http://schemas.microsoft.com/office/drawing/2014/main" id="{55B0D716-AB9B-4524-BF2A-DBB3C7C85BA4}"/>
              </a:ext>
            </a:extLst>
          </p:cNvPr>
          <p:cNvSpPr txBox="1"/>
          <p:nvPr/>
        </p:nvSpPr>
        <p:spPr>
          <a:xfrm>
            <a:off x="997282" y="5557649"/>
            <a:ext cx="3217984" cy="523220"/>
          </a:xfrm>
          <a:prstGeom prst="rect">
            <a:avLst/>
          </a:prstGeom>
          <a:noFill/>
        </p:spPr>
        <p:txBody>
          <a:bodyPr wrap="square" rtlCol="0">
            <a:spAutoFit/>
          </a:bodyPr>
          <a:lstStyle/>
          <a:p>
            <a:r>
              <a:rPr lang="de-DE" sz="2800" u="sng" dirty="0">
                <a:solidFill>
                  <a:srgbClr val="00B050"/>
                </a:solidFill>
                <a:hlinkClick r:id="rId3" action="ppaction://hlinksldjump"/>
              </a:rPr>
              <a:t>Posit</a:t>
            </a:r>
            <a:r>
              <a:rPr lang="sk-SK" sz="2800" u="sng" dirty="0" err="1">
                <a:solidFill>
                  <a:srgbClr val="00B050"/>
                </a:solidFill>
                <a:hlinkClick r:id="rId3" action="ppaction://hlinksldjump"/>
              </a:rPr>
              <a:t>ívny</a:t>
            </a:r>
            <a:r>
              <a:rPr lang="sk-SK" sz="2800" u="sng" dirty="0">
                <a:solidFill>
                  <a:srgbClr val="00B050"/>
                </a:solidFill>
                <a:hlinkClick r:id="rId3" action="ppaction://hlinksldjump"/>
              </a:rPr>
              <a:t> účinok </a:t>
            </a:r>
            <a:endParaRPr lang="de-DE" sz="2800" u="sng" dirty="0">
              <a:solidFill>
                <a:srgbClr val="00B050"/>
              </a:solidFill>
            </a:endParaRPr>
          </a:p>
        </p:txBody>
      </p:sp>
      <p:sp>
        <p:nvSpPr>
          <p:cNvPr id="13" name="Textfeld 12">
            <a:extLst>
              <a:ext uri="{FF2B5EF4-FFF2-40B4-BE49-F238E27FC236}">
                <a16:creationId xmlns:a16="http://schemas.microsoft.com/office/drawing/2014/main" id="{25158DA9-64C0-45CC-83D0-A9F4C4D11471}"/>
              </a:ext>
            </a:extLst>
          </p:cNvPr>
          <p:cNvSpPr txBox="1"/>
          <p:nvPr/>
        </p:nvSpPr>
        <p:spPr>
          <a:xfrm>
            <a:off x="5009095" y="3890716"/>
            <a:ext cx="2110154" cy="707886"/>
          </a:xfrm>
          <a:prstGeom prst="rect">
            <a:avLst/>
          </a:prstGeom>
          <a:noFill/>
        </p:spPr>
        <p:txBody>
          <a:bodyPr wrap="square" rtlCol="0">
            <a:spAutoFit/>
          </a:bodyPr>
          <a:lstStyle/>
          <a:p>
            <a:r>
              <a:rPr lang="de-DE" sz="4000" dirty="0"/>
              <a:t>Politik</a:t>
            </a:r>
            <a:r>
              <a:rPr lang="sk-SK" sz="4000" dirty="0"/>
              <a:t>a</a:t>
            </a:r>
            <a:endParaRPr lang="de-DE" sz="4000" dirty="0"/>
          </a:p>
        </p:txBody>
      </p:sp>
      <p:sp>
        <p:nvSpPr>
          <p:cNvPr id="14" name="Textfeld 13">
            <a:extLst>
              <a:ext uri="{FF2B5EF4-FFF2-40B4-BE49-F238E27FC236}">
                <a16:creationId xmlns:a16="http://schemas.microsoft.com/office/drawing/2014/main" id="{067EBF88-EEE8-4761-BDC8-3EF26F63DA77}"/>
              </a:ext>
            </a:extLst>
          </p:cNvPr>
          <p:cNvSpPr txBox="1"/>
          <p:nvPr/>
        </p:nvSpPr>
        <p:spPr>
          <a:xfrm>
            <a:off x="5058918" y="4795319"/>
            <a:ext cx="2291861" cy="523220"/>
          </a:xfrm>
          <a:prstGeom prst="rect">
            <a:avLst/>
          </a:prstGeom>
          <a:noFill/>
        </p:spPr>
        <p:txBody>
          <a:bodyPr wrap="square" rtlCol="0">
            <a:spAutoFit/>
          </a:bodyPr>
          <a:lstStyle/>
          <a:p>
            <a:r>
              <a:rPr lang="sk-SK" sz="2800" u="sng" dirty="0">
                <a:solidFill>
                  <a:srgbClr val="00B050"/>
                </a:solidFill>
                <a:hlinkClick r:id="rId4" action="ppaction://hlinksldjump"/>
              </a:rPr>
              <a:t>Rétorika</a:t>
            </a:r>
            <a:endParaRPr lang="de-DE" sz="2800" u="sng" dirty="0">
              <a:solidFill>
                <a:srgbClr val="00B050"/>
              </a:solidFill>
            </a:endParaRPr>
          </a:p>
        </p:txBody>
      </p:sp>
      <p:sp>
        <p:nvSpPr>
          <p:cNvPr id="15" name="Textfeld 14">
            <a:extLst>
              <a:ext uri="{FF2B5EF4-FFF2-40B4-BE49-F238E27FC236}">
                <a16:creationId xmlns:a16="http://schemas.microsoft.com/office/drawing/2014/main" id="{7B9A9522-31B6-427A-A79A-8DB9CD3EFE0F}"/>
              </a:ext>
            </a:extLst>
          </p:cNvPr>
          <p:cNvSpPr txBox="1"/>
          <p:nvPr/>
        </p:nvSpPr>
        <p:spPr>
          <a:xfrm>
            <a:off x="5097018" y="5493624"/>
            <a:ext cx="2022231" cy="523220"/>
          </a:xfrm>
          <a:prstGeom prst="rect">
            <a:avLst/>
          </a:prstGeom>
          <a:noFill/>
        </p:spPr>
        <p:txBody>
          <a:bodyPr wrap="square" rtlCol="0">
            <a:spAutoFit/>
          </a:bodyPr>
          <a:lstStyle/>
          <a:p>
            <a:r>
              <a:rPr lang="sk-SK" sz="2800" u="sng" dirty="0">
                <a:solidFill>
                  <a:srgbClr val="00B050"/>
                </a:solidFill>
                <a:hlinkClick r:id="rId5" action="ppaction://hlinksldjump"/>
              </a:rPr>
              <a:t>C</a:t>
            </a:r>
            <a:r>
              <a:rPr lang="de-DE" sz="2800" u="sng" dirty="0" err="1">
                <a:solidFill>
                  <a:srgbClr val="00B050"/>
                </a:solidFill>
                <a:hlinkClick r:id="rId5" action="ppaction://hlinksldjump"/>
              </a:rPr>
              <a:t>iel</a:t>
            </a:r>
            <a:endParaRPr lang="de-DE" sz="2800" u="sng" dirty="0">
              <a:solidFill>
                <a:srgbClr val="00B050"/>
              </a:solidFill>
            </a:endParaRPr>
          </a:p>
        </p:txBody>
      </p:sp>
      <p:sp>
        <p:nvSpPr>
          <p:cNvPr id="16" name="Textfeld 15">
            <a:extLst>
              <a:ext uri="{FF2B5EF4-FFF2-40B4-BE49-F238E27FC236}">
                <a16:creationId xmlns:a16="http://schemas.microsoft.com/office/drawing/2014/main" id="{A43A4A4C-7C74-48F3-A933-6A1C11568130}"/>
              </a:ext>
            </a:extLst>
          </p:cNvPr>
          <p:cNvSpPr txBox="1"/>
          <p:nvPr/>
        </p:nvSpPr>
        <p:spPr>
          <a:xfrm>
            <a:off x="8135816" y="3890716"/>
            <a:ext cx="3202509" cy="1323439"/>
          </a:xfrm>
          <a:prstGeom prst="rect">
            <a:avLst/>
          </a:prstGeom>
          <a:noFill/>
        </p:spPr>
        <p:txBody>
          <a:bodyPr wrap="square" rtlCol="0">
            <a:spAutoFit/>
          </a:bodyPr>
          <a:lstStyle/>
          <a:p>
            <a:r>
              <a:rPr lang="sk-SK" sz="4000" u="sng" dirty="0">
                <a:solidFill>
                  <a:srgbClr val="00B050"/>
                </a:solidFill>
                <a:hlinkClick r:id="rId6" action="ppaction://hlinksldjump"/>
              </a:rPr>
              <a:t>Životné prostredia </a:t>
            </a:r>
            <a:endParaRPr lang="de-DE" sz="4000" u="sng" dirty="0">
              <a:solidFill>
                <a:srgbClr val="00B050"/>
              </a:solidFill>
            </a:endParaRPr>
          </a:p>
        </p:txBody>
      </p:sp>
      <p:sp>
        <p:nvSpPr>
          <p:cNvPr id="17" name="Verbotsymbol 16">
            <a:hlinkClick r:id="rId7" action="ppaction://hlinksldjump"/>
            <a:extLst>
              <a:ext uri="{FF2B5EF4-FFF2-40B4-BE49-F238E27FC236}">
                <a16:creationId xmlns:a16="http://schemas.microsoft.com/office/drawing/2014/main" id="{AB5956D4-8463-41DC-89E5-C7F21DDDF4F9}"/>
              </a:ext>
            </a:extLst>
          </p:cNvPr>
          <p:cNvSpPr/>
          <p:nvPr/>
        </p:nvSpPr>
        <p:spPr>
          <a:xfrm>
            <a:off x="11259711" y="6139542"/>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315594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CDBA87E-7D78-48C3-90FB-FBEDFADDF52B}"/>
              </a:ext>
            </a:extLst>
          </p:cNvPr>
          <p:cNvSpPr>
            <a:spLocks noGrp="1"/>
          </p:cNvSpPr>
          <p:nvPr>
            <p:ph idx="1"/>
          </p:nvPr>
        </p:nvSpPr>
        <p:spPr>
          <a:xfrm>
            <a:off x="386862" y="1822938"/>
            <a:ext cx="11271740" cy="4952999"/>
          </a:xfrm>
        </p:spPr>
        <p:txBody>
          <a:bodyPr>
            <a:normAutofit/>
          </a:bodyPr>
          <a:lstStyle/>
          <a:p>
            <a:pPr marL="0" indent="0">
              <a:buNone/>
            </a:pPr>
            <a:endParaRPr lang="de-DE" sz="2000" dirty="0"/>
          </a:p>
          <a:p>
            <a:pPr marL="0" indent="0">
              <a:buNone/>
            </a:pPr>
            <a:r>
              <a:rPr lang="de-DE" sz="2000" dirty="0"/>
              <a:t>Die Slowakei sieht ihre Rolle als Transitland für russisches Gas gefährdet.</a:t>
            </a:r>
          </a:p>
          <a:p>
            <a:pPr marL="0" indent="0">
              <a:buNone/>
            </a:pPr>
            <a:endParaRPr lang="de-DE" sz="2000" dirty="0"/>
          </a:p>
          <a:p>
            <a:pPr marL="0" indent="0">
              <a:buNone/>
            </a:pPr>
            <a:r>
              <a:rPr lang="de-DE" sz="2000" dirty="0"/>
              <a:t>Bratislav würde jährlich etwa 903,52 Millionen US-Dollar an Transitgebühren verlieren, sollte der Gasfluss von Russland nach Europa nicht mehr durch die Slowakei führen. </a:t>
            </a:r>
            <a:r>
              <a:rPr lang="de-DE" sz="1000" dirty="0"/>
              <a:t>(vgl. Reuters, 2016) </a:t>
            </a:r>
          </a:p>
          <a:p>
            <a:pPr marL="0" indent="0">
              <a:buNone/>
            </a:pPr>
            <a:r>
              <a:rPr lang="de-DE" sz="2000" dirty="0"/>
              <a:t>Diese Summe ist nicht unbedeutend, wenn sie in Relation zum Brutto Inlandsproduckt der Slowakei gesetzt wird, welches im Jahr 2018 rund 106,6 Milliarden US-Dollar betrug. </a:t>
            </a:r>
            <a:r>
              <a:rPr lang="de-DE" sz="1000" dirty="0"/>
              <a:t>(vgl. </a:t>
            </a:r>
            <a:r>
              <a:rPr lang="de-DE" sz="1000" dirty="0" err="1"/>
              <a:t>statista</a:t>
            </a:r>
            <a:r>
              <a:rPr lang="de-DE" sz="1000" dirty="0"/>
              <a:t>, 2019) </a:t>
            </a:r>
          </a:p>
          <a:p>
            <a:pPr marL="0" indent="0">
              <a:buNone/>
            </a:pPr>
            <a:r>
              <a:rPr lang="de-DE" sz="2000" dirty="0"/>
              <a:t>Somit repräsentieren die Einnahmen durch den Gastransit fast 0,8 Prozent des Brutto-Inlandsproduckt der Slowakei. </a:t>
            </a:r>
          </a:p>
          <a:p>
            <a:pPr marL="0" indent="0">
              <a:buNone/>
            </a:pPr>
            <a:r>
              <a:rPr lang="de-DE" sz="2000" dirty="0"/>
              <a:t>Jene Transitgebühren sind aber aufgrund von Verträgen mit </a:t>
            </a:r>
            <a:r>
              <a:rPr lang="de-DE" sz="2000" dirty="0">
                <a:hlinkClick r:id="rId2" action="ppaction://hlinksldjump"/>
              </a:rPr>
              <a:t>Gazprom</a:t>
            </a:r>
            <a:r>
              <a:rPr lang="de-DE" sz="2000" dirty="0"/>
              <a:t> bis 2028 sicher. </a:t>
            </a:r>
            <a:r>
              <a:rPr lang="de-DE" sz="1000" dirty="0"/>
              <a:t>(vgl. Lang &amp; Westphal, 2016, S.33) </a:t>
            </a:r>
          </a:p>
          <a:p>
            <a:endParaRPr lang="de-DE" dirty="0"/>
          </a:p>
        </p:txBody>
      </p:sp>
      <p:sp>
        <p:nvSpPr>
          <p:cNvPr id="5" name="Titel 1">
            <a:extLst>
              <a:ext uri="{FF2B5EF4-FFF2-40B4-BE49-F238E27FC236}">
                <a16:creationId xmlns:a16="http://schemas.microsoft.com/office/drawing/2014/main" id="{7FBC7DDE-DAF5-4268-A04E-A7F4B2130741}"/>
              </a:ext>
            </a:extLst>
          </p:cNvPr>
          <p:cNvSpPr txBox="1">
            <a:spLocks/>
          </p:cNvSpPr>
          <p:nvPr/>
        </p:nvSpPr>
        <p:spPr bwMode="black">
          <a:xfrm>
            <a:off x="386862" y="36927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Negative Auswirkung auf die Wirtschaft</a:t>
            </a:r>
            <a:endParaRPr lang="de-DE" dirty="0"/>
          </a:p>
        </p:txBody>
      </p:sp>
      <p:sp>
        <p:nvSpPr>
          <p:cNvPr id="8" name="Verbotsymbol 7">
            <a:hlinkClick r:id="rId3" action="ppaction://hlinksldjump"/>
            <a:extLst>
              <a:ext uri="{FF2B5EF4-FFF2-40B4-BE49-F238E27FC236}">
                <a16:creationId xmlns:a16="http://schemas.microsoft.com/office/drawing/2014/main" id="{9EB2B1EC-6C90-41E3-ACC4-B7703736169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7736970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85634A-29C3-4C85-B5B9-E07FDC19256F}"/>
              </a:ext>
            </a:extLst>
          </p:cNvPr>
          <p:cNvSpPr txBox="1">
            <a:spLocks/>
          </p:cNvSpPr>
          <p:nvPr/>
        </p:nvSpPr>
        <p:spPr bwMode="black">
          <a:xfrm>
            <a:off x="386862" y="36927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Negatívny</a:t>
            </a:r>
            <a:r>
              <a:rPr lang="de-DE" dirty="0">
                <a:solidFill>
                  <a:srgbClr val="00B050"/>
                </a:solidFill>
              </a:rPr>
              <a:t> </a:t>
            </a:r>
            <a:r>
              <a:rPr lang="de-DE" dirty="0" err="1">
                <a:solidFill>
                  <a:srgbClr val="00B050"/>
                </a:solidFill>
              </a:rPr>
              <a:t>vplyv</a:t>
            </a:r>
            <a:r>
              <a:rPr lang="de-DE" dirty="0">
                <a:solidFill>
                  <a:srgbClr val="00B050"/>
                </a:solidFill>
              </a:rPr>
              <a:t> na </a:t>
            </a:r>
            <a:r>
              <a:rPr lang="de-DE" dirty="0" err="1">
                <a:solidFill>
                  <a:srgbClr val="00B050"/>
                </a:solidFill>
              </a:rPr>
              <a:t>hospodárstvo</a:t>
            </a:r>
            <a:endParaRPr lang="de-DE" dirty="0">
              <a:solidFill>
                <a:srgbClr val="00B050"/>
              </a:solidFill>
            </a:endParaRPr>
          </a:p>
        </p:txBody>
      </p:sp>
      <p:sp>
        <p:nvSpPr>
          <p:cNvPr id="5" name="Inhaltsplatzhalter 2">
            <a:extLst>
              <a:ext uri="{FF2B5EF4-FFF2-40B4-BE49-F238E27FC236}">
                <a16:creationId xmlns:a16="http://schemas.microsoft.com/office/drawing/2014/main" id="{EF263644-1C8A-4BA4-978A-0E01F95E805E}"/>
              </a:ext>
            </a:extLst>
          </p:cNvPr>
          <p:cNvSpPr>
            <a:spLocks noGrp="1"/>
          </p:cNvSpPr>
          <p:nvPr>
            <p:ph idx="1"/>
          </p:nvPr>
        </p:nvSpPr>
        <p:spPr>
          <a:xfrm>
            <a:off x="386862" y="1822938"/>
            <a:ext cx="11271740" cy="4952999"/>
          </a:xfrm>
        </p:spPr>
        <p:txBody>
          <a:bodyPr>
            <a:normAutofit/>
          </a:bodyPr>
          <a:lstStyle/>
          <a:p>
            <a:pPr marL="0" indent="0">
              <a:buNone/>
            </a:pPr>
            <a:endParaRPr lang="de-DE" sz="2000" dirty="0"/>
          </a:p>
          <a:p>
            <a:pPr marL="0" indent="0">
              <a:buNone/>
            </a:pPr>
            <a:r>
              <a:rPr lang="de-DE" sz="2000" dirty="0" err="1"/>
              <a:t>Slovensko</a:t>
            </a:r>
            <a:r>
              <a:rPr lang="de-DE" sz="2000" dirty="0"/>
              <a:t> </a:t>
            </a:r>
            <a:r>
              <a:rPr lang="de-DE" sz="2000" dirty="0" err="1"/>
              <a:t>vidí</a:t>
            </a:r>
            <a:r>
              <a:rPr lang="de-DE" sz="2000" dirty="0"/>
              <a:t> </a:t>
            </a:r>
            <a:r>
              <a:rPr lang="de-DE" sz="2000" dirty="0" err="1"/>
              <a:t>svoju</a:t>
            </a:r>
            <a:r>
              <a:rPr lang="de-DE" sz="2000" dirty="0"/>
              <a:t> </a:t>
            </a:r>
            <a:r>
              <a:rPr lang="de-DE" sz="2000" dirty="0" err="1"/>
              <a:t>úlohu</a:t>
            </a:r>
            <a:r>
              <a:rPr lang="de-DE" sz="2000" dirty="0"/>
              <a:t> </a:t>
            </a:r>
            <a:r>
              <a:rPr lang="de-DE" sz="2000" dirty="0" err="1"/>
              <a:t>tranzitnej</a:t>
            </a:r>
            <a:r>
              <a:rPr lang="de-DE" sz="2000" dirty="0"/>
              <a:t> </a:t>
            </a:r>
            <a:r>
              <a:rPr lang="de-DE" sz="2000" dirty="0" err="1"/>
              <a:t>krajiny</a:t>
            </a:r>
            <a:r>
              <a:rPr lang="de-DE" sz="2000" dirty="0"/>
              <a:t> </a:t>
            </a:r>
            <a:r>
              <a:rPr lang="de-DE" sz="2000" dirty="0" err="1"/>
              <a:t>pre</a:t>
            </a:r>
            <a:r>
              <a:rPr lang="de-DE" sz="2000" dirty="0"/>
              <a:t> </a:t>
            </a:r>
            <a:r>
              <a:rPr lang="de-DE" sz="2000" dirty="0" err="1"/>
              <a:t>ruský</a:t>
            </a:r>
            <a:r>
              <a:rPr lang="de-DE" sz="2000" dirty="0"/>
              <a:t> </a:t>
            </a:r>
            <a:r>
              <a:rPr lang="de-DE" sz="2000" dirty="0" err="1"/>
              <a:t>plyn</a:t>
            </a:r>
            <a:r>
              <a:rPr lang="de-DE" sz="2000" dirty="0"/>
              <a:t> v </a:t>
            </a:r>
            <a:r>
              <a:rPr lang="de-DE" sz="2000" dirty="0" err="1"/>
              <a:t>ohrození</a:t>
            </a:r>
            <a:r>
              <a:rPr lang="de-DE" sz="2000" dirty="0"/>
              <a:t>.</a:t>
            </a:r>
          </a:p>
          <a:p>
            <a:pPr marL="0" indent="0">
              <a:buNone/>
            </a:pPr>
            <a:endParaRPr lang="de-DE" sz="2000" dirty="0"/>
          </a:p>
          <a:p>
            <a:pPr marL="0" indent="0">
              <a:buNone/>
            </a:pPr>
            <a:r>
              <a:rPr lang="de-DE" sz="2000" dirty="0" err="1"/>
              <a:t>Bratislavský</a:t>
            </a:r>
            <a:r>
              <a:rPr lang="de-DE" sz="2000" dirty="0"/>
              <a:t> </a:t>
            </a:r>
            <a:r>
              <a:rPr lang="de-DE" sz="2000" dirty="0" err="1"/>
              <a:t>štát</a:t>
            </a:r>
            <a:r>
              <a:rPr lang="de-DE" sz="2000" dirty="0"/>
              <a:t> </a:t>
            </a:r>
            <a:r>
              <a:rPr lang="de-DE" sz="2000" dirty="0" err="1"/>
              <a:t>by</a:t>
            </a:r>
            <a:r>
              <a:rPr lang="de-DE" sz="2000" dirty="0"/>
              <a:t> </a:t>
            </a:r>
            <a:r>
              <a:rPr lang="de-DE" sz="2000" dirty="0" err="1"/>
              <a:t>stratil</a:t>
            </a:r>
            <a:r>
              <a:rPr lang="de-DE" sz="2000" dirty="0"/>
              <a:t> </a:t>
            </a:r>
            <a:r>
              <a:rPr lang="de-DE" sz="2000" dirty="0" err="1"/>
              <a:t>približne</a:t>
            </a:r>
            <a:r>
              <a:rPr lang="de-DE" sz="2000" dirty="0"/>
              <a:t> 903,52 </a:t>
            </a:r>
            <a:r>
              <a:rPr lang="de-DE" sz="2000" dirty="0" err="1"/>
              <a:t>milióna</a:t>
            </a:r>
            <a:r>
              <a:rPr lang="de-DE" sz="2000" dirty="0"/>
              <a:t> </a:t>
            </a:r>
            <a:r>
              <a:rPr lang="de-DE" sz="2000" dirty="0" err="1"/>
              <a:t>dolárov</a:t>
            </a:r>
            <a:r>
              <a:rPr lang="de-DE" sz="2000" dirty="0"/>
              <a:t> </a:t>
            </a:r>
            <a:r>
              <a:rPr lang="de-DE" sz="2000" dirty="0" err="1"/>
              <a:t>za</a:t>
            </a:r>
            <a:r>
              <a:rPr lang="de-DE" sz="2000" dirty="0"/>
              <a:t> </a:t>
            </a:r>
            <a:r>
              <a:rPr lang="de-DE" sz="2000" dirty="0" err="1"/>
              <a:t>tranzitné</a:t>
            </a:r>
            <a:r>
              <a:rPr lang="de-DE" sz="2000" dirty="0"/>
              <a:t> </a:t>
            </a:r>
            <a:r>
              <a:rPr lang="de-DE" sz="2000" dirty="0" err="1"/>
              <a:t>poplatky</a:t>
            </a:r>
            <a:r>
              <a:rPr lang="de-DE" sz="2000" dirty="0"/>
              <a:t> </a:t>
            </a:r>
            <a:r>
              <a:rPr lang="de-DE" sz="2000" dirty="0" err="1"/>
              <a:t>ročne</a:t>
            </a:r>
            <a:r>
              <a:rPr lang="de-DE" sz="2000" dirty="0"/>
              <a:t>, </a:t>
            </a:r>
            <a:r>
              <a:rPr lang="de-DE" sz="2000" dirty="0" err="1"/>
              <a:t>ak</a:t>
            </a:r>
            <a:r>
              <a:rPr lang="de-DE" sz="2000" dirty="0"/>
              <a:t> </a:t>
            </a:r>
            <a:r>
              <a:rPr lang="de-DE" sz="2000" dirty="0" err="1"/>
              <a:t>by</a:t>
            </a:r>
            <a:r>
              <a:rPr lang="de-DE" sz="2000" dirty="0"/>
              <a:t> </a:t>
            </a:r>
            <a:r>
              <a:rPr lang="de-DE" sz="2000" dirty="0" err="1"/>
              <a:t>tok</a:t>
            </a:r>
            <a:r>
              <a:rPr lang="de-DE" sz="2000" dirty="0"/>
              <a:t> </a:t>
            </a:r>
            <a:r>
              <a:rPr lang="de-DE" sz="2000" dirty="0" err="1"/>
              <a:t>plynu</a:t>
            </a:r>
            <a:r>
              <a:rPr lang="de-DE" sz="2000" dirty="0"/>
              <a:t> z Ruska do </a:t>
            </a:r>
            <a:r>
              <a:rPr lang="de-DE" sz="2000" dirty="0" err="1"/>
              <a:t>Európy</a:t>
            </a:r>
            <a:r>
              <a:rPr lang="de-DE" sz="2000" dirty="0"/>
              <a:t> </a:t>
            </a:r>
            <a:r>
              <a:rPr lang="de-DE" sz="2000" dirty="0" err="1"/>
              <a:t>už</a:t>
            </a:r>
            <a:r>
              <a:rPr lang="de-DE" sz="2000" dirty="0"/>
              <a:t> </a:t>
            </a:r>
            <a:r>
              <a:rPr lang="de-DE" sz="2000" dirty="0" err="1"/>
              <a:t>neprešiel</a:t>
            </a:r>
            <a:r>
              <a:rPr lang="de-DE" sz="2000" dirty="0"/>
              <a:t> </a:t>
            </a:r>
            <a:r>
              <a:rPr lang="de-DE" sz="2000" dirty="0" err="1"/>
              <a:t>cez</a:t>
            </a:r>
            <a:r>
              <a:rPr lang="de-DE" sz="2000" dirty="0"/>
              <a:t> </a:t>
            </a:r>
            <a:r>
              <a:rPr lang="de-DE" sz="2000" dirty="0" err="1"/>
              <a:t>Slovensko</a:t>
            </a:r>
            <a:r>
              <a:rPr lang="de-DE" sz="2000" dirty="0"/>
              <a:t>. </a:t>
            </a:r>
            <a:r>
              <a:rPr lang="de-DE" sz="1000" dirty="0"/>
              <a:t>(</a:t>
            </a:r>
            <a:r>
              <a:rPr lang="de-DE" sz="1000" dirty="0" err="1"/>
              <a:t>pozri</a:t>
            </a:r>
            <a:r>
              <a:rPr lang="de-DE" sz="1000" dirty="0"/>
              <a:t> Reuters, 2016)</a:t>
            </a:r>
          </a:p>
          <a:p>
            <a:pPr marL="0" indent="0">
              <a:buNone/>
            </a:pPr>
            <a:r>
              <a:rPr lang="de-DE" sz="2000" dirty="0" err="1"/>
              <a:t>Táto</a:t>
            </a:r>
            <a:r>
              <a:rPr lang="de-DE" sz="2000" dirty="0"/>
              <a:t> </a:t>
            </a:r>
            <a:r>
              <a:rPr lang="de-DE" sz="2000" dirty="0" err="1"/>
              <a:t>suma</a:t>
            </a:r>
            <a:r>
              <a:rPr lang="de-DE" sz="2000" dirty="0"/>
              <a:t> nie je </a:t>
            </a:r>
            <a:r>
              <a:rPr lang="de-DE" sz="2000" dirty="0" err="1"/>
              <a:t>zanedbateľná</a:t>
            </a:r>
            <a:r>
              <a:rPr lang="de-DE" sz="2000" dirty="0"/>
              <a:t> v </a:t>
            </a:r>
            <a:r>
              <a:rPr lang="de-DE" sz="2000" dirty="0" err="1"/>
              <a:t>porovnaní</a:t>
            </a:r>
            <a:r>
              <a:rPr lang="de-DE" sz="2000" dirty="0"/>
              <a:t> s </a:t>
            </a:r>
            <a:r>
              <a:rPr lang="de-DE" sz="2000" dirty="0" err="1"/>
              <a:t>hrubým</a:t>
            </a:r>
            <a:r>
              <a:rPr lang="de-DE" sz="2000" dirty="0"/>
              <a:t> </a:t>
            </a:r>
            <a:r>
              <a:rPr lang="de-DE" sz="2000" dirty="0" err="1"/>
              <a:t>domácim</a:t>
            </a:r>
            <a:r>
              <a:rPr lang="de-DE" sz="2000" dirty="0"/>
              <a:t> </a:t>
            </a:r>
            <a:r>
              <a:rPr lang="de-DE" sz="2000" dirty="0" err="1"/>
              <a:t>produktom</a:t>
            </a:r>
            <a:r>
              <a:rPr lang="de-DE" sz="2000" dirty="0"/>
              <a:t> </a:t>
            </a:r>
            <a:r>
              <a:rPr lang="de-DE" sz="2000" dirty="0" err="1"/>
              <a:t>Slovenska</a:t>
            </a:r>
            <a:r>
              <a:rPr lang="de-DE" sz="2000" dirty="0"/>
              <a:t>, </a:t>
            </a:r>
            <a:r>
              <a:rPr lang="de-DE" sz="2000" dirty="0" err="1"/>
              <a:t>ktorý</a:t>
            </a:r>
            <a:r>
              <a:rPr lang="de-DE" sz="2000" dirty="0"/>
              <a:t> </a:t>
            </a:r>
            <a:r>
              <a:rPr lang="de-DE" sz="2000" dirty="0" err="1"/>
              <a:t>bol</a:t>
            </a:r>
            <a:r>
              <a:rPr lang="de-DE" sz="2000" dirty="0"/>
              <a:t> v </a:t>
            </a:r>
            <a:r>
              <a:rPr lang="de-DE" sz="2000" dirty="0" err="1"/>
              <a:t>roku</a:t>
            </a:r>
            <a:r>
              <a:rPr lang="de-DE" sz="2000" dirty="0"/>
              <a:t> 2018 </a:t>
            </a:r>
            <a:r>
              <a:rPr lang="de-DE" sz="2000" dirty="0" err="1"/>
              <a:t>približne</a:t>
            </a:r>
            <a:r>
              <a:rPr lang="de-DE" sz="2000" dirty="0"/>
              <a:t> 106,6 </a:t>
            </a:r>
            <a:r>
              <a:rPr lang="de-DE" sz="2000" dirty="0" err="1"/>
              <a:t>miliárd</a:t>
            </a:r>
            <a:r>
              <a:rPr lang="de-DE" sz="2000" dirty="0"/>
              <a:t> </a:t>
            </a:r>
            <a:r>
              <a:rPr lang="de-DE" sz="2000" dirty="0" err="1"/>
              <a:t>dolárov</a:t>
            </a:r>
            <a:r>
              <a:rPr lang="de-DE" sz="2000" dirty="0"/>
              <a:t>. </a:t>
            </a:r>
            <a:r>
              <a:rPr lang="de-DE" sz="1000" dirty="0"/>
              <a:t>(</a:t>
            </a:r>
            <a:r>
              <a:rPr lang="de-DE" sz="1000" dirty="0" err="1"/>
              <a:t>pozri</a:t>
            </a:r>
            <a:r>
              <a:rPr lang="de-DE" sz="1000" dirty="0"/>
              <a:t> </a:t>
            </a:r>
            <a:r>
              <a:rPr lang="de-DE" sz="1000" dirty="0" err="1"/>
              <a:t>statista</a:t>
            </a:r>
            <a:r>
              <a:rPr lang="de-DE" sz="1000" dirty="0"/>
              <a:t>, 2019)</a:t>
            </a:r>
          </a:p>
          <a:p>
            <a:pPr marL="0" indent="0">
              <a:buNone/>
            </a:pPr>
            <a:r>
              <a:rPr lang="de-DE" sz="2000" dirty="0" err="1"/>
              <a:t>Príjem</a:t>
            </a:r>
            <a:r>
              <a:rPr lang="de-DE" sz="2000" dirty="0"/>
              <a:t> z </a:t>
            </a:r>
            <a:r>
              <a:rPr lang="de-DE" sz="2000" dirty="0" err="1"/>
              <a:t>tranzitu</a:t>
            </a:r>
            <a:r>
              <a:rPr lang="de-DE" sz="2000" dirty="0"/>
              <a:t> </a:t>
            </a:r>
            <a:r>
              <a:rPr lang="de-DE" sz="2000" dirty="0" err="1"/>
              <a:t>plynu</a:t>
            </a:r>
            <a:r>
              <a:rPr lang="de-DE" sz="2000" dirty="0"/>
              <a:t> </a:t>
            </a:r>
            <a:r>
              <a:rPr lang="de-DE" sz="2000" dirty="0" err="1"/>
              <a:t>tak</a:t>
            </a:r>
            <a:r>
              <a:rPr lang="de-DE" sz="2000" dirty="0"/>
              <a:t> </a:t>
            </a:r>
            <a:r>
              <a:rPr lang="de-DE" sz="2000" dirty="0" err="1"/>
              <a:t>predstavuje</a:t>
            </a:r>
            <a:r>
              <a:rPr lang="de-DE" sz="2000" dirty="0"/>
              <a:t> </a:t>
            </a:r>
            <a:r>
              <a:rPr lang="de-DE" sz="2000" dirty="0" err="1"/>
              <a:t>takmer</a:t>
            </a:r>
            <a:r>
              <a:rPr lang="de-DE" sz="2000" dirty="0"/>
              <a:t> 0,8% </a:t>
            </a:r>
            <a:r>
              <a:rPr lang="de-DE" sz="2000" dirty="0" err="1"/>
              <a:t>hrubého</a:t>
            </a:r>
            <a:r>
              <a:rPr lang="de-DE" sz="2000" dirty="0"/>
              <a:t> </a:t>
            </a:r>
            <a:r>
              <a:rPr lang="de-DE" sz="2000" dirty="0" err="1"/>
              <a:t>domáceho</a:t>
            </a:r>
            <a:r>
              <a:rPr lang="de-DE" sz="2000" dirty="0"/>
              <a:t> </a:t>
            </a:r>
            <a:r>
              <a:rPr lang="de-DE" sz="2000" dirty="0" err="1"/>
              <a:t>produktu</a:t>
            </a:r>
            <a:r>
              <a:rPr lang="de-DE" sz="2000" dirty="0"/>
              <a:t> na </a:t>
            </a:r>
            <a:r>
              <a:rPr lang="de-DE" sz="2000" dirty="0" err="1"/>
              <a:t>Slovensku</a:t>
            </a:r>
            <a:r>
              <a:rPr lang="de-DE" sz="2000" dirty="0"/>
              <a:t>.</a:t>
            </a:r>
          </a:p>
          <a:p>
            <a:pPr marL="0" indent="0">
              <a:buNone/>
            </a:pPr>
            <a:r>
              <a:rPr lang="de-DE" sz="2000" dirty="0" err="1"/>
              <a:t>Tieto</a:t>
            </a:r>
            <a:r>
              <a:rPr lang="de-DE" sz="2000" dirty="0"/>
              <a:t> </a:t>
            </a:r>
            <a:r>
              <a:rPr lang="de-DE" sz="2000" dirty="0" err="1"/>
              <a:t>tranzitné</a:t>
            </a:r>
            <a:r>
              <a:rPr lang="de-DE" sz="2000" dirty="0"/>
              <a:t> </a:t>
            </a:r>
            <a:r>
              <a:rPr lang="de-DE" sz="2000" dirty="0" err="1"/>
              <a:t>poplatky</a:t>
            </a:r>
            <a:r>
              <a:rPr lang="de-DE" sz="2000" dirty="0"/>
              <a:t> </a:t>
            </a:r>
            <a:r>
              <a:rPr lang="de-DE" sz="2000" dirty="0" err="1"/>
              <a:t>sú</a:t>
            </a:r>
            <a:r>
              <a:rPr lang="de-DE" sz="2000" dirty="0"/>
              <a:t> </a:t>
            </a:r>
            <a:r>
              <a:rPr lang="de-DE" sz="2000" dirty="0" err="1"/>
              <a:t>však</a:t>
            </a:r>
            <a:r>
              <a:rPr lang="de-DE" sz="2000" dirty="0"/>
              <a:t> </a:t>
            </a:r>
            <a:r>
              <a:rPr lang="de-DE" sz="2000" dirty="0" err="1"/>
              <a:t>bezpečné</a:t>
            </a:r>
            <a:r>
              <a:rPr lang="de-DE" sz="2000" dirty="0"/>
              <a:t> do </a:t>
            </a:r>
            <a:r>
              <a:rPr lang="de-DE" sz="2000" dirty="0" err="1"/>
              <a:t>roku</a:t>
            </a:r>
            <a:r>
              <a:rPr lang="de-DE" sz="2000" dirty="0"/>
              <a:t> 2028 z </a:t>
            </a:r>
            <a:r>
              <a:rPr lang="de-DE" sz="2000" dirty="0" err="1"/>
              <a:t>dôvodu</a:t>
            </a:r>
            <a:r>
              <a:rPr lang="de-DE" sz="2000" dirty="0"/>
              <a:t> </a:t>
            </a:r>
            <a:r>
              <a:rPr lang="de-DE" sz="2000" dirty="0" err="1"/>
              <a:t>zmlúv</a:t>
            </a:r>
            <a:r>
              <a:rPr lang="de-DE" sz="2000" dirty="0"/>
              <a:t> so </a:t>
            </a:r>
            <a:r>
              <a:rPr lang="de-DE" sz="2000" dirty="0" err="1"/>
              <a:t>spoločnosťou</a:t>
            </a:r>
            <a:r>
              <a:rPr lang="de-DE" sz="2000" dirty="0"/>
              <a:t> </a:t>
            </a:r>
            <a:r>
              <a:rPr lang="de-DE" sz="2000" dirty="0" err="1"/>
              <a:t>Gazprom</a:t>
            </a:r>
            <a:r>
              <a:rPr lang="de-DE" sz="2000" dirty="0"/>
              <a:t>. </a:t>
            </a:r>
            <a:r>
              <a:rPr lang="de-DE" sz="1000" dirty="0"/>
              <a:t>(</a:t>
            </a:r>
            <a:r>
              <a:rPr lang="de-DE" sz="1000" dirty="0" err="1"/>
              <a:t>pozri</a:t>
            </a:r>
            <a:r>
              <a:rPr lang="de-DE" sz="1000" dirty="0"/>
              <a:t> Lang &amp; Westphal, 2016, s. 33)</a:t>
            </a:r>
          </a:p>
        </p:txBody>
      </p:sp>
      <p:sp>
        <p:nvSpPr>
          <p:cNvPr id="6" name="Verbotsymbol 5">
            <a:hlinkClick r:id="rId2" action="ppaction://hlinksldjump"/>
            <a:extLst>
              <a:ext uri="{FF2B5EF4-FFF2-40B4-BE49-F238E27FC236}">
                <a16:creationId xmlns:a16="http://schemas.microsoft.com/office/drawing/2014/main" id="{9E965ADE-4F60-49EB-AE42-8F578A00B496}"/>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8985211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646A046-2C22-4C2F-B93E-1AFA8E0CE6F8}"/>
              </a:ext>
            </a:extLst>
          </p:cNvPr>
          <p:cNvSpPr>
            <a:spLocks noGrp="1"/>
          </p:cNvSpPr>
          <p:nvPr>
            <p:ph idx="1"/>
          </p:nvPr>
        </p:nvSpPr>
        <p:spPr>
          <a:xfrm>
            <a:off x="460130" y="2210152"/>
            <a:ext cx="11271740" cy="3101983"/>
          </a:xfrm>
        </p:spPr>
        <p:txBody>
          <a:bodyPr/>
          <a:lstStyle/>
          <a:p>
            <a:pPr marL="0" indent="0">
              <a:buNone/>
            </a:pPr>
            <a:r>
              <a:rPr lang="de-DE" sz="2000" dirty="0"/>
              <a:t>Nord Stream 2 hat aber auch eine positive Seite für die Slowakei:</a:t>
            </a:r>
          </a:p>
          <a:p>
            <a:pPr marL="0" indent="0">
              <a:buNone/>
            </a:pPr>
            <a:endParaRPr lang="de-DE" sz="2000" dirty="0"/>
          </a:p>
          <a:p>
            <a:pPr marL="0" indent="0">
              <a:buNone/>
            </a:pPr>
            <a:r>
              <a:rPr lang="de-DE" sz="2000" dirty="0"/>
              <a:t>Dies wäre zumindest dann der Fall, wenn das slowakische Gasleitungssystem Gas aus Nord Stream 2 in Richtung Osten leiten würde. So könnten bereits bestehende Gas-Verkäufe an die Ukraine noch weiter gesteigert werden. </a:t>
            </a:r>
            <a:r>
              <a:rPr lang="de-DE" sz="1000" dirty="0"/>
              <a:t>(vgl. Lang &amp; Westphal, 2016, S.33)</a:t>
            </a:r>
          </a:p>
          <a:p>
            <a:endParaRPr lang="de-DE" dirty="0"/>
          </a:p>
        </p:txBody>
      </p:sp>
      <p:sp>
        <p:nvSpPr>
          <p:cNvPr id="7" name="Verbotsymbol 6">
            <a:hlinkClick r:id="rId2" action="ppaction://hlinksldjump"/>
            <a:extLst>
              <a:ext uri="{FF2B5EF4-FFF2-40B4-BE49-F238E27FC236}">
                <a16:creationId xmlns:a16="http://schemas.microsoft.com/office/drawing/2014/main" id="{CFD2A7B9-416A-4BEC-9242-4ED08FAB89D9}"/>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Titel 1">
            <a:extLst>
              <a:ext uri="{FF2B5EF4-FFF2-40B4-BE49-F238E27FC236}">
                <a16:creationId xmlns:a16="http://schemas.microsoft.com/office/drawing/2014/main" id="{2D6983B2-2777-4ABA-BCEA-619633C9D838}"/>
              </a:ext>
            </a:extLst>
          </p:cNvPr>
          <p:cNvSpPr txBox="1">
            <a:spLocks/>
          </p:cNvSpPr>
          <p:nvPr/>
        </p:nvSpPr>
        <p:spPr bwMode="black">
          <a:xfrm>
            <a:off x="460130" y="376957"/>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Positive Auswirkung auf die Wirtschaft</a:t>
            </a:r>
            <a:endParaRPr lang="de-DE" dirty="0"/>
          </a:p>
        </p:txBody>
      </p:sp>
    </p:spTree>
    <p:extLst>
      <p:ext uri="{BB962C8B-B14F-4D97-AF65-F5344CB8AC3E}">
        <p14:creationId xmlns:p14="http://schemas.microsoft.com/office/powerpoint/2010/main" val="18897826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A35EF8E-44C4-4044-A8DD-84209510B72E}"/>
              </a:ext>
            </a:extLst>
          </p:cNvPr>
          <p:cNvSpPr txBox="1">
            <a:spLocks/>
          </p:cNvSpPr>
          <p:nvPr/>
        </p:nvSpPr>
        <p:spPr bwMode="black">
          <a:xfrm>
            <a:off x="460130" y="376957"/>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Pozitívny</a:t>
            </a:r>
            <a:r>
              <a:rPr lang="de-DE" dirty="0">
                <a:solidFill>
                  <a:srgbClr val="00B050"/>
                </a:solidFill>
              </a:rPr>
              <a:t> </a:t>
            </a:r>
            <a:r>
              <a:rPr lang="de-DE" dirty="0" err="1">
                <a:solidFill>
                  <a:srgbClr val="00B050"/>
                </a:solidFill>
              </a:rPr>
              <a:t>vplyv</a:t>
            </a:r>
            <a:r>
              <a:rPr lang="de-DE" dirty="0">
                <a:solidFill>
                  <a:srgbClr val="00B050"/>
                </a:solidFill>
              </a:rPr>
              <a:t> na </a:t>
            </a:r>
            <a:r>
              <a:rPr lang="de-DE" dirty="0" err="1">
                <a:solidFill>
                  <a:srgbClr val="00B050"/>
                </a:solidFill>
              </a:rPr>
              <a:t>hospodárstvo</a:t>
            </a:r>
            <a:endParaRPr lang="de-DE" dirty="0">
              <a:solidFill>
                <a:srgbClr val="00B050"/>
              </a:solidFill>
            </a:endParaRPr>
          </a:p>
        </p:txBody>
      </p:sp>
      <p:sp>
        <p:nvSpPr>
          <p:cNvPr id="5" name="Inhaltsplatzhalter 2">
            <a:extLst>
              <a:ext uri="{FF2B5EF4-FFF2-40B4-BE49-F238E27FC236}">
                <a16:creationId xmlns:a16="http://schemas.microsoft.com/office/drawing/2014/main" id="{2470AFFB-2334-4A18-8453-69C9E3B03429}"/>
              </a:ext>
            </a:extLst>
          </p:cNvPr>
          <p:cNvSpPr>
            <a:spLocks noGrp="1"/>
          </p:cNvSpPr>
          <p:nvPr>
            <p:ph idx="1"/>
          </p:nvPr>
        </p:nvSpPr>
        <p:spPr>
          <a:xfrm>
            <a:off x="460130" y="2210152"/>
            <a:ext cx="11271740" cy="3101983"/>
          </a:xfrm>
        </p:spPr>
        <p:txBody>
          <a:bodyPr/>
          <a:lstStyle/>
          <a:p>
            <a:pPr marL="0" indent="0">
              <a:buNone/>
            </a:pPr>
            <a:r>
              <a:rPr lang="de-DE" sz="2000" dirty="0"/>
              <a:t>Nord Stream 2 </a:t>
            </a:r>
            <a:r>
              <a:rPr lang="de-DE" sz="2000" dirty="0" err="1"/>
              <a:t>má</a:t>
            </a:r>
            <a:r>
              <a:rPr lang="de-DE" sz="2000" dirty="0"/>
              <a:t> </a:t>
            </a:r>
            <a:r>
              <a:rPr lang="de-DE" sz="2000" dirty="0" err="1"/>
              <a:t>pre</a:t>
            </a:r>
            <a:r>
              <a:rPr lang="de-DE" sz="2000" dirty="0"/>
              <a:t> </a:t>
            </a:r>
            <a:r>
              <a:rPr lang="de-DE" sz="2000" dirty="0" err="1"/>
              <a:t>Slovensko</a:t>
            </a:r>
            <a:r>
              <a:rPr lang="de-DE" sz="2000" dirty="0"/>
              <a:t> </a:t>
            </a:r>
            <a:r>
              <a:rPr lang="de-DE" sz="2000" dirty="0" err="1"/>
              <a:t>aj</a:t>
            </a:r>
            <a:r>
              <a:rPr lang="de-DE" sz="2000" dirty="0"/>
              <a:t> </a:t>
            </a:r>
            <a:r>
              <a:rPr lang="de-DE" sz="2000" dirty="0" err="1"/>
              <a:t>pozitívnu</a:t>
            </a:r>
            <a:r>
              <a:rPr lang="de-DE" sz="2000" dirty="0"/>
              <a:t> </a:t>
            </a:r>
            <a:r>
              <a:rPr lang="de-DE" sz="2000" dirty="0" err="1"/>
              <a:t>stránku</a:t>
            </a:r>
            <a:r>
              <a:rPr lang="de-DE" sz="2000" dirty="0"/>
              <a:t>:</a:t>
            </a:r>
          </a:p>
          <a:p>
            <a:pPr marL="0" indent="0">
              <a:buNone/>
            </a:pPr>
            <a:endParaRPr lang="de-DE" sz="2000" dirty="0"/>
          </a:p>
          <a:p>
            <a:pPr marL="0" indent="0">
              <a:buNone/>
            </a:pPr>
            <a:r>
              <a:rPr lang="de-DE" sz="2000" dirty="0" err="1"/>
              <a:t>Tak</a:t>
            </a:r>
            <a:r>
              <a:rPr lang="de-DE" sz="2000" dirty="0"/>
              <a:t> </a:t>
            </a:r>
            <a:r>
              <a:rPr lang="de-DE" sz="2000" dirty="0" err="1"/>
              <a:t>by</a:t>
            </a:r>
            <a:r>
              <a:rPr lang="de-DE" sz="2000" dirty="0"/>
              <a:t> </a:t>
            </a:r>
            <a:r>
              <a:rPr lang="de-DE" sz="2000" dirty="0" err="1"/>
              <a:t>to</a:t>
            </a:r>
            <a:r>
              <a:rPr lang="de-DE" sz="2000" dirty="0"/>
              <a:t> </a:t>
            </a:r>
            <a:r>
              <a:rPr lang="de-DE" sz="2000" dirty="0" err="1"/>
              <a:t>bolo</a:t>
            </a:r>
            <a:r>
              <a:rPr lang="de-DE" sz="2000" dirty="0"/>
              <a:t> </a:t>
            </a:r>
            <a:r>
              <a:rPr lang="de-DE" sz="2000" dirty="0" err="1"/>
              <a:t>prinajmenšom</a:t>
            </a:r>
            <a:r>
              <a:rPr lang="de-DE" sz="2000" dirty="0"/>
              <a:t> v </a:t>
            </a:r>
            <a:r>
              <a:rPr lang="de-DE" sz="2000" dirty="0" err="1"/>
              <a:t>prípade</a:t>
            </a:r>
            <a:r>
              <a:rPr lang="de-DE" sz="2000" dirty="0"/>
              <a:t>, </a:t>
            </a:r>
            <a:r>
              <a:rPr lang="de-DE" sz="2000" dirty="0" err="1"/>
              <a:t>ak</a:t>
            </a:r>
            <a:r>
              <a:rPr lang="de-DE" sz="2000" dirty="0"/>
              <a:t> </a:t>
            </a:r>
            <a:r>
              <a:rPr lang="de-DE" sz="2000" dirty="0" err="1"/>
              <a:t>by</a:t>
            </a:r>
            <a:r>
              <a:rPr lang="de-DE" sz="2000" dirty="0"/>
              <a:t> </a:t>
            </a:r>
            <a:r>
              <a:rPr lang="de-DE" sz="2000" dirty="0" err="1"/>
              <a:t>slovenský</a:t>
            </a:r>
            <a:r>
              <a:rPr lang="de-DE" sz="2000" dirty="0"/>
              <a:t> </a:t>
            </a:r>
            <a:r>
              <a:rPr lang="de-DE" sz="2000" dirty="0" err="1"/>
              <a:t>plynovodný</a:t>
            </a:r>
            <a:r>
              <a:rPr lang="de-DE" sz="2000" dirty="0"/>
              <a:t> </a:t>
            </a:r>
            <a:r>
              <a:rPr lang="de-DE" sz="2000" dirty="0" err="1"/>
              <a:t>systém</a:t>
            </a:r>
            <a:r>
              <a:rPr lang="de-DE" sz="2000" dirty="0"/>
              <a:t> </a:t>
            </a:r>
            <a:r>
              <a:rPr lang="de-DE" sz="2000" dirty="0" err="1"/>
              <a:t>smeroval</a:t>
            </a:r>
            <a:r>
              <a:rPr lang="de-DE" sz="2000" dirty="0"/>
              <a:t> </a:t>
            </a:r>
            <a:r>
              <a:rPr lang="de-DE" sz="2000" dirty="0" err="1"/>
              <a:t>plyn</a:t>
            </a:r>
            <a:r>
              <a:rPr lang="de-DE" sz="2000" dirty="0"/>
              <a:t> z Nord Stream 2 na </a:t>
            </a:r>
            <a:r>
              <a:rPr lang="de-DE" sz="2000" dirty="0" err="1"/>
              <a:t>východ</a:t>
            </a:r>
            <a:r>
              <a:rPr lang="de-DE" sz="2000" dirty="0"/>
              <a:t>. </a:t>
            </a:r>
            <a:r>
              <a:rPr lang="de-DE" sz="2000" dirty="0" err="1"/>
              <a:t>Existujúci</a:t>
            </a:r>
            <a:r>
              <a:rPr lang="de-DE" sz="2000" dirty="0"/>
              <a:t> </a:t>
            </a:r>
            <a:r>
              <a:rPr lang="de-DE" sz="2000" dirty="0" err="1"/>
              <a:t>predaj</a:t>
            </a:r>
            <a:r>
              <a:rPr lang="de-DE" sz="2000" dirty="0"/>
              <a:t> </a:t>
            </a:r>
            <a:r>
              <a:rPr lang="de-DE" sz="2000" dirty="0" err="1"/>
              <a:t>plynu</a:t>
            </a:r>
            <a:r>
              <a:rPr lang="de-DE" sz="2000" dirty="0"/>
              <a:t> na </a:t>
            </a:r>
            <a:r>
              <a:rPr lang="de-DE" sz="2000" dirty="0" err="1"/>
              <a:t>Ukrajinu</a:t>
            </a:r>
            <a:r>
              <a:rPr lang="de-DE" sz="2000" dirty="0"/>
              <a:t> </a:t>
            </a:r>
            <a:r>
              <a:rPr lang="de-DE" sz="2000" dirty="0" err="1"/>
              <a:t>by</a:t>
            </a:r>
            <a:r>
              <a:rPr lang="de-DE" sz="2000" dirty="0"/>
              <a:t> </a:t>
            </a:r>
            <a:r>
              <a:rPr lang="de-DE" sz="2000" dirty="0" err="1"/>
              <a:t>sa</a:t>
            </a:r>
            <a:r>
              <a:rPr lang="de-DE" sz="2000" dirty="0"/>
              <a:t> </a:t>
            </a:r>
            <a:r>
              <a:rPr lang="de-DE" sz="2000" dirty="0" err="1"/>
              <a:t>mohol</a:t>
            </a:r>
            <a:r>
              <a:rPr lang="de-DE" sz="2000" dirty="0"/>
              <a:t> </a:t>
            </a:r>
            <a:r>
              <a:rPr lang="de-DE" sz="2000" dirty="0" err="1"/>
              <a:t>ešte</a:t>
            </a:r>
            <a:r>
              <a:rPr lang="de-DE" sz="2000" dirty="0"/>
              <a:t> </a:t>
            </a:r>
            <a:r>
              <a:rPr lang="de-DE" sz="2000" dirty="0" err="1"/>
              <a:t>viac</a:t>
            </a:r>
            <a:r>
              <a:rPr lang="de-DE" sz="2000" dirty="0"/>
              <a:t> </a:t>
            </a:r>
            <a:r>
              <a:rPr lang="de-DE" sz="2000" dirty="0" err="1"/>
              <a:t>zvýšiť</a:t>
            </a:r>
            <a:r>
              <a:rPr lang="de-DE" sz="2000" dirty="0"/>
              <a:t>. </a:t>
            </a:r>
            <a:r>
              <a:rPr lang="de-DE" sz="1000" dirty="0"/>
              <a:t>(</a:t>
            </a:r>
            <a:r>
              <a:rPr lang="de-DE" sz="1000" dirty="0" err="1"/>
              <a:t>pozri</a:t>
            </a:r>
            <a:r>
              <a:rPr lang="de-DE" sz="1000" dirty="0"/>
              <a:t> Lang &amp; Westphal, 2016, s. 33)</a:t>
            </a:r>
          </a:p>
        </p:txBody>
      </p:sp>
      <p:sp>
        <p:nvSpPr>
          <p:cNvPr id="6" name="Verbotsymbol 5">
            <a:hlinkClick r:id="rId2" action="ppaction://hlinksldjump"/>
            <a:extLst>
              <a:ext uri="{FF2B5EF4-FFF2-40B4-BE49-F238E27FC236}">
                <a16:creationId xmlns:a16="http://schemas.microsoft.com/office/drawing/2014/main" id="{B851822D-A54C-48D2-B6CE-8B4C9CD9DFD4}"/>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177483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121ABB5-0A49-4121-93D6-633A2CDA7B46}"/>
              </a:ext>
            </a:extLst>
          </p:cNvPr>
          <p:cNvSpPr>
            <a:spLocks noGrp="1"/>
          </p:cNvSpPr>
          <p:nvPr>
            <p:ph idx="1"/>
          </p:nvPr>
        </p:nvSpPr>
        <p:spPr>
          <a:xfrm>
            <a:off x="512883" y="1592756"/>
            <a:ext cx="11271740" cy="4501309"/>
          </a:xfrm>
        </p:spPr>
        <p:txBody>
          <a:bodyPr>
            <a:normAutofit/>
          </a:bodyPr>
          <a:lstStyle/>
          <a:p>
            <a:pPr marL="0" indent="0">
              <a:buNone/>
            </a:pPr>
            <a:endParaRPr lang="de-DE" sz="2000" dirty="0"/>
          </a:p>
          <a:p>
            <a:pPr marL="0" indent="0">
              <a:buNone/>
            </a:pPr>
            <a:r>
              <a:rPr lang="de-DE" sz="2000" dirty="0"/>
              <a:t>Die Slowakei sieht Nord Stream 2 als ein rein politisches Projekt. Dementsprechend rau ist der politische Ton.</a:t>
            </a:r>
          </a:p>
          <a:p>
            <a:pPr marL="0" indent="0">
              <a:buNone/>
            </a:pPr>
            <a:endParaRPr lang="de-DE" sz="2000" dirty="0"/>
          </a:p>
          <a:p>
            <a:pPr marL="0" indent="0">
              <a:buNone/>
            </a:pPr>
            <a:r>
              <a:rPr lang="de-DE" sz="2000" dirty="0"/>
              <a:t>Der slowakische Premierminister </a:t>
            </a:r>
            <a:r>
              <a:rPr lang="de-DE" sz="2000" dirty="0" err="1"/>
              <a:t>Fico</a:t>
            </a:r>
            <a:r>
              <a:rPr lang="de-DE" sz="2000" dirty="0"/>
              <a:t> warf den Ländern, dessen Firmen an Nord Stream 2 beteiligt sind,  Verrat vor. </a:t>
            </a:r>
            <a:r>
              <a:rPr lang="de-DE" sz="1000" dirty="0"/>
              <a:t>(vgl. Lang &amp; Westphal, 2016, S.34) </a:t>
            </a:r>
          </a:p>
          <a:p>
            <a:pPr marL="0" indent="0">
              <a:buNone/>
            </a:pPr>
            <a:endParaRPr lang="de-DE" sz="2000" dirty="0"/>
          </a:p>
          <a:p>
            <a:pPr marL="0" indent="0">
              <a:buNone/>
            </a:pPr>
            <a:r>
              <a:rPr lang="de-DE" sz="2000" dirty="0"/>
              <a:t>Der Firmenleiter der slowakischen Firma </a:t>
            </a:r>
            <a:r>
              <a:rPr lang="de-DE" sz="2000" dirty="0">
                <a:hlinkClick r:id="rId2" action="ppaction://hlinksldjump"/>
              </a:rPr>
              <a:t>Eustream</a:t>
            </a:r>
            <a:r>
              <a:rPr lang="de-DE" sz="2000" dirty="0"/>
              <a:t>, die Gasleitungen in der Slowakei betreibt, verglich das Vorgehen Deutschlands mit dem des Nazi Politikers von Ribbentrop. </a:t>
            </a:r>
            <a:r>
              <a:rPr lang="de-DE" sz="1000" dirty="0"/>
              <a:t>(vgl. Lang &amp; Westphal, 2016, S.34). </a:t>
            </a:r>
          </a:p>
          <a:p>
            <a:endParaRPr lang="de-DE" dirty="0"/>
          </a:p>
        </p:txBody>
      </p:sp>
      <p:sp>
        <p:nvSpPr>
          <p:cNvPr id="4" name="Verbotsymbol 3">
            <a:hlinkClick r:id="rId3" action="ppaction://hlinksldjump"/>
            <a:extLst>
              <a:ext uri="{FF2B5EF4-FFF2-40B4-BE49-F238E27FC236}">
                <a16:creationId xmlns:a16="http://schemas.microsoft.com/office/drawing/2014/main" id="{A09993AE-92CB-4F59-8549-4061684C69DB}"/>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B88266CE-CBD4-4F01-A277-8BCC9EFFFD8B}"/>
              </a:ext>
            </a:extLst>
          </p:cNvPr>
          <p:cNvSpPr txBox="1">
            <a:spLocks/>
          </p:cNvSpPr>
          <p:nvPr/>
        </p:nvSpPr>
        <p:spPr bwMode="black">
          <a:xfrm>
            <a:off x="512883" y="39454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Rhetorik</a:t>
            </a:r>
            <a:endParaRPr lang="de-DE" dirty="0"/>
          </a:p>
        </p:txBody>
      </p:sp>
    </p:spTree>
    <p:extLst>
      <p:ext uri="{BB962C8B-B14F-4D97-AF65-F5344CB8AC3E}">
        <p14:creationId xmlns:p14="http://schemas.microsoft.com/office/powerpoint/2010/main" val="1073098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69A5F47-C340-4012-B11A-E17B31A90CB0}"/>
              </a:ext>
            </a:extLst>
          </p:cNvPr>
          <p:cNvSpPr txBox="1">
            <a:spLocks/>
          </p:cNvSpPr>
          <p:nvPr/>
        </p:nvSpPr>
        <p:spPr bwMode="black">
          <a:xfrm>
            <a:off x="512883" y="39454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R</a:t>
            </a:r>
            <a:r>
              <a:rPr lang="sk-SK" dirty="0">
                <a:solidFill>
                  <a:srgbClr val="00B050"/>
                </a:solidFill>
              </a:rPr>
              <a:t>étorika</a:t>
            </a:r>
            <a:endParaRPr lang="de-DE" dirty="0">
              <a:solidFill>
                <a:srgbClr val="00B050"/>
              </a:solidFill>
            </a:endParaRPr>
          </a:p>
        </p:txBody>
      </p:sp>
      <p:sp>
        <p:nvSpPr>
          <p:cNvPr id="5" name="Inhaltsplatzhalter 2">
            <a:extLst>
              <a:ext uri="{FF2B5EF4-FFF2-40B4-BE49-F238E27FC236}">
                <a16:creationId xmlns:a16="http://schemas.microsoft.com/office/drawing/2014/main" id="{29F6A8AE-B4A6-4FF3-9A01-F317B3E33421}"/>
              </a:ext>
            </a:extLst>
          </p:cNvPr>
          <p:cNvSpPr>
            <a:spLocks noGrp="1"/>
          </p:cNvSpPr>
          <p:nvPr>
            <p:ph idx="1"/>
          </p:nvPr>
        </p:nvSpPr>
        <p:spPr>
          <a:xfrm>
            <a:off x="512883" y="1592756"/>
            <a:ext cx="11271740" cy="4501309"/>
          </a:xfrm>
        </p:spPr>
        <p:txBody>
          <a:bodyPr>
            <a:normAutofit/>
          </a:bodyPr>
          <a:lstStyle/>
          <a:p>
            <a:pPr marL="0" indent="0">
              <a:buNone/>
            </a:pPr>
            <a:endParaRPr lang="de-DE" sz="2000" dirty="0"/>
          </a:p>
          <a:p>
            <a:pPr marL="0" indent="0">
              <a:buNone/>
            </a:pPr>
            <a:r>
              <a:rPr lang="de-DE" sz="2000" dirty="0" err="1"/>
              <a:t>Slovensko</a:t>
            </a:r>
            <a:r>
              <a:rPr lang="de-DE" sz="2000" dirty="0"/>
              <a:t> </a:t>
            </a:r>
            <a:r>
              <a:rPr lang="de-DE" sz="2000" dirty="0" err="1"/>
              <a:t>považuje</a:t>
            </a:r>
            <a:r>
              <a:rPr lang="de-DE" sz="2000" dirty="0"/>
              <a:t> Nord Stream 2 </a:t>
            </a:r>
            <a:r>
              <a:rPr lang="de-DE" sz="2000" dirty="0" err="1"/>
              <a:t>za</a:t>
            </a:r>
            <a:r>
              <a:rPr lang="de-DE" sz="2000" dirty="0"/>
              <a:t> </a:t>
            </a:r>
            <a:r>
              <a:rPr lang="de-DE" sz="2000" dirty="0" err="1"/>
              <a:t>čisto</a:t>
            </a:r>
            <a:r>
              <a:rPr lang="de-DE" sz="2000" dirty="0"/>
              <a:t> </a:t>
            </a:r>
            <a:r>
              <a:rPr lang="de-DE" sz="2000" dirty="0" err="1"/>
              <a:t>politický</a:t>
            </a:r>
            <a:r>
              <a:rPr lang="de-DE" sz="2000" dirty="0"/>
              <a:t> </a:t>
            </a:r>
            <a:r>
              <a:rPr lang="de-DE" sz="2000" dirty="0" err="1"/>
              <a:t>projekt</a:t>
            </a:r>
            <a:r>
              <a:rPr lang="de-DE" sz="2000" dirty="0"/>
              <a:t>. </a:t>
            </a:r>
            <a:r>
              <a:rPr lang="de-DE" sz="2000" dirty="0" err="1"/>
              <a:t>Politický</a:t>
            </a:r>
            <a:r>
              <a:rPr lang="de-DE" sz="2000" dirty="0"/>
              <a:t> </a:t>
            </a:r>
            <a:r>
              <a:rPr lang="de-DE" sz="2000" dirty="0" err="1"/>
              <a:t>tón</a:t>
            </a:r>
            <a:r>
              <a:rPr lang="de-DE" sz="2000" dirty="0"/>
              <a:t> je </a:t>
            </a:r>
            <a:r>
              <a:rPr lang="de-DE" sz="2000" dirty="0" err="1"/>
              <a:t>zodpovedajúcim</a:t>
            </a:r>
            <a:r>
              <a:rPr lang="de-DE" sz="2000" dirty="0"/>
              <a:t> </a:t>
            </a:r>
            <a:r>
              <a:rPr lang="de-DE" sz="2000" dirty="0" err="1"/>
              <a:t>spôsobom</a:t>
            </a:r>
            <a:r>
              <a:rPr lang="de-DE" sz="2000" dirty="0"/>
              <a:t> </a:t>
            </a:r>
            <a:r>
              <a:rPr lang="de-DE" sz="2000" dirty="0" err="1"/>
              <a:t>drsný</a:t>
            </a:r>
            <a:r>
              <a:rPr lang="de-DE" sz="2000" dirty="0"/>
              <a:t>.</a:t>
            </a:r>
          </a:p>
          <a:p>
            <a:pPr marL="0" indent="0">
              <a:buNone/>
            </a:pPr>
            <a:endParaRPr lang="de-DE" sz="2000" dirty="0"/>
          </a:p>
          <a:p>
            <a:pPr marL="0" indent="0">
              <a:buNone/>
            </a:pPr>
            <a:r>
              <a:rPr lang="de-DE" sz="2000" dirty="0" err="1"/>
              <a:t>Slovenský</a:t>
            </a:r>
            <a:r>
              <a:rPr lang="de-DE" sz="2000" dirty="0"/>
              <a:t> </a:t>
            </a:r>
            <a:r>
              <a:rPr lang="de-DE" sz="2000" dirty="0" err="1"/>
              <a:t>premiér</a:t>
            </a:r>
            <a:r>
              <a:rPr lang="de-DE" sz="2000" dirty="0"/>
              <a:t> </a:t>
            </a:r>
            <a:r>
              <a:rPr lang="de-DE" sz="2000" dirty="0" err="1"/>
              <a:t>Fico</a:t>
            </a:r>
            <a:r>
              <a:rPr lang="de-DE" sz="2000" dirty="0"/>
              <a:t> </a:t>
            </a:r>
            <a:r>
              <a:rPr lang="de-DE" sz="2000" dirty="0" err="1"/>
              <a:t>obvinil</a:t>
            </a:r>
            <a:r>
              <a:rPr lang="de-DE" sz="2000" dirty="0"/>
              <a:t> </a:t>
            </a:r>
            <a:r>
              <a:rPr lang="de-DE" sz="2000" dirty="0" err="1"/>
              <a:t>krajiny</a:t>
            </a:r>
            <a:r>
              <a:rPr lang="de-DE" sz="2000" dirty="0"/>
              <a:t>, </a:t>
            </a:r>
            <a:r>
              <a:rPr lang="de-DE" sz="2000" dirty="0" err="1"/>
              <a:t>ktorých</a:t>
            </a:r>
            <a:r>
              <a:rPr lang="de-DE" sz="2000" dirty="0"/>
              <a:t> </a:t>
            </a:r>
            <a:r>
              <a:rPr lang="de-DE" sz="2000" dirty="0" err="1"/>
              <a:t>spoločnosti</a:t>
            </a:r>
            <a:r>
              <a:rPr lang="de-DE" sz="2000" dirty="0"/>
              <a:t> </a:t>
            </a:r>
            <a:r>
              <a:rPr lang="de-DE" sz="2000" dirty="0" err="1"/>
              <a:t>sú</a:t>
            </a:r>
            <a:r>
              <a:rPr lang="de-DE" sz="2000" dirty="0"/>
              <a:t> </a:t>
            </a:r>
            <a:r>
              <a:rPr lang="de-DE" sz="2000" dirty="0" err="1"/>
              <a:t>zapojené</a:t>
            </a:r>
            <a:r>
              <a:rPr lang="de-DE" sz="2000" dirty="0"/>
              <a:t> do Nord Stream 2 </a:t>
            </a:r>
            <a:r>
              <a:rPr lang="de-DE" sz="2000" dirty="0" err="1"/>
              <a:t>zo</a:t>
            </a:r>
            <a:r>
              <a:rPr lang="de-DE" sz="2000" dirty="0"/>
              <a:t> </a:t>
            </a:r>
            <a:r>
              <a:rPr lang="de-DE" sz="2000" dirty="0" err="1"/>
              <a:t>zrady</a:t>
            </a:r>
            <a:r>
              <a:rPr lang="de-DE" sz="2000" dirty="0"/>
              <a:t>. </a:t>
            </a:r>
            <a:r>
              <a:rPr lang="de-DE" sz="1000" dirty="0"/>
              <a:t>(</a:t>
            </a:r>
            <a:r>
              <a:rPr lang="de-DE" sz="1000" dirty="0" err="1"/>
              <a:t>pozri</a:t>
            </a:r>
            <a:r>
              <a:rPr lang="de-DE" sz="1000" dirty="0"/>
              <a:t> Lang &amp; Westphal, 2016, s. 34)</a:t>
            </a:r>
          </a:p>
          <a:p>
            <a:pPr marL="0" indent="0">
              <a:buNone/>
            </a:pPr>
            <a:endParaRPr lang="de-DE" sz="2000" dirty="0"/>
          </a:p>
          <a:p>
            <a:pPr marL="0" indent="0">
              <a:buNone/>
            </a:pPr>
            <a:r>
              <a:rPr lang="de-DE" sz="2000" dirty="0" err="1"/>
              <a:t>Vedúci</a:t>
            </a:r>
            <a:r>
              <a:rPr lang="de-DE" sz="2000" dirty="0"/>
              <a:t> </a:t>
            </a:r>
            <a:r>
              <a:rPr lang="de-DE" sz="2000" dirty="0" err="1"/>
              <a:t>slovenskej</a:t>
            </a:r>
            <a:r>
              <a:rPr lang="de-DE" sz="2000" dirty="0"/>
              <a:t> </a:t>
            </a:r>
            <a:r>
              <a:rPr lang="de-DE" sz="2000" dirty="0" err="1"/>
              <a:t>spoločnosti</a:t>
            </a:r>
            <a:r>
              <a:rPr lang="de-DE" sz="2000" dirty="0"/>
              <a:t> </a:t>
            </a:r>
            <a:r>
              <a:rPr lang="de-DE" sz="2000" dirty="0">
                <a:hlinkClick r:id="rId2" action="ppaction://hlinksldjump"/>
              </a:rPr>
              <a:t>Eustream</a:t>
            </a:r>
            <a:r>
              <a:rPr lang="de-DE" sz="2000" dirty="0"/>
              <a:t>, </a:t>
            </a:r>
            <a:r>
              <a:rPr lang="de-DE" sz="2000" dirty="0" err="1"/>
              <a:t>ktorá</a:t>
            </a:r>
            <a:r>
              <a:rPr lang="de-DE" sz="2000" dirty="0"/>
              <a:t> </a:t>
            </a:r>
            <a:r>
              <a:rPr lang="de-DE" sz="2000" dirty="0" err="1"/>
              <a:t>prevádzkuje</a:t>
            </a:r>
            <a:r>
              <a:rPr lang="de-DE" sz="2000" dirty="0"/>
              <a:t> </a:t>
            </a:r>
            <a:r>
              <a:rPr lang="de-DE" sz="2000" dirty="0" err="1"/>
              <a:t>plynové</a:t>
            </a:r>
            <a:r>
              <a:rPr lang="de-DE" sz="2000" dirty="0"/>
              <a:t> </a:t>
            </a:r>
            <a:r>
              <a:rPr lang="de-DE" sz="2000" dirty="0" err="1"/>
              <a:t>potrubia</a:t>
            </a:r>
            <a:r>
              <a:rPr lang="de-DE" sz="2000" dirty="0"/>
              <a:t> na </a:t>
            </a:r>
            <a:r>
              <a:rPr lang="de-DE" sz="2000" dirty="0" err="1"/>
              <a:t>Slovensku</a:t>
            </a:r>
            <a:r>
              <a:rPr lang="de-DE" sz="2000" dirty="0"/>
              <a:t>, </a:t>
            </a:r>
            <a:r>
              <a:rPr lang="de-DE" sz="2000" dirty="0" err="1"/>
              <a:t>porovnal</a:t>
            </a:r>
            <a:r>
              <a:rPr lang="de-DE" sz="2000" dirty="0"/>
              <a:t> </a:t>
            </a:r>
            <a:r>
              <a:rPr lang="de-DE" sz="2000" dirty="0" err="1"/>
              <a:t>prístup</a:t>
            </a:r>
            <a:r>
              <a:rPr lang="de-DE" sz="2000" dirty="0"/>
              <a:t> </a:t>
            </a:r>
            <a:r>
              <a:rPr lang="de-DE" sz="2000" dirty="0" err="1"/>
              <a:t>Nemecka</a:t>
            </a:r>
            <a:r>
              <a:rPr lang="de-DE" sz="2000" dirty="0"/>
              <a:t> s </a:t>
            </a:r>
            <a:r>
              <a:rPr lang="de-DE" sz="2000" dirty="0" err="1"/>
              <a:t>nacistickým</a:t>
            </a:r>
            <a:r>
              <a:rPr lang="de-DE" sz="2000" dirty="0"/>
              <a:t> </a:t>
            </a:r>
            <a:r>
              <a:rPr lang="de-DE" sz="2000" dirty="0" err="1"/>
              <a:t>politikom</a:t>
            </a:r>
            <a:r>
              <a:rPr lang="de-DE" sz="2000" dirty="0"/>
              <a:t> z </a:t>
            </a:r>
            <a:r>
              <a:rPr lang="de-DE" sz="2000" dirty="0" err="1"/>
              <a:t>Ribbentropu</a:t>
            </a:r>
            <a:r>
              <a:rPr lang="de-DE" sz="2000" dirty="0"/>
              <a:t>. </a:t>
            </a:r>
            <a:r>
              <a:rPr lang="de-DE" sz="1000" dirty="0"/>
              <a:t>(</a:t>
            </a:r>
            <a:r>
              <a:rPr lang="de-DE" sz="1000" dirty="0" err="1"/>
              <a:t>pozri</a:t>
            </a:r>
            <a:r>
              <a:rPr lang="de-DE" sz="1000" dirty="0"/>
              <a:t> Lang a Westphal, 2016, s. 34).</a:t>
            </a:r>
          </a:p>
        </p:txBody>
      </p:sp>
      <p:sp>
        <p:nvSpPr>
          <p:cNvPr id="6" name="Verbotsymbol 5">
            <a:hlinkClick r:id="rId3" action="ppaction://hlinksldjump"/>
            <a:extLst>
              <a:ext uri="{FF2B5EF4-FFF2-40B4-BE49-F238E27FC236}">
                <a16:creationId xmlns:a16="http://schemas.microsoft.com/office/drawing/2014/main" id="{1A1F3E5F-B4EB-4031-B17A-8408E392A3AC}"/>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8078626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B45769-9B8B-45B0-92E0-0FF99A906DDC}"/>
              </a:ext>
            </a:extLst>
          </p:cNvPr>
          <p:cNvSpPr>
            <a:spLocks noGrp="1"/>
          </p:cNvSpPr>
          <p:nvPr>
            <p:ph idx="1"/>
          </p:nvPr>
        </p:nvSpPr>
        <p:spPr>
          <a:xfrm>
            <a:off x="460131" y="2040166"/>
            <a:ext cx="11271739" cy="3645525"/>
          </a:xfrm>
        </p:spPr>
        <p:txBody>
          <a:bodyPr/>
          <a:lstStyle/>
          <a:p>
            <a:pPr marL="0" indent="0">
              <a:buNone/>
            </a:pPr>
            <a:r>
              <a:rPr lang="de-DE" sz="2000" dirty="0"/>
              <a:t>Bratislavas Hauptziel ist es, Gastransitland zu bleiben, um weiterhin von den Gastransitgebühren profitieren zu können. Dieses Ziel scheint allerdings schon erreicht worden zu sein, so teilte Premierminister </a:t>
            </a:r>
            <a:r>
              <a:rPr lang="de-DE" sz="2000" dirty="0" err="1"/>
              <a:t>Fico</a:t>
            </a:r>
            <a:r>
              <a:rPr lang="de-DE" sz="2000" dirty="0"/>
              <a:t> im Jahr 2016 mit, dass die Slowakei auch nach dem Bau von Nord Stream 2 Transit-Land bleiben wird</a:t>
            </a:r>
            <a:r>
              <a:rPr lang="de-DE" sz="1000" dirty="0"/>
              <a:t>. (vgl. Reuters, 2016) </a:t>
            </a:r>
          </a:p>
          <a:p>
            <a:pPr marL="0" indent="0">
              <a:buNone/>
            </a:pPr>
            <a:endParaRPr lang="de-DE" sz="2000" dirty="0"/>
          </a:p>
          <a:p>
            <a:pPr marL="0" indent="0">
              <a:buNone/>
            </a:pPr>
            <a:r>
              <a:rPr lang="de-DE" sz="2000" dirty="0"/>
              <a:t>Weiterhin wurde Eustream durch Gazprom mündlich zugesichert, dass die Slowakei als Transportrute für russisches Gas bestehen bleiben wird. </a:t>
            </a:r>
            <a:r>
              <a:rPr lang="de-DE" sz="1000" dirty="0"/>
              <a:t>(vgl. Lang &amp; Westphal, 2016, S.33)</a:t>
            </a:r>
          </a:p>
          <a:p>
            <a:endParaRPr lang="de-DE" dirty="0"/>
          </a:p>
        </p:txBody>
      </p:sp>
      <p:sp>
        <p:nvSpPr>
          <p:cNvPr id="4" name="Verbotsymbol 3">
            <a:hlinkClick r:id="rId2" action="ppaction://hlinksldjump"/>
            <a:extLst>
              <a:ext uri="{FF2B5EF4-FFF2-40B4-BE49-F238E27FC236}">
                <a16:creationId xmlns:a16="http://schemas.microsoft.com/office/drawing/2014/main" id="{E120D144-0CD9-441B-8997-70D5081A8123}"/>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FA5CBD8E-614A-4473-B1E7-094F6201182B}"/>
              </a:ext>
            </a:extLst>
          </p:cNvPr>
          <p:cNvSpPr txBox="1">
            <a:spLocks/>
          </p:cNvSpPr>
          <p:nvPr/>
        </p:nvSpPr>
        <p:spPr bwMode="black">
          <a:xfrm>
            <a:off x="460130" y="32420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Ziel</a:t>
            </a:r>
            <a:endParaRPr lang="de-DE" dirty="0"/>
          </a:p>
        </p:txBody>
      </p:sp>
    </p:spTree>
    <p:extLst>
      <p:ext uri="{BB962C8B-B14F-4D97-AF65-F5344CB8AC3E}">
        <p14:creationId xmlns:p14="http://schemas.microsoft.com/office/powerpoint/2010/main" val="38197990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ADFCA9E-F1C7-460A-90E6-AFDF31C708AB}"/>
              </a:ext>
            </a:extLst>
          </p:cNvPr>
          <p:cNvSpPr txBox="1">
            <a:spLocks/>
          </p:cNvSpPr>
          <p:nvPr/>
        </p:nvSpPr>
        <p:spPr bwMode="black">
          <a:xfrm>
            <a:off x="460130" y="32420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k-SK" dirty="0">
                <a:solidFill>
                  <a:srgbClr val="00B050"/>
                </a:solidFill>
              </a:rPr>
              <a:t>C</a:t>
            </a:r>
            <a:r>
              <a:rPr lang="de-DE" dirty="0" err="1">
                <a:solidFill>
                  <a:srgbClr val="00B050"/>
                </a:solidFill>
              </a:rPr>
              <a:t>iel</a:t>
            </a:r>
            <a:endParaRPr lang="de-DE" dirty="0">
              <a:solidFill>
                <a:srgbClr val="00B050"/>
              </a:solidFill>
            </a:endParaRPr>
          </a:p>
        </p:txBody>
      </p:sp>
      <p:sp>
        <p:nvSpPr>
          <p:cNvPr id="5" name="Inhaltsplatzhalter 2">
            <a:extLst>
              <a:ext uri="{FF2B5EF4-FFF2-40B4-BE49-F238E27FC236}">
                <a16:creationId xmlns:a16="http://schemas.microsoft.com/office/drawing/2014/main" id="{6300ECC4-9579-4572-B0D8-DD9FA2275BFE}"/>
              </a:ext>
            </a:extLst>
          </p:cNvPr>
          <p:cNvSpPr>
            <a:spLocks noGrp="1"/>
          </p:cNvSpPr>
          <p:nvPr>
            <p:ph idx="1"/>
          </p:nvPr>
        </p:nvSpPr>
        <p:spPr>
          <a:xfrm>
            <a:off x="460131" y="2040166"/>
            <a:ext cx="11271739" cy="3645525"/>
          </a:xfrm>
        </p:spPr>
        <p:txBody>
          <a:bodyPr/>
          <a:lstStyle/>
          <a:p>
            <a:pPr marL="0" indent="0">
              <a:buNone/>
            </a:pPr>
            <a:r>
              <a:rPr lang="de-DE" sz="2000" dirty="0" err="1"/>
              <a:t>Hlavným</a:t>
            </a:r>
            <a:r>
              <a:rPr lang="de-DE" sz="2000" dirty="0"/>
              <a:t> </a:t>
            </a:r>
            <a:r>
              <a:rPr lang="de-DE" sz="2000" dirty="0" err="1"/>
              <a:t>cieľom</a:t>
            </a:r>
            <a:r>
              <a:rPr lang="de-DE" sz="2000" dirty="0"/>
              <a:t> </a:t>
            </a:r>
            <a:r>
              <a:rPr lang="de-DE" sz="2000" dirty="0" err="1"/>
              <a:t>Bratislavy</a:t>
            </a:r>
            <a:r>
              <a:rPr lang="de-DE" sz="2000" dirty="0"/>
              <a:t> je </a:t>
            </a:r>
            <a:r>
              <a:rPr lang="de-DE" sz="2000" dirty="0" err="1"/>
              <a:t>zostať</a:t>
            </a:r>
            <a:r>
              <a:rPr lang="de-DE" sz="2000" dirty="0"/>
              <a:t> </a:t>
            </a:r>
            <a:r>
              <a:rPr lang="sk-SK" sz="2000" dirty="0"/>
              <a:t>tranzitnou </a:t>
            </a:r>
            <a:r>
              <a:rPr lang="de-DE" sz="2000" dirty="0" err="1"/>
              <a:t>krajinou</a:t>
            </a:r>
            <a:r>
              <a:rPr lang="de-DE" sz="2000" dirty="0"/>
              <a:t>, </a:t>
            </a:r>
            <a:r>
              <a:rPr lang="de-DE" sz="2000" dirty="0" err="1"/>
              <a:t>aby</a:t>
            </a:r>
            <a:r>
              <a:rPr lang="de-DE" sz="2000" dirty="0"/>
              <a:t> </a:t>
            </a:r>
            <a:r>
              <a:rPr lang="de-DE" sz="2000" dirty="0" err="1"/>
              <a:t>mohli</a:t>
            </a:r>
            <a:r>
              <a:rPr lang="de-DE" sz="2000" dirty="0"/>
              <a:t> </a:t>
            </a:r>
            <a:r>
              <a:rPr lang="de-DE" sz="2000" dirty="0" err="1"/>
              <a:t>naďalej</a:t>
            </a:r>
            <a:r>
              <a:rPr lang="de-DE" sz="2000" dirty="0"/>
              <a:t> </a:t>
            </a:r>
            <a:r>
              <a:rPr lang="de-DE" sz="2000" dirty="0" err="1"/>
              <a:t>využívať</a:t>
            </a:r>
            <a:r>
              <a:rPr lang="de-DE" sz="2000" dirty="0"/>
              <a:t> </a:t>
            </a:r>
            <a:r>
              <a:rPr lang="de-DE" sz="2000" dirty="0" err="1"/>
              <a:t>tranzitné</a:t>
            </a:r>
            <a:r>
              <a:rPr lang="de-DE" sz="2000" dirty="0"/>
              <a:t> </a:t>
            </a:r>
            <a:r>
              <a:rPr lang="de-DE" sz="2000" dirty="0" err="1"/>
              <a:t>poplatky</a:t>
            </a:r>
            <a:r>
              <a:rPr lang="de-DE" sz="2000" dirty="0"/>
              <a:t> </a:t>
            </a:r>
            <a:r>
              <a:rPr lang="de-DE" sz="2000" dirty="0" err="1"/>
              <a:t>za</a:t>
            </a:r>
            <a:r>
              <a:rPr lang="de-DE" sz="2000" dirty="0"/>
              <a:t> </a:t>
            </a:r>
            <a:r>
              <a:rPr lang="de-DE" sz="2000" dirty="0" err="1"/>
              <a:t>plyn</a:t>
            </a:r>
            <a:r>
              <a:rPr lang="de-DE" sz="2000" dirty="0"/>
              <a:t>. </a:t>
            </a:r>
            <a:r>
              <a:rPr lang="de-DE" sz="2000" dirty="0" err="1"/>
              <a:t>Zdá</a:t>
            </a:r>
            <a:r>
              <a:rPr lang="de-DE" sz="2000" dirty="0"/>
              <a:t> </a:t>
            </a:r>
            <a:r>
              <a:rPr lang="de-DE" sz="2000" dirty="0" err="1"/>
              <a:t>sa</a:t>
            </a:r>
            <a:r>
              <a:rPr lang="de-DE" sz="2000" dirty="0"/>
              <a:t> </a:t>
            </a:r>
            <a:r>
              <a:rPr lang="de-DE" sz="2000" dirty="0" err="1"/>
              <a:t>však</a:t>
            </a:r>
            <a:r>
              <a:rPr lang="de-DE" sz="2000" dirty="0"/>
              <a:t>, </a:t>
            </a:r>
            <a:r>
              <a:rPr lang="de-DE" sz="2000" dirty="0" err="1"/>
              <a:t>že</a:t>
            </a:r>
            <a:r>
              <a:rPr lang="de-DE" sz="2000" dirty="0"/>
              <a:t> </a:t>
            </a:r>
            <a:r>
              <a:rPr lang="de-DE" sz="2000" dirty="0" err="1"/>
              <a:t>tento</a:t>
            </a:r>
            <a:r>
              <a:rPr lang="de-DE" sz="2000" dirty="0"/>
              <a:t> </a:t>
            </a:r>
            <a:r>
              <a:rPr lang="de-DE" sz="2000" dirty="0" err="1"/>
              <a:t>cieľ</a:t>
            </a:r>
            <a:r>
              <a:rPr lang="de-DE" sz="2000" dirty="0"/>
              <a:t> </a:t>
            </a:r>
            <a:r>
              <a:rPr lang="de-DE" sz="2000" dirty="0" err="1"/>
              <a:t>už</a:t>
            </a:r>
            <a:r>
              <a:rPr lang="de-DE" sz="2000" dirty="0"/>
              <a:t> </a:t>
            </a:r>
            <a:r>
              <a:rPr lang="de-DE" sz="2000" dirty="0" err="1"/>
              <a:t>bol</a:t>
            </a:r>
            <a:r>
              <a:rPr lang="de-DE" sz="2000" dirty="0"/>
              <a:t> </a:t>
            </a:r>
            <a:r>
              <a:rPr lang="de-DE" sz="2000" dirty="0" err="1"/>
              <a:t>dosiahnutý</a:t>
            </a:r>
            <a:r>
              <a:rPr lang="de-DE" sz="2000" dirty="0"/>
              <a:t>. </a:t>
            </a:r>
            <a:r>
              <a:rPr lang="sk-SK" sz="2000" dirty="0"/>
              <a:t>Ex-</a:t>
            </a:r>
            <a:r>
              <a:rPr lang="de-DE" sz="2000" dirty="0" err="1"/>
              <a:t>Predseda</a:t>
            </a:r>
            <a:r>
              <a:rPr lang="de-DE" sz="2000" dirty="0"/>
              <a:t> </a:t>
            </a:r>
            <a:r>
              <a:rPr lang="de-DE" sz="2000" dirty="0" err="1"/>
              <a:t>vlády</a:t>
            </a:r>
            <a:r>
              <a:rPr lang="de-DE" sz="2000" dirty="0"/>
              <a:t> </a:t>
            </a:r>
            <a:r>
              <a:rPr lang="de-DE" sz="2000" dirty="0" err="1"/>
              <a:t>Fico</a:t>
            </a:r>
            <a:r>
              <a:rPr lang="de-DE" sz="2000" dirty="0"/>
              <a:t> v </a:t>
            </a:r>
            <a:r>
              <a:rPr lang="de-DE" sz="2000" dirty="0" err="1"/>
              <a:t>roku</a:t>
            </a:r>
            <a:r>
              <a:rPr lang="de-DE" sz="2000" dirty="0"/>
              <a:t> 2016 </a:t>
            </a:r>
            <a:r>
              <a:rPr lang="de-DE" sz="2000" dirty="0" err="1"/>
              <a:t>oznámil</a:t>
            </a:r>
            <a:r>
              <a:rPr lang="de-DE" sz="2000" dirty="0"/>
              <a:t>, </a:t>
            </a:r>
            <a:r>
              <a:rPr lang="de-DE" sz="2000" dirty="0" err="1"/>
              <a:t>že</a:t>
            </a:r>
            <a:r>
              <a:rPr lang="de-DE" sz="2000" dirty="0"/>
              <a:t> </a:t>
            </a:r>
            <a:r>
              <a:rPr lang="de-DE" sz="2000" dirty="0" err="1"/>
              <a:t>Slovensko</a:t>
            </a:r>
            <a:r>
              <a:rPr lang="de-DE" sz="2000" dirty="0"/>
              <a:t> </a:t>
            </a:r>
            <a:r>
              <a:rPr lang="de-DE" sz="2000" dirty="0" err="1"/>
              <a:t>zostane</a:t>
            </a:r>
            <a:r>
              <a:rPr lang="de-DE" sz="2000" dirty="0"/>
              <a:t> </a:t>
            </a:r>
            <a:r>
              <a:rPr lang="de-DE" sz="2000" dirty="0" err="1"/>
              <a:t>tranzitnou</a:t>
            </a:r>
            <a:r>
              <a:rPr lang="de-DE" sz="2000" dirty="0"/>
              <a:t> </a:t>
            </a:r>
            <a:r>
              <a:rPr lang="de-DE" sz="2000" dirty="0" err="1"/>
              <a:t>krajinou</a:t>
            </a:r>
            <a:r>
              <a:rPr lang="de-DE" sz="2000" dirty="0"/>
              <a:t> </a:t>
            </a:r>
            <a:r>
              <a:rPr lang="de-DE" sz="2000" dirty="0" err="1"/>
              <a:t>aj</a:t>
            </a:r>
            <a:r>
              <a:rPr lang="de-DE" sz="2000" dirty="0"/>
              <a:t> </a:t>
            </a:r>
            <a:r>
              <a:rPr lang="de-DE" sz="2000" dirty="0" err="1"/>
              <a:t>po</a:t>
            </a:r>
            <a:r>
              <a:rPr lang="de-DE" sz="2000" dirty="0"/>
              <a:t> </a:t>
            </a:r>
            <a:r>
              <a:rPr lang="de-DE" sz="2000" dirty="0" err="1"/>
              <a:t>výstavbe</a:t>
            </a:r>
            <a:r>
              <a:rPr lang="de-DE" sz="2000" dirty="0"/>
              <a:t> Nord Stream 2. </a:t>
            </a:r>
            <a:r>
              <a:rPr lang="de-DE" sz="1000" dirty="0"/>
              <a:t>(</a:t>
            </a:r>
            <a:r>
              <a:rPr lang="de-DE" sz="1000" dirty="0" err="1"/>
              <a:t>pozri</a:t>
            </a:r>
            <a:r>
              <a:rPr lang="de-DE" sz="1000" dirty="0"/>
              <a:t> Reuters, 2016)</a:t>
            </a:r>
          </a:p>
          <a:p>
            <a:pPr marL="0" indent="0">
              <a:buNone/>
            </a:pPr>
            <a:endParaRPr lang="de-DE" sz="2000" dirty="0"/>
          </a:p>
          <a:p>
            <a:pPr marL="0" indent="0">
              <a:buNone/>
            </a:pPr>
            <a:r>
              <a:rPr lang="de-DE" sz="2000" dirty="0" err="1"/>
              <a:t>Spoločnosť</a:t>
            </a:r>
            <a:r>
              <a:rPr lang="de-DE" sz="2000" dirty="0"/>
              <a:t> Gazprom </a:t>
            </a:r>
            <a:r>
              <a:rPr lang="de-DE" sz="2000" dirty="0" err="1"/>
              <a:t>okrem</a:t>
            </a:r>
            <a:r>
              <a:rPr lang="de-DE" sz="2000" dirty="0"/>
              <a:t> </a:t>
            </a:r>
            <a:r>
              <a:rPr lang="de-DE" sz="2000" dirty="0" err="1"/>
              <a:t>toho</a:t>
            </a:r>
            <a:r>
              <a:rPr lang="de-DE" sz="2000" dirty="0"/>
              <a:t> </a:t>
            </a:r>
            <a:r>
              <a:rPr lang="de-DE" sz="2000" dirty="0" err="1"/>
              <a:t>dala</a:t>
            </a:r>
            <a:r>
              <a:rPr lang="de-DE" sz="2000" dirty="0"/>
              <a:t> </a:t>
            </a:r>
            <a:r>
              <a:rPr lang="de-DE" sz="2000" dirty="0" err="1"/>
              <a:t>spoločnosti</a:t>
            </a:r>
            <a:r>
              <a:rPr lang="de-DE" sz="2000" dirty="0"/>
              <a:t> Eustream </a:t>
            </a:r>
            <a:r>
              <a:rPr lang="de-DE" sz="2000" dirty="0" err="1"/>
              <a:t>verbálny</a:t>
            </a:r>
            <a:r>
              <a:rPr lang="de-DE" sz="2000" dirty="0"/>
              <a:t> </a:t>
            </a:r>
            <a:r>
              <a:rPr lang="de-DE" sz="2000" dirty="0" err="1"/>
              <a:t>prísľub</a:t>
            </a:r>
            <a:r>
              <a:rPr lang="de-DE" sz="2000" dirty="0"/>
              <a:t>, </a:t>
            </a:r>
            <a:r>
              <a:rPr lang="de-DE" sz="2000" dirty="0" err="1"/>
              <a:t>že</a:t>
            </a:r>
            <a:r>
              <a:rPr lang="de-DE" sz="2000" dirty="0"/>
              <a:t> </a:t>
            </a:r>
            <a:r>
              <a:rPr lang="de-DE" sz="2000" dirty="0" err="1"/>
              <a:t>Slovensko</a:t>
            </a:r>
            <a:r>
              <a:rPr lang="de-DE" sz="2000" dirty="0"/>
              <a:t> </a:t>
            </a:r>
            <a:r>
              <a:rPr lang="de-DE" sz="2000" dirty="0" err="1"/>
              <a:t>zostane</a:t>
            </a:r>
            <a:r>
              <a:rPr lang="de-DE" sz="2000" dirty="0"/>
              <a:t> </a:t>
            </a:r>
            <a:r>
              <a:rPr lang="de-DE" sz="2000" dirty="0" err="1"/>
              <a:t>prepravnou</a:t>
            </a:r>
            <a:r>
              <a:rPr lang="de-DE" sz="2000" dirty="0"/>
              <a:t> </a:t>
            </a:r>
            <a:r>
              <a:rPr lang="de-DE" sz="2000" dirty="0" err="1"/>
              <a:t>cestou</a:t>
            </a:r>
            <a:r>
              <a:rPr lang="de-DE" sz="2000" dirty="0"/>
              <a:t> </a:t>
            </a:r>
            <a:r>
              <a:rPr lang="de-DE" sz="2000" dirty="0" err="1"/>
              <a:t>pre</a:t>
            </a:r>
            <a:r>
              <a:rPr lang="de-DE" sz="2000" dirty="0"/>
              <a:t> </a:t>
            </a:r>
            <a:r>
              <a:rPr lang="de-DE" sz="2000" dirty="0" err="1"/>
              <a:t>ruský</a:t>
            </a:r>
            <a:r>
              <a:rPr lang="de-DE" sz="2000" dirty="0"/>
              <a:t> </a:t>
            </a:r>
            <a:r>
              <a:rPr lang="de-DE" sz="2000" dirty="0" err="1"/>
              <a:t>plyn</a:t>
            </a:r>
            <a:r>
              <a:rPr lang="de-DE" sz="2000" dirty="0"/>
              <a:t>. </a:t>
            </a:r>
            <a:r>
              <a:rPr lang="de-DE" sz="1000" dirty="0"/>
              <a:t>(</a:t>
            </a:r>
            <a:r>
              <a:rPr lang="de-DE" sz="1000" dirty="0" err="1"/>
              <a:t>pozri</a:t>
            </a:r>
            <a:r>
              <a:rPr lang="de-DE" sz="1000" dirty="0"/>
              <a:t> Lang &amp; Westphal, 2016, s. 33)</a:t>
            </a:r>
          </a:p>
        </p:txBody>
      </p:sp>
      <p:sp>
        <p:nvSpPr>
          <p:cNvPr id="6" name="Verbotsymbol 5">
            <a:hlinkClick r:id="rId2" action="ppaction://hlinksldjump"/>
            <a:extLst>
              <a:ext uri="{FF2B5EF4-FFF2-40B4-BE49-F238E27FC236}">
                <a16:creationId xmlns:a16="http://schemas.microsoft.com/office/drawing/2014/main" id="{CC0CDFA7-012D-4ABB-8DDA-9633A8530739}"/>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706670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21D6F09-6A04-4C53-B724-86C0F97052F6}"/>
              </a:ext>
            </a:extLst>
          </p:cNvPr>
          <p:cNvSpPr>
            <a:spLocks noGrp="1"/>
          </p:cNvSpPr>
          <p:nvPr>
            <p:ph idx="1"/>
          </p:nvPr>
        </p:nvSpPr>
        <p:spPr>
          <a:xfrm>
            <a:off x="439615" y="2428095"/>
            <a:ext cx="11271740" cy="3101983"/>
          </a:xfrm>
        </p:spPr>
        <p:txBody>
          <a:bodyPr/>
          <a:lstStyle/>
          <a:p>
            <a:pPr marL="0" indent="0">
              <a:buNone/>
            </a:pPr>
            <a:r>
              <a:rPr lang="de-DE" sz="2000" dirty="0"/>
              <a:t>Da die Trasse nicht durch slowakisches Gebiet verläuft, obliegt die Prüfung der Umweltauswirkungen nicht der Slowakei. </a:t>
            </a:r>
            <a:r>
              <a:rPr lang="de-DE" sz="1000" dirty="0"/>
              <a:t>(vgl. </a:t>
            </a:r>
            <a:r>
              <a:rPr lang="de-DE" sz="1000" dirty="0" err="1"/>
              <a:t>Schlandt</a:t>
            </a:r>
            <a:r>
              <a:rPr lang="de-DE" sz="1000" dirty="0"/>
              <a:t>, 2017)</a:t>
            </a:r>
          </a:p>
        </p:txBody>
      </p:sp>
      <p:sp>
        <p:nvSpPr>
          <p:cNvPr id="4" name="Verbotsymbol 3">
            <a:hlinkClick r:id="rId2" action="ppaction://hlinksldjump"/>
            <a:extLst>
              <a:ext uri="{FF2B5EF4-FFF2-40B4-BE49-F238E27FC236}">
                <a16:creationId xmlns:a16="http://schemas.microsoft.com/office/drawing/2014/main" id="{A2CBDD12-A743-4B95-B647-A7698DEE0674}"/>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D22EF293-792F-4BC3-B52C-FD07D204A2CD}"/>
              </a:ext>
            </a:extLst>
          </p:cNvPr>
          <p:cNvSpPr txBox="1">
            <a:spLocks/>
          </p:cNvSpPr>
          <p:nvPr/>
        </p:nvSpPr>
        <p:spPr bwMode="black">
          <a:xfrm>
            <a:off x="439615" y="679792"/>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Umwelt</a:t>
            </a:r>
            <a:endParaRPr lang="de-DE" dirty="0"/>
          </a:p>
        </p:txBody>
      </p:sp>
    </p:spTree>
    <p:extLst>
      <p:ext uri="{BB962C8B-B14F-4D97-AF65-F5344CB8AC3E}">
        <p14:creationId xmlns:p14="http://schemas.microsoft.com/office/powerpoint/2010/main" val="281509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52E14-5719-47F9-B4C9-C19BEACF0128}"/>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BE085E6D-D67E-4A6C-8E58-61613E276CE4}"/>
              </a:ext>
            </a:extLst>
          </p:cNvPr>
          <p:cNvSpPr>
            <a:spLocks noGrp="1"/>
          </p:cNvSpPr>
          <p:nvPr>
            <p:ph idx="1"/>
          </p:nvPr>
        </p:nvSpPr>
        <p:spPr/>
        <p:txBody>
          <a:bodyPr/>
          <a:lstStyle/>
          <a:p>
            <a:endParaRPr lang="de-DE" dirty="0"/>
          </a:p>
        </p:txBody>
      </p:sp>
      <p:sp>
        <p:nvSpPr>
          <p:cNvPr id="8" name="Verbotsymbol 7">
            <a:extLst>
              <a:ext uri="{FF2B5EF4-FFF2-40B4-BE49-F238E27FC236}">
                <a16:creationId xmlns:a16="http://schemas.microsoft.com/office/drawing/2014/main" id="{FFBD406F-8835-4902-A095-DF15B18EE589}"/>
              </a:ext>
            </a:extLst>
          </p:cNvPr>
          <p:cNvSpPr/>
          <p:nvPr/>
        </p:nvSpPr>
        <p:spPr>
          <a:xfrm>
            <a:off x="11142480" y="6031563"/>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9352847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9140EC0-BDCC-4813-8669-5F9FFA8F8AA6}"/>
              </a:ext>
            </a:extLst>
          </p:cNvPr>
          <p:cNvSpPr txBox="1">
            <a:spLocks/>
          </p:cNvSpPr>
          <p:nvPr/>
        </p:nvSpPr>
        <p:spPr bwMode="black">
          <a:xfrm>
            <a:off x="439615" y="679792"/>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k-SK" dirty="0">
                <a:solidFill>
                  <a:srgbClr val="00B050"/>
                </a:solidFill>
              </a:rPr>
              <a:t>životné prostredie</a:t>
            </a:r>
            <a:endParaRPr lang="de-DE" dirty="0">
              <a:solidFill>
                <a:srgbClr val="00B050"/>
              </a:solidFill>
            </a:endParaRPr>
          </a:p>
        </p:txBody>
      </p:sp>
      <p:sp>
        <p:nvSpPr>
          <p:cNvPr id="5" name="Inhaltsplatzhalter 2">
            <a:extLst>
              <a:ext uri="{FF2B5EF4-FFF2-40B4-BE49-F238E27FC236}">
                <a16:creationId xmlns:a16="http://schemas.microsoft.com/office/drawing/2014/main" id="{BC0B0149-B7E3-45CC-A371-20886E88F8FE}"/>
              </a:ext>
            </a:extLst>
          </p:cNvPr>
          <p:cNvSpPr>
            <a:spLocks noGrp="1"/>
          </p:cNvSpPr>
          <p:nvPr>
            <p:ph idx="1"/>
          </p:nvPr>
        </p:nvSpPr>
        <p:spPr>
          <a:xfrm>
            <a:off x="439615" y="2428095"/>
            <a:ext cx="11271740" cy="3101983"/>
          </a:xfrm>
        </p:spPr>
        <p:txBody>
          <a:bodyPr/>
          <a:lstStyle/>
          <a:p>
            <a:pPr marL="0" indent="0">
              <a:buNone/>
            </a:pPr>
            <a:endParaRPr lang="de-DE" sz="2000" dirty="0"/>
          </a:p>
          <a:p>
            <a:pPr marL="0" indent="0">
              <a:buNone/>
            </a:pPr>
            <a:r>
              <a:rPr lang="de-DE" sz="2000" dirty="0" err="1"/>
              <a:t>Keďže</a:t>
            </a:r>
            <a:r>
              <a:rPr lang="de-DE" sz="2000" dirty="0"/>
              <a:t> </a:t>
            </a:r>
            <a:r>
              <a:rPr lang="de-DE" sz="2000" dirty="0" err="1"/>
              <a:t>trasa</a:t>
            </a:r>
            <a:r>
              <a:rPr lang="de-DE" sz="2000" dirty="0"/>
              <a:t> </a:t>
            </a:r>
            <a:r>
              <a:rPr lang="de-DE" sz="2000" dirty="0" err="1"/>
              <a:t>neprechádza</a:t>
            </a:r>
            <a:r>
              <a:rPr lang="de-DE" sz="2000" dirty="0"/>
              <a:t> </a:t>
            </a:r>
            <a:r>
              <a:rPr lang="de-DE" sz="2000" dirty="0" err="1"/>
              <a:t>slovenským</a:t>
            </a:r>
            <a:r>
              <a:rPr lang="de-DE" sz="2000" dirty="0"/>
              <a:t> </a:t>
            </a:r>
            <a:r>
              <a:rPr lang="de-DE" sz="2000" dirty="0" err="1"/>
              <a:t>územím</a:t>
            </a:r>
            <a:r>
              <a:rPr lang="de-DE" sz="2000" dirty="0"/>
              <a:t>, </a:t>
            </a:r>
            <a:r>
              <a:rPr lang="de-DE" sz="2000" dirty="0" err="1"/>
              <a:t>za</a:t>
            </a:r>
            <a:r>
              <a:rPr lang="de-DE" sz="2000" dirty="0"/>
              <a:t> </a:t>
            </a:r>
            <a:r>
              <a:rPr lang="de-DE" sz="2000" dirty="0" err="1"/>
              <a:t>hodnotenie</a:t>
            </a:r>
            <a:r>
              <a:rPr lang="de-DE" sz="2000" dirty="0"/>
              <a:t> </a:t>
            </a:r>
            <a:r>
              <a:rPr lang="de-DE" sz="2000" dirty="0" err="1"/>
              <a:t>vplyvov</a:t>
            </a:r>
            <a:r>
              <a:rPr lang="de-DE" sz="2000" dirty="0"/>
              <a:t> na </a:t>
            </a:r>
            <a:r>
              <a:rPr lang="de-DE" sz="2000" dirty="0" err="1"/>
              <a:t>životné</a:t>
            </a:r>
            <a:r>
              <a:rPr lang="de-DE" sz="2000" dirty="0"/>
              <a:t> </a:t>
            </a:r>
            <a:r>
              <a:rPr lang="de-DE" sz="2000" dirty="0" err="1"/>
              <a:t>prostredie</a:t>
            </a:r>
            <a:r>
              <a:rPr lang="de-DE" sz="2000" dirty="0"/>
              <a:t> nie je </a:t>
            </a:r>
            <a:r>
              <a:rPr lang="de-DE" sz="2000" dirty="0" err="1"/>
              <a:t>zodpovedné</a:t>
            </a:r>
            <a:r>
              <a:rPr lang="de-DE" sz="2000" dirty="0"/>
              <a:t> </a:t>
            </a:r>
            <a:r>
              <a:rPr lang="de-DE" sz="2000" dirty="0" err="1"/>
              <a:t>Slovensko</a:t>
            </a:r>
            <a:r>
              <a:rPr lang="de-DE" sz="2000" dirty="0"/>
              <a:t>. (</a:t>
            </a:r>
            <a:r>
              <a:rPr lang="de-DE" sz="2000" dirty="0" err="1"/>
              <a:t>pozri</a:t>
            </a:r>
            <a:r>
              <a:rPr lang="de-DE" sz="2000" dirty="0"/>
              <a:t> </a:t>
            </a:r>
            <a:r>
              <a:rPr lang="de-DE" sz="2000" dirty="0" err="1"/>
              <a:t>Schlandt</a:t>
            </a:r>
            <a:r>
              <a:rPr lang="de-DE" sz="2000" dirty="0"/>
              <a:t>, 2017)</a:t>
            </a:r>
            <a:endParaRPr lang="de-DE" sz="1000" dirty="0"/>
          </a:p>
        </p:txBody>
      </p:sp>
      <p:sp>
        <p:nvSpPr>
          <p:cNvPr id="6" name="Verbotsymbol 5">
            <a:hlinkClick r:id="rId2" action="ppaction://hlinksldjump"/>
            <a:extLst>
              <a:ext uri="{FF2B5EF4-FFF2-40B4-BE49-F238E27FC236}">
                <a16:creationId xmlns:a16="http://schemas.microsoft.com/office/drawing/2014/main" id="{684A22B3-EA86-4250-B080-9CD05E985EBE}"/>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0411337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306964-5D2B-4F62-8E84-0459E8C3BF72}"/>
              </a:ext>
            </a:extLst>
          </p:cNvPr>
          <p:cNvSpPr>
            <a:spLocks noGrp="1"/>
          </p:cNvSpPr>
          <p:nvPr>
            <p:ph idx="1"/>
          </p:nvPr>
        </p:nvSpPr>
        <p:spPr>
          <a:xfrm>
            <a:off x="460130" y="2065559"/>
            <a:ext cx="7729728" cy="3101983"/>
          </a:xfrm>
        </p:spPr>
        <p:txBody>
          <a:bodyPr>
            <a:normAutofit/>
          </a:bodyPr>
          <a:lstStyle/>
          <a:p>
            <a:pPr marL="0" indent="0">
              <a:buNone/>
            </a:pPr>
            <a:r>
              <a:rPr lang="de-DE" sz="2000" dirty="0"/>
              <a:t>Die Ukraine ist strikt gegen Nord Stream 2.</a:t>
            </a:r>
          </a:p>
        </p:txBody>
      </p:sp>
      <p:sp>
        <p:nvSpPr>
          <p:cNvPr id="4" name="Verbotsymbol 3">
            <a:hlinkClick r:id="rId2" action="ppaction://hlinksldjump"/>
            <a:extLst>
              <a:ext uri="{FF2B5EF4-FFF2-40B4-BE49-F238E27FC236}">
                <a16:creationId xmlns:a16="http://schemas.microsoft.com/office/drawing/2014/main" id="{F5F699B3-08B3-4146-AA0E-FECBA2453F2B}"/>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extfeld 4">
            <a:extLst>
              <a:ext uri="{FF2B5EF4-FFF2-40B4-BE49-F238E27FC236}">
                <a16:creationId xmlns:a16="http://schemas.microsoft.com/office/drawing/2014/main" id="{A638D75F-16DC-4B7F-8378-964CC8EC5F22}"/>
              </a:ext>
            </a:extLst>
          </p:cNvPr>
          <p:cNvSpPr txBox="1"/>
          <p:nvPr/>
        </p:nvSpPr>
        <p:spPr>
          <a:xfrm>
            <a:off x="461417" y="4026894"/>
            <a:ext cx="2532186" cy="800219"/>
          </a:xfrm>
          <a:prstGeom prst="rect">
            <a:avLst/>
          </a:prstGeom>
          <a:noFill/>
        </p:spPr>
        <p:txBody>
          <a:bodyPr wrap="square" rtlCol="0">
            <a:spAutoFit/>
          </a:bodyPr>
          <a:lstStyle/>
          <a:p>
            <a:r>
              <a:rPr lang="de-DE" sz="2800" u="sng" dirty="0">
                <a:solidFill>
                  <a:srgbClr val="00B050"/>
                </a:solidFill>
                <a:hlinkClick r:id="rId3" action="ppaction://hlinksldjump"/>
              </a:rPr>
              <a:t>Wirtschaft</a:t>
            </a:r>
            <a:endParaRPr lang="de-DE" sz="2800" u="sng" dirty="0">
              <a:solidFill>
                <a:srgbClr val="00B050"/>
              </a:solidFill>
            </a:endParaRPr>
          </a:p>
          <a:p>
            <a:endParaRPr lang="de-DE" dirty="0"/>
          </a:p>
        </p:txBody>
      </p:sp>
      <p:sp>
        <p:nvSpPr>
          <p:cNvPr id="6" name="Textfeld 5">
            <a:extLst>
              <a:ext uri="{FF2B5EF4-FFF2-40B4-BE49-F238E27FC236}">
                <a16:creationId xmlns:a16="http://schemas.microsoft.com/office/drawing/2014/main" id="{6E82634B-BE5B-431F-8638-A08C700C9E46}"/>
              </a:ext>
            </a:extLst>
          </p:cNvPr>
          <p:cNvSpPr txBox="1"/>
          <p:nvPr/>
        </p:nvSpPr>
        <p:spPr>
          <a:xfrm>
            <a:off x="4324994" y="4026894"/>
            <a:ext cx="1471246" cy="800219"/>
          </a:xfrm>
          <a:prstGeom prst="rect">
            <a:avLst/>
          </a:prstGeom>
          <a:noFill/>
        </p:spPr>
        <p:txBody>
          <a:bodyPr wrap="square" rtlCol="0">
            <a:spAutoFit/>
          </a:bodyPr>
          <a:lstStyle/>
          <a:p>
            <a:r>
              <a:rPr lang="de-DE" sz="2800" u="sng" dirty="0">
                <a:solidFill>
                  <a:srgbClr val="00B050"/>
                </a:solidFill>
                <a:hlinkClick r:id="rId4" action="ppaction://hlinksldjump"/>
              </a:rPr>
              <a:t>Politik</a:t>
            </a:r>
            <a:endParaRPr lang="de-DE" sz="2800" u="sng" dirty="0">
              <a:solidFill>
                <a:srgbClr val="00B050"/>
              </a:solidFill>
            </a:endParaRPr>
          </a:p>
          <a:p>
            <a:endParaRPr lang="de-DE" dirty="0"/>
          </a:p>
        </p:txBody>
      </p:sp>
      <p:sp>
        <p:nvSpPr>
          <p:cNvPr id="7" name="Textfeld 6">
            <a:extLst>
              <a:ext uri="{FF2B5EF4-FFF2-40B4-BE49-F238E27FC236}">
                <a16:creationId xmlns:a16="http://schemas.microsoft.com/office/drawing/2014/main" id="{0D20FF37-211B-45AF-A786-F5DEBF757C87}"/>
              </a:ext>
            </a:extLst>
          </p:cNvPr>
          <p:cNvSpPr txBox="1"/>
          <p:nvPr/>
        </p:nvSpPr>
        <p:spPr>
          <a:xfrm>
            <a:off x="7450015" y="4026893"/>
            <a:ext cx="2532186" cy="800219"/>
          </a:xfrm>
          <a:prstGeom prst="rect">
            <a:avLst/>
          </a:prstGeom>
          <a:noFill/>
        </p:spPr>
        <p:txBody>
          <a:bodyPr wrap="square" rtlCol="0">
            <a:spAutoFit/>
          </a:bodyPr>
          <a:lstStyle/>
          <a:p>
            <a:r>
              <a:rPr lang="de-DE" sz="2800" u="sng" dirty="0">
                <a:solidFill>
                  <a:srgbClr val="00B050"/>
                </a:solidFill>
                <a:hlinkClick r:id="rId5" action="ppaction://hlinksldjump"/>
              </a:rPr>
              <a:t>Umwelt</a:t>
            </a:r>
            <a:endParaRPr lang="de-DE" sz="2800" u="sng" dirty="0">
              <a:solidFill>
                <a:srgbClr val="00B050"/>
              </a:solidFill>
            </a:endParaRPr>
          </a:p>
          <a:p>
            <a:endParaRPr lang="de-DE" dirty="0"/>
          </a:p>
        </p:txBody>
      </p:sp>
      <p:sp>
        <p:nvSpPr>
          <p:cNvPr id="8" name="Titel 1">
            <a:extLst>
              <a:ext uri="{FF2B5EF4-FFF2-40B4-BE49-F238E27FC236}">
                <a16:creationId xmlns:a16="http://schemas.microsoft.com/office/drawing/2014/main" id="{DC14C90E-9E6B-40E4-9707-AA1327B4D5A3}"/>
              </a:ext>
            </a:extLst>
          </p:cNvPr>
          <p:cNvSpPr txBox="1">
            <a:spLocks/>
          </p:cNvSpPr>
          <p:nvPr/>
        </p:nvSpPr>
        <p:spPr bwMode="black">
          <a:xfrm>
            <a:off x="460130" y="31153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Ukraine</a:t>
            </a:r>
            <a:endParaRPr lang="de-DE" dirty="0"/>
          </a:p>
        </p:txBody>
      </p:sp>
    </p:spTree>
    <p:extLst>
      <p:ext uri="{BB962C8B-B14F-4D97-AF65-F5344CB8AC3E}">
        <p14:creationId xmlns:p14="http://schemas.microsoft.com/office/powerpoint/2010/main" val="1122476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4704E44-E62B-4A5C-AC22-0677476709B7}"/>
              </a:ext>
            </a:extLst>
          </p:cNvPr>
          <p:cNvSpPr txBox="1">
            <a:spLocks/>
          </p:cNvSpPr>
          <p:nvPr/>
        </p:nvSpPr>
        <p:spPr bwMode="black">
          <a:xfrm>
            <a:off x="460130" y="311534"/>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Ukra</a:t>
            </a:r>
            <a:r>
              <a:rPr lang="sk-SK" dirty="0">
                <a:solidFill>
                  <a:srgbClr val="00B050"/>
                </a:solidFill>
              </a:rPr>
              <a:t>jina</a:t>
            </a:r>
            <a:endParaRPr lang="de-DE" dirty="0">
              <a:solidFill>
                <a:srgbClr val="00B050"/>
              </a:solidFill>
            </a:endParaRPr>
          </a:p>
        </p:txBody>
      </p:sp>
      <p:sp>
        <p:nvSpPr>
          <p:cNvPr id="5" name="Inhaltsplatzhalter 2">
            <a:extLst>
              <a:ext uri="{FF2B5EF4-FFF2-40B4-BE49-F238E27FC236}">
                <a16:creationId xmlns:a16="http://schemas.microsoft.com/office/drawing/2014/main" id="{A299E7BA-45DF-43FB-B235-1FF4D0316C9C}"/>
              </a:ext>
            </a:extLst>
          </p:cNvPr>
          <p:cNvSpPr>
            <a:spLocks noGrp="1"/>
          </p:cNvSpPr>
          <p:nvPr>
            <p:ph idx="1"/>
          </p:nvPr>
        </p:nvSpPr>
        <p:spPr>
          <a:xfrm>
            <a:off x="460130" y="2065559"/>
            <a:ext cx="7729728" cy="3101983"/>
          </a:xfrm>
        </p:spPr>
        <p:txBody>
          <a:bodyPr>
            <a:normAutofit/>
          </a:bodyPr>
          <a:lstStyle/>
          <a:p>
            <a:pPr marL="0" indent="0">
              <a:buNone/>
            </a:pPr>
            <a:r>
              <a:rPr lang="pl-PL" sz="2000" dirty="0"/>
              <a:t>Ukrajina je prísne proti Nord Stream 2</a:t>
            </a:r>
            <a:r>
              <a:rPr lang="de-DE" sz="2000" dirty="0"/>
              <a:t>.</a:t>
            </a:r>
          </a:p>
        </p:txBody>
      </p:sp>
      <p:sp>
        <p:nvSpPr>
          <p:cNvPr id="6" name="Textfeld 5">
            <a:extLst>
              <a:ext uri="{FF2B5EF4-FFF2-40B4-BE49-F238E27FC236}">
                <a16:creationId xmlns:a16="http://schemas.microsoft.com/office/drawing/2014/main" id="{70F50B31-14F0-4DBC-BCCE-F2BD16DA9301}"/>
              </a:ext>
            </a:extLst>
          </p:cNvPr>
          <p:cNvSpPr txBox="1"/>
          <p:nvPr/>
        </p:nvSpPr>
        <p:spPr>
          <a:xfrm>
            <a:off x="461417" y="4026894"/>
            <a:ext cx="2532186" cy="800219"/>
          </a:xfrm>
          <a:prstGeom prst="rect">
            <a:avLst/>
          </a:prstGeom>
          <a:noFill/>
        </p:spPr>
        <p:txBody>
          <a:bodyPr wrap="square" rtlCol="0">
            <a:spAutoFit/>
          </a:bodyPr>
          <a:lstStyle/>
          <a:p>
            <a:r>
              <a:rPr lang="sk-SK" sz="2800" u="sng" dirty="0">
                <a:solidFill>
                  <a:srgbClr val="00B050"/>
                </a:solidFill>
                <a:hlinkClick r:id="rId2" action="ppaction://hlinksldjump"/>
              </a:rPr>
              <a:t>Hospodárstvo</a:t>
            </a:r>
            <a:endParaRPr lang="de-DE" sz="2800" u="sng" dirty="0">
              <a:solidFill>
                <a:srgbClr val="00B050"/>
              </a:solidFill>
            </a:endParaRPr>
          </a:p>
          <a:p>
            <a:endParaRPr lang="de-DE" dirty="0"/>
          </a:p>
        </p:txBody>
      </p:sp>
      <p:sp>
        <p:nvSpPr>
          <p:cNvPr id="7" name="Textfeld 6">
            <a:extLst>
              <a:ext uri="{FF2B5EF4-FFF2-40B4-BE49-F238E27FC236}">
                <a16:creationId xmlns:a16="http://schemas.microsoft.com/office/drawing/2014/main" id="{EF1C609C-4D7F-4DC4-B2AC-56C457785630}"/>
              </a:ext>
            </a:extLst>
          </p:cNvPr>
          <p:cNvSpPr txBox="1"/>
          <p:nvPr/>
        </p:nvSpPr>
        <p:spPr>
          <a:xfrm>
            <a:off x="4324994" y="4026894"/>
            <a:ext cx="1471246" cy="800219"/>
          </a:xfrm>
          <a:prstGeom prst="rect">
            <a:avLst/>
          </a:prstGeom>
          <a:noFill/>
        </p:spPr>
        <p:txBody>
          <a:bodyPr wrap="square" rtlCol="0">
            <a:spAutoFit/>
          </a:bodyPr>
          <a:lstStyle/>
          <a:p>
            <a:r>
              <a:rPr lang="de-DE" sz="2800" u="sng" dirty="0">
                <a:solidFill>
                  <a:srgbClr val="00B050"/>
                </a:solidFill>
                <a:hlinkClick r:id="rId3" action="ppaction://hlinksldjump"/>
              </a:rPr>
              <a:t>Politik</a:t>
            </a:r>
            <a:r>
              <a:rPr lang="sk-SK" sz="2800" u="sng" dirty="0">
                <a:solidFill>
                  <a:srgbClr val="00B050"/>
                </a:solidFill>
                <a:hlinkClick r:id="rId3" action="ppaction://hlinksldjump"/>
              </a:rPr>
              <a:t>a</a:t>
            </a:r>
            <a:endParaRPr lang="de-DE" sz="2800" u="sng" dirty="0">
              <a:solidFill>
                <a:srgbClr val="00B050"/>
              </a:solidFill>
            </a:endParaRPr>
          </a:p>
          <a:p>
            <a:endParaRPr lang="de-DE" dirty="0"/>
          </a:p>
        </p:txBody>
      </p:sp>
      <p:sp>
        <p:nvSpPr>
          <p:cNvPr id="8" name="Textfeld 7">
            <a:extLst>
              <a:ext uri="{FF2B5EF4-FFF2-40B4-BE49-F238E27FC236}">
                <a16:creationId xmlns:a16="http://schemas.microsoft.com/office/drawing/2014/main" id="{906C4E02-0292-46BF-B2F4-9A01DC47ADEE}"/>
              </a:ext>
            </a:extLst>
          </p:cNvPr>
          <p:cNvSpPr txBox="1"/>
          <p:nvPr/>
        </p:nvSpPr>
        <p:spPr>
          <a:xfrm>
            <a:off x="7610248" y="4026894"/>
            <a:ext cx="3600058" cy="800219"/>
          </a:xfrm>
          <a:prstGeom prst="rect">
            <a:avLst/>
          </a:prstGeom>
          <a:noFill/>
        </p:spPr>
        <p:txBody>
          <a:bodyPr wrap="square" rtlCol="0">
            <a:spAutoFit/>
          </a:bodyPr>
          <a:lstStyle/>
          <a:p>
            <a:r>
              <a:rPr lang="sk-SK" sz="2800" u="sng" dirty="0">
                <a:solidFill>
                  <a:srgbClr val="00B050"/>
                </a:solidFill>
                <a:hlinkClick r:id="rId4" action="ppaction://hlinksldjump"/>
              </a:rPr>
              <a:t>Životné prostredie</a:t>
            </a:r>
            <a:endParaRPr lang="de-DE" sz="2800" u="sng" dirty="0">
              <a:solidFill>
                <a:srgbClr val="00B050"/>
              </a:solidFill>
            </a:endParaRPr>
          </a:p>
          <a:p>
            <a:endParaRPr lang="de-DE" dirty="0"/>
          </a:p>
        </p:txBody>
      </p:sp>
      <p:sp>
        <p:nvSpPr>
          <p:cNvPr id="9" name="Verbotsymbol 8">
            <a:hlinkClick r:id="rId5" action="ppaction://hlinksldjump"/>
            <a:extLst>
              <a:ext uri="{FF2B5EF4-FFF2-40B4-BE49-F238E27FC236}">
                <a16:creationId xmlns:a16="http://schemas.microsoft.com/office/drawing/2014/main" id="{ED4761E9-9149-43BF-A7D4-49C9EF383921}"/>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657711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D22994C-15D4-44DF-A668-D74EB0DA6BFA}"/>
              </a:ext>
            </a:extLst>
          </p:cNvPr>
          <p:cNvSpPr>
            <a:spLocks noGrp="1"/>
          </p:cNvSpPr>
          <p:nvPr>
            <p:ph idx="1"/>
          </p:nvPr>
        </p:nvSpPr>
        <p:spPr>
          <a:xfrm>
            <a:off x="507021" y="1553308"/>
            <a:ext cx="11271739" cy="4697553"/>
          </a:xfrm>
        </p:spPr>
        <p:txBody>
          <a:bodyPr>
            <a:normAutofit/>
          </a:bodyPr>
          <a:lstStyle/>
          <a:p>
            <a:pPr marL="0" indent="0">
              <a:buNone/>
            </a:pPr>
            <a:r>
              <a:rPr lang="de-DE" sz="2000" dirty="0"/>
              <a:t>Die Ukraine befürchtet ernsthafte Konsequenzen, für ihren Haushalt und ihre Wirtschaft, im Falle der Fertigstellung und Inbetriebnahme von Nord Stream 2. Wenn etwa kein Gas mehr durch die Ukraine fließen würde, bedeutete dies einen jährlichen Verlust von etwa 2 Milliarden Euro für die Ukraine. </a:t>
            </a:r>
            <a:r>
              <a:rPr lang="de-DE" sz="1000" dirty="0"/>
              <a:t>(vgl. Kellermann, 2018) </a:t>
            </a:r>
          </a:p>
          <a:p>
            <a:pPr marL="0" indent="0">
              <a:buNone/>
            </a:pPr>
            <a:r>
              <a:rPr lang="de-DE" sz="2000" dirty="0"/>
              <a:t>Im schlimmsten Fall verliert die Ukraine 2,5 bis 3 Prozent ihres Bruttoinlandsprodukts. Diese Schätzung bezieht sich nur auf die direkten wirtschaftlichen Folgen. </a:t>
            </a:r>
            <a:r>
              <a:rPr lang="de-DE" sz="1000" dirty="0"/>
              <a:t>(vgl. </a:t>
            </a:r>
            <a:r>
              <a:rPr lang="de-DE" sz="1000" dirty="0" err="1"/>
              <a:t>Kyiv</a:t>
            </a:r>
            <a:r>
              <a:rPr lang="de-DE" sz="1000" dirty="0"/>
              <a:t> Post, 2018)</a:t>
            </a:r>
          </a:p>
          <a:p>
            <a:pPr marL="0" indent="0">
              <a:buNone/>
            </a:pPr>
            <a:r>
              <a:rPr lang="de-DE" sz="2000" dirty="0"/>
              <a:t>Da die Ukraine keine wirtschaftliche Rechtfertigung für das Projekt sieht, hat der staatliche ukrainische Gaskonzern Naftogaz Klage bei der der EU-Kommission eingereicht. Sie beinhaltet den Vorwurf, dass der Zweck von Nord Stream 2 wettbewerbswidrig ist. </a:t>
            </a:r>
            <a:r>
              <a:rPr lang="de-DE" sz="1000" dirty="0"/>
              <a:t>(vgl. Spiegel Online, 2019)</a:t>
            </a:r>
          </a:p>
          <a:p>
            <a:pPr marL="0" indent="0">
              <a:buNone/>
            </a:pPr>
            <a:r>
              <a:rPr lang="de-DE" sz="2000" dirty="0"/>
              <a:t>Der Fall, dass kein russisches Gas durch die Ukraine mehr fließt, wird zu mindestens für die nächsten fünf Jahre nicht eintreten, da ein Vertrag zwischen Russland und der Ukraine geschlossen wurde. Die Einigung wurde unter Vermittlung der EU und Bundeswirtschaftsminister Peter Altmaier erreicht.</a:t>
            </a:r>
            <a:r>
              <a:rPr lang="de-DE" dirty="0"/>
              <a:t> </a:t>
            </a:r>
            <a:r>
              <a:rPr lang="de-DE" sz="1000" dirty="0"/>
              <a:t>(vgl. Zeit Online, 2019)</a:t>
            </a:r>
          </a:p>
          <a:p>
            <a:endParaRPr lang="de-DE" dirty="0"/>
          </a:p>
        </p:txBody>
      </p:sp>
      <p:sp>
        <p:nvSpPr>
          <p:cNvPr id="4" name="Verbotsymbol 3">
            <a:hlinkClick r:id="rId2" action="ppaction://hlinksldjump"/>
            <a:extLst>
              <a:ext uri="{FF2B5EF4-FFF2-40B4-BE49-F238E27FC236}">
                <a16:creationId xmlns:a16="http://schemas.microsoft.com/office/drawing/2014/main" id="{9CE20283-232A-4D26-9ABA-980C636B73C3}"/>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Pfeil: nach unten 4">
            <a:extLst>
              <a:ext uri="{FF2B5EF4-FFF2-40B4-BE49-F238E27FC236}">
                <a16:creationId xmlns:a16="http://schemas.microsoft.com/office/drawing/2014/main" id="{76BA36D0-8519-4B0F-AA31-DED99783F304}"/>
              </a:ext>
            </a:extLst>
          </p:cNvPr>
          <p:cNvSpPr/>
          <p:nvPr/>
        </p:nvSpPr>
        <p:spPr>
          <a:xfrm>
            <a:off x="4633546" y="5703276"/>
            <a:ext cx="2924907" cy="955431"/>
          </a:xfrm>
          <a:prstGeom prst="downArrow">
            <a:avLst>
              <a:gd name="adj1" fmla="val 50000"/>
              <a:gd name="adj2" fmla="val 47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3" action="ppaction://hlinksldjump"/>
              </a:rPr>
              <a:t>Inhalt des </a:t>
            </a:r>
          </a:p>
          <a:p>
            <a:pPr algn="ctr"/>
            <a:r>
              <a:rPr lang="de-DE" dirty="0">
                <a:hlinkClick r:id="rId3" action="ppaction://hlinksldjump"/>
              </a:rPr>
              <a:t>Vertrags</a:t>
            </a:r>
            <a:endParaRPr lang="de-DE" dirty="0"/>
          </a:p>
        </p:txBody>
      </p:sp>
      <p:sp>
        <p:nvSpPr>
          <p:cNvPr id="6" name="Titel 1">
            <a:extLst>
              <a:ext uri="{FF2B5EF4-FFF2-40B4-BE49-F238E27FC236}">
                <a16:creationId xmlns:a16="http://schemas.microsoft.com/office/drawing/2014/main" id="{DDF2D9A1-9DC9-4A38-A408-40F967BC8ECC}"/>
              </a:ext>
            </a:extLst>
          </p:cNvPr>
          <p:cNvSpPr txBox="1">
            <a:spLocks/>
          </p:cNvSpPr>
          <p:nvPr/>
        </p:nvSpPr>
        <p:spPr bwMode="black">
          <a:xfrm>
            <a:off x="507021" y="30263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Wirtschaft</a:t>
            </a:r>
            <a:endParaRPr lang="de-DE" dirty="0"/>
          </a:p>
        </p:txBody>
      </p:sp>
    </p:spTree>
    <p:extLst>
      <p:ext uri="{BB962C8B-B14F-4D97-AF65-F5344CB8AC3E}">
        <p14:creationId xmlns:p14="http://schemas.microsoft.com/office/powerpoint/2010/main" val="18676686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53E7E12-E028-4B53-BAB9-E979B4B89335}"/>
              </a:ext>
            </a:extLst>
          </p:cNvPr>
          <p:cNvSpPr txBox="1">
            <a:spLocks/>
          </p:cNvSpPr>
          <p:nvPr/>
        </p:nvSpPr>
        <p:spPr bwMode="black">
          <a:xfrm>
            <a:off x="507021" y="30263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Hospodárstvo</a:t>
            </a:r>
            <a:endParaRPr lang="de-DE" dirty="0">
              <a:solidFill>
                <a:srgbClr val="00B050"/>
              </a:solidFill>
            </a:endParaRPr>
          </a:p>
        </p:txBody>
      </p:sp>
      <p:sp>
        <p:nvSpPr>
          <p:cNvPr id="5" name="Inhaltsplatzhalter 2">
            <a:extLst>
              <a:ext uri="{FF2B5EF4-FFF2-40B4-BE49-F238E27FC236}">
                <a16:creationId xmlns:a16="http://schemas.microsoft.com/office/drawing/2014/main" id="{C1784AD0-B8B9-4FBC-89F9-CB7B9BF46368}"/>
              </a:ext>
            </a:extLst>
          </p:cNvPr>
          <p:cNvSpPr>
            <a:spLocks noGrp="1"/>
          </p:cNvSpPr>
          <p:nvPr>
            <p:ph idx="1"/>
          </p:nvPr>
        </p:nvSpPr>
        <p:spPr>
          <a:xfrm>
            <a:off x="486008" y="1741841"/>
            <a:ext cx="11271739" cy="4697553"/>
          </a:xfrm>
        </p:spPr>
        <p:txBody>
          <a:bodyPr>
            <a:normAutofit/>
          </a:bodyPr>
          <a:lstStyle/>
          <a:p>
            <a:pPr marL="0" indent="0">
              <a:buNone/>
            </a:pPr>
            <a:r>
              <a:rPr lang="de-DE" sz="2000" dirty="0"/>
              <a:t>Ukrajina </a:t>
            </a:r>
            <a:r>
              <a:rPr lang="de-DE" sz="2000" dirty="0" err="1"/>
              <a:t>sa</a:t>
            </a:r>
            <a:r>
              <a:rPr lang="de-DE" sz="2000" dirty="0"/>
              <a:t> </a:t>
            </a:r>
            <a:r>
              <a:rPr lang="de-DE" sz="2000" dirty="0" err="1"/>
              <a:t>obáva</a:t>
            </a:r>
            <a:r>
              <a:rPr lang="de-DE" sz="2000" dirty="0"/>
              <a:t> </a:t>
            </a:r>
            <a:r>
              <a:rPr lang="de-DE" sz="2000" dirty="0" err="1"/>
              <a:t>vážnych</a:t>
            </a:r>
            <a:r>
              <a:rPr lang="de-DE" sz="2000" dirty="0"/>
              <a:t> </a:t>
            </a:r>
            <a:r>
              <a:rPr lang="de-DE" sz="2000" dirty="0" err="1"/>
              <a:t>dôsledkov</a:t>
            </a:r>
            <a:r>
              <a:rPr lang="de-DE" sz="2000" dirty="0"/>
              <a:t> </a:t>
            </a:r>
            <a:r>
              <a:rPr lang="de-DE" sz="2000" dirty="0" err="1"/>
              <a:t>pre</a:t>
            </a:r>
            <a:r>
              <a:rPr lang="de-DE" sz="2000" dirty="0"/>
              <a:t> </a:t>
            </a:r>
            <a:r>
              <a:rPr lang="de-DE" sz="2000" dirty="0" err="1"/>
              <a:t>svoj</a:t>
            </a:r>
            <a:r>
              <a:rPr lang="de-DE" sz="2000" dirty="0"/>
              <a:t> </a:t>
            </a:r>
            <a:r>
              <a:rPr lang="de-DE" sz="2000" dirty="0" err="1"/>
              <a:t>rozpočet</a:t>
            </a:r>
            <a:r>
              <a:rPr lang="de-DE" sz="2000" dirty="0"/>
              <a:t> a </a:t>
            </a:r>
            <a:r>
              <a:rPr lang="de-DE" sz="2000" dirty="0" err="1"/>
              <a:t>hospodárstvo</a:t>
            </a:r>
            <a:r>
              <a:rPr lang="de-DE" sz="2000" dirty="0"/>
              <a:t>, </a:t>
            </a:r>
            <a:r>
              <a:rPr lang="de-DE" sz="2000" dirty="0" err="1"/>
              <a:t>ak</a:t>
            </a:r>
            <a:r>
              <a:rPr lang="de-DE" sz="2000" dirty="0"/>
              <a:t> </a:t>
            </a:r>
            <a:r>
              <a:rPr lang="de-DE" sz="2000" dirty="0" err="1"/>
              <a:t>bude</a:t>
            </a:r>
            <a:r>
              <a:rPr lang="de-DE" sz="2000" dirty="0"/>
              <a:t> </a:t>
            </a:r>
            <a:r>
              <a:rPr lang="de-DE" sz="2000" dirty="0" err="1"/>
              <a:t>dokončený</a:t>
            </a:r>
            <a:r>
              <a:rPr lang="de-DE" sz="2000" dirty="0"/>
              <a:t> a </a:t>
            </a:r>
            <a:r>
              <a:rPr lang="de-DE" sz="2000" dirty="0" err="1"/>
              <a:t>uvedený</a:t>
            </a:r>
            <a:r>
              <a:rPr lang="de-DE" sz="2000" dirty="0"/>
              <a:t> do </a:t>
            </a:r>
            <a:r>
              <a:rPr lang="de-DE" sz="2000" dirty="0" err="1"/>
              <a:t>prevádzky</a:t>
            </a:r>
            <a:r>
              <a:rPr lang="de-DE" sz="2000" dirty="0"/>
              <a:t> Nord Stream 2. </a:t>
            </a:r>
            <a:r>
              <a:rPr lang="de-DE" sz="2000" dirty="0" err="1"/>
              <a:t>Ak</a:t>
            </a:r>
            <a:r>
              <a:rPr lang="de-DE" sz="2000" dirty="0"/>
              <a:t> </a:t>
            </a:r>
            <a:r>
              <a:rPr lang="de-DE" sz="2000" dirty="0" err="1"/>
              <a:t>by</a:t>
            </a:r>
            <a:r>
              <a:rPr lang="de-DE" sz="2000" dirty="0"/>
              <a:t> </a:t>
            </a:r>
            <a:r>
              <a:rPr lang="de-DE" sz="2000" dirty="0" err="1"/>
              <a:t>cez</a:t>
            </a:r>
            <a:r>
              <a:rPr lang="de-DE" sz="2000" dirty="0"/>
              <a:t> </a:t>
            </a:r>
            <a:r>
              <a:rPr lang="de-DE" sz="2000" dirty="0" err="1"/>
              <a:t>Ukrajinu</a:t>
            </a:r>
            <a:r>
              <a:rPr lang="de-DE" sz="2000" dirty="0"/>
              <a:t> </a:t>
            </a:r>
            <a:r>
              <a:rPr lang="de-DE" sz="2000" dirty="0" err="1"/>
              <a:t>nepretekal</a:t>
            </a:r>
            <a:r>
              <a:rPr lang="de-DE" sz="2000" dirty="0"/>
              <a:t> </a:t>
            </a:r>
            <a:r>
              <a:rPr lang="de-DE" sz="2000" dirty="0" err="1"/>
              <a:t>žiadny</a:t>
            </a:r>
            <a:r>
              <a:rPr lang="de-DE" sz="2000" dirty="0"/>
              <a:t> </a:t>
            </a:r>
            <a:r>
              <a:rPr lang="de-DE" sz="2000" dirty="0" err="1"/>
              <a:t>plyn</a:t>
            </a:r>
            <a:r>
              <a:rPr lang="de-DE" sz="2000" dirty="0"/>
              <a:t>, </a:t>
            </a:r>
            <a:r>
              <a:rPr lang="de-DE" sz="2000" dirty="0" err="1"/>
              <a:t>znamenalo</a:t>
            </a:r>
            <a:r>
              <a:rPr lang="de-DE" sz="2000" dirty="0"/>
              <a:t> </a:t>
            </a:r>
            <a:r>
              <a:rPr lang="de-DE" sz="2000" dirty="0" err="1"/>
              <a:t>by</a:t>
            </a:r>
            <a:r>
              <a:rPr lang="de-DE" sz="2000" dirty="0"/>
              <a:t> </a:t>
            </a:r>
            <a:r>
              <a:rPr lang="de-DE" sz="2000" dirty="0" err="1"/>
              <a:t>to</a:t>
            </a:r>
            <a:r>
              <a:rPr lang="de-DE" sz="2000" dirty="0"/>
              <a:t> </a:t>
            </a:r>
            <a:r>
              <a:rPr lang="de-DE" sz="2000" dirty="0" err="1"/>
              <a:t>pre</a:t>
            </a:r>
            <a:r>
              <a:rPr lang="de-DE" sz="2000" dirty="0"/>
              <a:t> </a:t>
            </a:r>
            <a:r>
              <a:rPr lang="de-DE" sz="2000" dirty="0" err="1"/>
              <a:t>Ukrajinu</a:t>
            </a:r>
            <a:r>
              <a:rPr lang="de-DE" sz="2000" dirty="0"/>
              <a:t> </a:t>
            </a:r>
            <a:r>
              <a:rPr lang="de-DE" sz="2000" dirty="0" err="1"/>
              <a:t>ročnú</a:t>
            </a:r>
            <a:r>
              <a:rPr lang="de-DE" sz="2000" dirty="0"/>
              <a:t> </a:t>
            </a:r>
            <a:r>
              <a:rPr lang="de-DE" sz="2000" dirty="0" err="1"/>
              <a:t>stratu</a:t>
            </a:r>
            <a:r>
              <a:rPr lang="de-DE" sz="2000" dirty="0"/>
              <a:t> </a:t>
            </a:r>
            <a:r>
              <a:rPr lang="de-DE" sz="2000" dirty="0" err="1"/>
              <a:t>približne</a:t>
            </a:r>
            <a:r>
              <a:rPr lang="de-DE" sz="2000" dirty="0"/>
              <a:t> 2 </a:t>
            </a:r>
            <a:r>
              <a:rPr lang="de-DE" sz="2000" dirty="0" err="1"/>
              <a:t>miliardy</a:t>
            </a:r>
            <a:r>
              <a:rPr lang="de-DE" sz="2000" dirty="0"/>
              <a:t> EUR. </a:t>
            </a:r>
            <a:r>
              <a:rPr lang="de-DE" sz="1000" dirty="0"/>
              <a:t>(</a:t>
            </a:r>
            <a:r>
              <a:rPr lang="de-DE" sz="1000" dirty="0" err="1"/>
              <a:t>pozri</a:t>
            </a:r>
            <a:r>
              <a:rPr lang="de-DE" sz="1000" dirty="0"/>
              <a:t> Kellermann, 2018)</a:t>
            </a:r>
          </a:p>
          <a:p>
            <a:pPr marL="0" indent="0">
              <a:buNone/>
            </a:pPr>
            <a:r>
              <a:rPr lang="de-DE" sz="2000" dirty="0"/>
              <a:t>V </a:t>
            </a:r>
            <a:r>
              <a:rPr lang="de-DE" sz="2000" dirty="0" err="1"/>
              <a:t>najhoršom</a:t>
            </a:r>
            <a:r>
              <a:rPr lang="de-DE" sz="2000" dirty="0"/>
              <a:t> </a:t>
            </a:r>
            <a:r>
              <a:rPr lang="de-DE" sz="2000" dirty="0" err="1"/>
              <a:t>prípade</a:t>
            </a:r>
            <a:r>
              <a:rPr lang="de-DE" sz="2000" dirty="0"/>
              <a:t> Ukrajina </a:t>
            </a:r>
            <a:r>
              <a:rPr lang="de-DE" sz="2000" dirty="0" err="1"/>
              <a:t>stratí</a:t>
            </a:r>
            <a:r>
              <a:rPr lang="de-DE" sz="2000" dirty="0"/>
              <a:t> 2,5 </a:t>
            </a:r>
            <a:r>
              <a:rPr lang="de-DE" sz="2000" dirty="0" err="1"/>
              <a:t>až</a:t>
            </a:r>
            <a:r>
              <a:rPr lang="de-DE" sz="2000" dirty="0"/>
              <a:t> 3 </a:t>
            </a:r>
            <a:r>
              <a:rPr lang="de-DE" sz="2000" dirty="0" err="1"/>
              <a:t>percentá</a:t>
            </a:r>
            <a:r>
              <a:rPr lang="de-DE" sz="2000" dirty="0"/>
              <a:t> </a:t>
            </a:r>
            <a:r>
              <a:rPr lang="de-DE" sz="2000" dirty="0" err="1"/>
              <a:t>svojho</a:t>
            </a:r>
            <a:r>
              <a:rPr lang="de-DE" sz="2000" dirty="0"/>
              <a:t> </a:t>
            </a:r>
            <a:r>
              <a:rPr lang="de-DE" sz="2000" dirty="0" err="1"/>
              <a:t>hrubého</a:t>
            </a:r>
            <a:r>
              <a:rPr lang="de-DE" sz="2000" dirty="0"/>
              <a:t> </a:t>
            </a:r>
            <a:r>
              <a:rPr lang="de-DE" sz="2000" dirty="0" err="1"/>
              <a:t>domáceho</a:t>
            </a:r>
            <a:r>
              <a:rPr lang="de-DE" sz="2000" dirty="0"/>
              <a:t> </a:t>
            </a:r>
            <a:r>
              <a:rPr lang="de-DE" sz="2000" dirty="0" err="1"/>
              <a:t>produktu</a:t>
            </a:r>
            <a:r>
              <a:rPr lang="de-DE" sz="2000" dirty="0"/>
              <a:t>. </a:t>
            </a:r>
            <a:r>
              <a:rPr lang="de-DE" sz="2000" dirty="0" err="1"/>
              <a:t>Tento</a:t>
            </a:r>
            <a:r>
              <a:rPr lang="de-DE" sz="2000" dirty="0"/>
              <a:t> </a:t>
            </a:r>
            <a:r>
              <a:rPr lang="de-DE" sz="2000" dirty="0" err="1"/>
              <a:t>odhad</a:t>
            </a:r>
            <a:r>
              <a:rPr lang="de-DE" sz="2000" dirty="0"/>
              <a:t> </a:t>
            </a:r>
            <a:r>
              <a:rPr lang="de-DE" sz="2000" dirty="0" err="1"/>
              <a:t>sa</a:t>
            </a:r>
            <a:r>
              <a:rPr lang="de-DE" sz="2000" dirty="0"/>
              <a:t> </a:t>
            </a:r>
            <a:r>
              <a:rPr lang="de-DE" sz="2000" dirty="0" err="1"/>
              <a:t>týka</a:t>
            </a:r>
            <a:r>
              <a:rPr lang="de-DE" sz="2000" dirty="0"/>
              <a:t> </a:t>
            </a:r>
            <a:r>
              <a:rPr lang="de-DE" sz="2000" dirty="0" err="1"/>
              <a:t>iba</a:t>
            </a:r>
            <a:r>
              <a:rPr lang="de-DE" sz="2000" dirty="0"/>
              <a:t> </a:t>
            </a:r>
            <a:r>
              <a:rPr lang="de-DE" sz="2000" dirty="0" err="1"/>
              <a:t>priamych</a:t>
            </a:r>
            <a:r>
              <a:rPr lang="de-DE" sz="2000" dirty="0"/>
              <a:t> </a:t>
            </a:r>
            <a:r>
              <a:rPr lang="de-DE" sz="2000" dirty="0" err="1"/>
              <a:t>hospodárskych</a:t>
            </a:r>
            <a:r>
              <a:rPr lang="de-DE" sz="2000" dirty="0"/>
              <a:t> </a:t>
            </a:r>
            <a:r>
              <a:rPr lang="de-DE" sz="2000" dirty="0" err="1"/>
              <a:t>dôsledkov</a:t>
            </a:r>
            <a:r>
              <a:rPr lang="de-DE" sz="2000" dirty="0"/>
              <a:t>. </a:t>
            </a:r>
            <a:r>
              <a:rPr lang="de-DE" sz="1000" dirty="0"/>
              <a:t>(</a:t>
            </a:r>
            <a:r>
              <a:rPr lang="de-DE" sz="1000" dirty="0" err="1"/>
              <a:t>pozri</a:t>
            </a:r>
            <a:r>
              <a:rPr lang="de-DE" sz="1000" dirty="0"/>
              <a:t> </a:t>
            </a:r>
            <a:r>
              <a:rPr lang="de-DE" sz="1000" dirty="0" err="1"/>
              <a:t>Kyjevská</a:t>
            </a:r>
            <a:r>
              <a:rPr lang="de-DE" sz="1000" dirty="0"/>
              <a:t> </a:t>
            </a:r>
            <a:r>
              <a:rPr lang="de-DE" sz="1000" dirty="0" err="1"/>
              <a:t>pošta</a:t>
            </a:r>
            <a:r>
              <a:rPr lang="de-DE" sz="1000" dirty="0"/>
              <a:t>, 2018)</a:t>
            </a:r>
          </a:p>
          <a:p>
            <a:pPr marL="0" indent="0">
              <a:buNone/>
            </a:pPr>
            <a:r>
              <a:rPr lang="de-DE" sz="2000" dirty="0" err="1"/>
              <a:t>Keďže</a:t>
            </a:r>
            <a:r>
              <a:rPr lang="de-DE" sz="2000" dirty="0"/>
              <a:t> Ukrajina </a:t>
            </a:r>
            <a:r>
              <a:rPr lang="de-DE" sz="2000" dirty="0" err="1"/>
              <a:t>nevidí</a:t>
            </a:r>
            <a:r>
              <a:rPr lang="de-DE" sz="2000" dirty="0"/>
              <a:t> </a:t>
            </a:r>
            <a:r>
              <a:rPr lang="de-DE" sz="2000" dirty="0" err="1"/>
              <a:t>žiadne</a:t>
            </a:r>
            <a:r>
              <a:rPr lang="de-DE" sz="2000" dirty="0"/>
              <a:t> </a:t>
            </a:r>
            <a:r>
              <a:rPr lang="de-DE" sz="2000" dirty="0" err="1"/>
              <a:t>ekonomické</a:t>
            </a:r>
            <a:r>
              <a:rPr lang="de-DE" sz="2000" dirty="0"/>
              <a:t> </a:t>
            </a:r>
            <a:r>
              <a:rPr lang="de-DE" sz="2000" dirty="0" err="1"/>
              <a:t>opodstatnenie</a:t>
            </a:r>
            <a:r>
              <a:rPr lang="de-DE" sz="2000" dirty="0"/>
              <a:t> </a:t>
            </a:r>
            <a:r>
              <a:rPr lang="de-DE" sz="2000" dirty="0" err="1"/>
              <a:t>projektu</a:t>
            </a:r>
            <a:r>
              <a:rPr lang="de-DE" sz="2000" dirty="0"/>
              <a:t>, </a:t>
            </a:r>
            <a:r>
              <a:rPr lang="de-DE" sz="2000" dirty="0" err="1"/>
              <a:t>štátna</a:t>
            </a:r>
            <a:r>
              <a:rPr lang="de-DE" sz="2000" dirty="0"/>
              <a:t> </a:t>
            </a:r>
            <a:r>
              <a:rPr lang="de-DE" sz="2000" dirty="0" err="1"/>
              <a:t>ukrajinská</a:t>
            </a:r>
            <a:r>
              <a:rPr lang="de-DE" sz="2000" dirty="0"/>
              <a:t> </a:t>
            </a:r>
            <a:r>
              <a:rPr lang="de-DE" sz="2000" dirty="0" err="1"/>
              <a:t>plynárenská</a:t>
            </a:r>
            <a:r>
              <a:rPr lang="de-DE" sz="2000" dirty="0"/>
              <a:t> </a:t>
            </a:r>
            <a:r>
              <a:rPr lang="de-DE" sz="2000" dirty="0" err="1"/>
              <a:t>spoločnosť</a:t>
            </a:r>
            <a:r>
              <a:rPr lang="de-DE" sz="2000" dirty="0"/>
              <a:t> Naftogaz </a:t>
            </a:r>
            <a:r>
              <a:rPr lang="de-DE" sz="2000" dirty="0" err="1"/>
              <a:t>podala</a:t>
            </a:r>
            <a:r>
              <a:rPr lang="de-DE" sz="2000" dirty="0"/>
              <a:t> </a:t>
            </a:r>
            <a:r>
              <a:rPr lang="de-DE" sz="2000" dirty="0" err="1"/>
              <a:t>žalobu</a:t>
            </a:r>
            <a:r>
              <a:rPr lang="de-DE" sz="2000" dirty="0"/>
              <a:t> na </a:t>
            </a:r>
            <a:r>
              <a:rPr lang="de-DE" sz="2000" dirty="0" err="1"/>
              <a:t>Európsku</a:t>
            </a:r>
            <a:r>
              <a:rPr lang="de-DE" sz="2000" dirty="0"/>
              <a:t> </a:t>
            </a:r>
            <a:r>
              <a:rPr lang="de-DE" sz="2000" dirty="0" err="1"/>
              <a:t>komisiu</a:t>
            </a:r>
            <a:r>
              <a:rPr lang="de-DE" sz="2000" dirty="0"/>
              <a:t>. </a:t>
            </a:r>
            <a:r>
              <a:rPr lang="de-DE" sz="2000" dirty="0" err="1"/>
              <a:t>Zahŕňa</a:t>
            </a:r>
            <a:r>
              <a:rPr lang="de-DE" sz="2000" dirty="0"/>
              <a:t> </a:t>
            </a:r>
            <a:r>
              <a:rPr lang="de-DE" sz="2000" dirty="0" err="1"/>
              <a:t>tvrdenia</a:t>
            </a:r>
            <a:r>
              <a:rPr lang="de-DE" sz="2000" dirty="0"/>
              <a:t>, </a:t>
            </a:r>
            <a:r>
              <a:rPr lang="de-DE" sz="2000" dirty="0" err="1"/>
              <a:t>že</a:t>
            </a:r>
            <a:r>
              <a:rPr lang="de-DE" sz="2000" dirty="0"/>
              <a:t> </a:t>
            </a:r>
            <a:r>
              <a:rPr lang="de-DE" sz="2000" dirty="0" err="1"/>
              <a:t>účel</a:t>
            </a:r>
            <a:r>
              <a:rPr lang="de-DE" sz="2000" dirty="0"/>
              <a:t> Nord Stream 2 je v </a:t>
            </a:r>
            <a:r>
              <a:rPr lang="de-DE" sz="2000" dirty="0" err="1"/>
              <a:t>rozpore</a:t>
            </a:r>
            <a:r>
              <a:rPr lang="de-DE" sz="2000" dirty="0"/>
              <a:t> s </a:t>
            </a:r>
            <a:r>
              <a:rPr lang="de-DE" sz="2000" dirty="0" err="1"/>
              <a:t>hospodárskou</a:t>
            </a:r>
            <a:r>
              <a:rPr lang="de-DE" sz="2000" dirty="0"/>
              <a:t> </a:t>
            </a:r>
            <a:r>
              <a:rPr lang="de-DE" sz="2000" dirty="0" err="1"/>
              <a:t>súťažou</a:t>
            </a:r>
            <a:r>
              <a:rPr lang="de-DE" sz="2000" dirty="0"/>
              <a:t>. </a:t>
            </a:r>
            <a:r>
              <a:rPr lang="de-DE" sz="1000" dirty="0"/>
              <a:t>(</a:t>
            </a:r>
            <a:r>
              <a:rPr lang="de-DE" sz="1000" dirty="0" err="1"/>
              <a:t>pozri</a:t>
            </a:r>
            <a:r>
              <a:rPr lang="de-DE" sz="1000" dirty="0"/>
              <a:t> Spiegel Online, 2019)</a:t>
            </a:r>
          </a:p>
          <a:p>
            <a:pPr marL="0" indent="0">
              <a:buNone/>
            </a:pPr>
            <a:r>
              <a:rPr lang="de-DE" sz="2000" dirty="0"/>
              <a:t>K </a:t>
            </a:r>
            <a:r>
              <a:rPr lang="de-DE" sz="2000" dirty="0" err="1"/>
              <a:t>udalosti</a:t>
            </a:r>
            <a:r>
              <a:rPr lang="de-DE" sz="2000" dirty="0"/>
              <a:t>, </a:t>
            </a:r>
            <a:r>
              <a:rPr lang="de-DE" sz="2000" dirty="0" err="1"/>
              <a:t>že</a:t>
            </a:r>
            <a:r>
              <a:rPr lang="de-DE" sz="2000" dirty="0"/>
              <a:t> </a:t>
            </a:r>
            <a:r>
              <a:rPr lang="de-DE" sz="2000" dirty="0" err="1"/>
              <a:t>ruský</a:t>
            </a:r>
            <a:r>
              <a:rPr lang="de-DE" sz="2000" dirty="0"/>
              <a:t> </a:t>
            </a:r>
            <a:r>
              <a:rPr lang="de-DE" sz="2000" dirty="0" err="1"/>
              <a:t>plyn</a:t>
            </a:r>
            <a:r>
              <a:rPr lang="de-DE" sz="2000" dirty="0"/>
              <a:t> </a:t>
            </a:r>
            <a:r>
              <a:rPr lang="de-DE" sz="2000" dirty="0" err="1"/>
              <a:t>už</a:t>
            </a:r>
            <a:r>
              <a:rPr lang="de-DE" sz="2000" dirty="0"/>
              <a:t> </a:t>
            </a:r>
            <a:r>
              <a:rPr lang="de-DE" sz="2000" dirty="0" err="1"/>
              <a:t>ďalej</a:t>
            </a:r>
            <a:r>
              <a:rPr lang="de-DE" sz="2000" dirty="0"/>
              <a:t> </a:t>
            </a:r>
            <a:r>
              <a:rPr lang="de-DE" sz="2000" dirty="0" err="1"/>
              <a:t>nebude</a:t>
            </a:r>
            <a:r>
              <a:rPr lang="de-DE" sz="2000" dirty="0"/>
              <a:t> </a:t>
            </a:r>
            <a:r>
              <a:rPr lang="de-DE" sz="2000" dirty="0" err="1"/>
              <a:t>prúdiť</a:t>
            </a:r>
            <a:r>
              <a:rPr lang="de-DE" sz="2000" dirty="0"/>
              <a:t> </a:t>
            </a:r>
            <a:r>
              <a:rPr lang="de-DE" sz="2000" dirty="0" err="1"/>
              <a:t>cez</a:t>
            </a:r>
            <a:r>
              <a:rPr lang="de-DE" sz="2000" dirty="0"/>
              <a:t> </a:t>
            </a:r>
            <a:r>
              <a:rPr lang="de-DE" sz="2000" dirty="0" err="1"/>
              <a:t>Ukrajinu</a:t>
            </a:r>
            <a:r>
              <a:rPr lang="de-DE" sz="2000" dirty="0"/>
              <a:t>, </a:t>
            </a:r>
            <a:r>
              <a:rPr lang="de-DE" sz="2000" dirty="0" err="1"/>
              <a:t>dôjde</a:t>
            </a:r>
            <a:r>
              <a:rPr lang="de-DE" sz="2000" dirty="0"/>
              <a:t> </a:t>
            </a:r>
            <a:r>
              <a:rPr lang="de-DE" sz="2000" dirty="0" err="1"/>
              <a:t>najmenej</a:t>
            </a:r>
            <a:r>
              <a:rPr lang="de-DE" sz="2000" dirty="0"/>
              <a:t> </a:t>
            </a:r>
            <a:r>
              <a:rPr lang="de-DE" sz="2000" dirty="0" err="1"/>
              <a:t>počas</a:t>
            </a:r>
            <a:r>
              <a:rPr lang="de-DE" sz="2000" dirty="0"/>
              <a:t> </a:t>
            </a:r>
            <a:r>
              <a:rPr lang="de-DE" sz="2000" dirty="0" err="1"/>
              <a:t>nasledujúcich</a:t>
            </a:r>
            <a:r>
              <a:rPr lang="de-DE" sz="2000" dirty="0"/>
              <a:t> </a:t>
            </a:r>
            <a:r>
              <a:rPr lang="de-DE" sz="2000" dirty="0" err="1"/>
              <a:t>piatich</a:t>
            </a:r>
            <a:r>
              <a:rPr lang="de-DE" sz="2000" dirty="0"/>
              <a:t> </a:t>
            </a:r>
            <a:r>
              <a:rPr lang="de-DE" sz="2000" dirty="0" err="1"/>
              <a:t>rokov</a:t>
            </a:r>
            <a:r>
              <a:rPr lang="de-DE" sz="2000" dirty="0"/>
              <a:t> z </a:t>
            </a:r>
            <a:r>
              <a:rPr lang="de-DE" sz="2000" dirty="0" err="1"/>
              <a:t>dôvodu</a:t>
            </a:r>
            <a:r>
              <a:rPr lang="de-DE" sz="2000" dirty="0"/>
              <a:t> </a:t>
            </a:r>
            <a:r>
              <a:rPr lang="de-DE" sz="2000" dirty="0" err="1"/>
              <a:t>zmluvy</a:t>
            </a:r>
            <a:r>
              <a:rPr lang="de-DE" sz="2000" dirty="0"/>
              <a:t> </a:t>
            </a:r>
            <a:r>
              <a:rPr lang="de-DE" sz="2000" dirty="0" err="1"/>
              <a:t>medzi</a:t>
            </a:r>
            <a:r>
              <a:rPr lang="de-DE" sz="2000" dirty="0"/>
              <a:t> </a:t>
            </a:r>
            <a:r>
              <a:rPr lang="de-DE" sz="2000" dirty="0" err="1"/>
              <a:t>Ruskom</a:t>
            </a:r>
            <a:r>
              <a:rPr lang="de-DE" sz="2000" dirty="0"/>
              <a:t> a </a:t>
            </a:r>
            <a:r>
              <a:rPr lang="de-DE" sz="2000" dirty="0" err="1"/>
              <a:t>Ukrajinou</a:t>
            </a:r>
            <a:r>
              <a:rPr lang="de-DE" sz="2000" dirty="0"/>
              <a:t>. K </a:t>
            </a:r>
            <a:r>
              <a:rPr lang="de-DE" sz="2000" dirty="0" err="1"/>
              <a:t>dohode</a:t>
            </a:r>
            <a:r>
              <a:rPr lang="de-DE" sz="2000" dirty="0"/>
              <a:t> </a:t>
            </a:r>
            <a:r>
              <a:rPr lang="de-DE" sz="2000" dirty="0" err="1"/>
              <a:t>sa</a:t>
            </a:r>
            <a:r>
              <a:rPr lang="de-DE" sz="2000" dirty="0"/>
              <a:t> </a:t>
            </a:r>
            <a:r>
              <a:rPr lang="de-DE" sz="2000" dirty="0" err="1"/>
              <a:t>dospelo</a:t>
            </a:r>
            <a:r>
              <a:rPr lang="de-DE" sz="2000" dirty="0"/>
              <a:t> </a:t>
            </a:r>
            <a:r>
              <a:rPr lang="de-DE" sz="2000" dirty="0" err="1"/>
              <a:t>prostredníctvom</a:t>
            </a:r>
            <a:r>
              <a:rPr lang="de-DE" sz="2000" dirty="0"/>
              <a:t> </a:t>
            </a:r>
            <a:r>
              <a:rPr lang="de-DE" sz="2000" dirty="0" err="1"/>
              <a:t>sprostredkovania</a:t>
            </a:r>
            <a:r>
              <a:rPr lang="de-DE" sz="2000" dirty="0"/>
              <a:t> EÚ a </a:t>
            </a:r>
            <a:r>
              <a:rPr lang="de-DE" sz="2000" dirty="0" err="1"/>
              <a:t>spolkového</a:t>
            </a:r>
            <a:r>
              <a:rPr lang="de-DE" sz="2000" dirty="0"/>
              <a:t> </a:t>
            </a:r>
            <a:r>
              <a:rPr lang="de-DE" sz="2000" dirty="0" err="1"/>
              <a:t>ministra</a:t>
            </a:r>
            <a:r>
              <a:rPr lang="de-DE" sz="2000" dirty="0"/>
              <a:t> </a:t>
            </a:r>
            <a:r>
              <a:rPr lang="de-DE" sz="2000" dirty="0" err="1"/>
              <a:t>hospodárstva</a:t>
            </a:r>
            <a:r>
              <a:rPr lang="de-DE" sz="2000" dirty="0"/>
              <a:t> Petra </a:t>
            </a:r>
            <a:r>
              <a:rPr lang="de-DE" sz="2000" dirty="0" err="1"/>
              <a:t>Altmaiera</a:t>
            </a:r>
            <a:r>
              <a:rPr lang="de-DE" sz="2000" dirty="0"/>
              <a:t>. </a:t>
            </a:r>
            <a:r>
              <a:rPr lang="de-DE" sz="1000" dirty="0"/>
              <a:t>(</a:t>
            </a:r>
            <a:r>
              <a:rPr lang="de-DE" sz="1000" dirty="0" err="1"/>
              <a:t>pozri</a:t>
            </a:r>
            <a:r>
              <a:rPr lang="de-DE" sz="1000" dirty="0"/>
              <a:t> Zeit Online, 2019)</a:t>
            </a:r>
          </a:p>
        </p:txBody>
      </p:sp>
      <p:sp>
        <p:nvSpPr>
          <p:cNvPr id="6" name="Pfeil: nach unten 5">
            <a:extLst>
              <a:ext uri="{FF2B5EF4-FFF2-40B4-BE49-F238E27FC236}">
                <a16:creationId xmlns:a16="http://schemas.microsoft.com/office/drawing/2014/main" id="{9FB0D9EB-B96E-46C9-ABE8-E796EA450CF0}"/>
              </a:ext>
            </a:extLst>
          </p:cNvPr>
          <p:cNvSpPr/>
          <p:nvPr/>
        </p:nvSpPr>
        <p:spPr>
          <a:xfrm>
            <a:off x="4633546" y="5703276"/>
            <a:ext cx="2924907" cy="955431"/>
          </a:xfrm>
          <a:prstGeom prst="downArrow">
            <a:avLst>
              <a:gd name="adj1" fmla="val 50000"/>
              <a:gd name="adj2" fmla="val 47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2" action="ppaction://hlinksldjump"/>
              </a:rPr>
              <a:t>Obsah</a:t>
            </a:r>
          </a:p>
          <a:p>
            <a:pPr algn="ctr"/>
            <a:r>
              <a:rPr lang="de-DE" dirty="0" err="1">
                <a:hlinkClick r:id="rId2" action="ppaction://hlinksldjump"/>
              </a:rPr>
              <a:t>dohody</a:t>
            </a:r>
            <a:endParaRPr lang="de-DE" dirty="0"/>
          </a:p>
        </p:txBody>
      </p:sp>
      <p:sp>
        <p:nvSpPr>
          <p:cNvPr id="7" name="Verbotsymbol 6">
            <a:hlinkClick r:id="rId3" action="ppaction://hlinksldjump"/>
            <a:extLst>
              <a:ext uri="{FF2B5EF4-FFF2-40B4-BE49-F238E27FC236}">
                <a16:creationId xmlns:a16="http://schemas.microsoft.com/office/drawing/2014/main" id="{8797EE12-A575-4684-A93C-D176AC74C8EC}"/>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807857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E801FC6-2BFC-49FD-86A2-8C5CE6061AA8}"/>
              </a:ext>
            </a:extLst>
          </p:cNvPr>
          <p:cNvSpPr>
            <a:spLocks noGrp="1"/>
          </p:cNvSpPr>
          <p:nvPr>
            <p:ph idx="1"/>
          </p:nvPr>
        </p:nvSpPr>
        <p:spPr>
          <a:xfrm>
            <a:off x="460130" y="2223838"/>
            <a:ext cx="11271739" cy="4147654"/>
          </a:xfrm>
        </p:spPr>
        <p:txBody>
          <a:bodyPr/>
          <a:lstStyle/>
          <a:p>
            <a:pPr marL="0" indent="0">
              <a:buNone/>
            </a:pPr>
            <a:r>
              <a:rPr lang="de-DE" dirty="0"/>
              <a:t>Der Vertrag besagt, dass im Jahr 2020 nur noch 65 anstatt der 90 Milliarden Kubikmeter, wie in den Vorjahren, durch die Ukraine transportiert werden. In den folgenden Jahren, also von 2021 bis 2024, werden nur noch 40 Milliarden Kubikmeter durch die Ukraine geleitet werden. </a:t>
            </a:r>
            <a:r>
              <a:rPr lang="de-DE" sz="1000" dirty="0"/>
              <a:t>(vgl. Zeit Online, 2019) </a:t>
            </a:r>
          </a:p>
          <a:p>
            <a:pPr marL="0" indent="0">
              <a:buNone/>
            </a:pPr>
            <a:r>
              <a:rPr lang="de-DE" dirty="0"/>
              <a:t>Die Reduktion der Gastransitmenge bedeutet auch ein Zurückgehen der Transiteinnahmen. So wird während der Laufzeit des Vertrages mit Mindesteinnahmen in Höhe von 7 Milliarden Dollar gerechnet. </a:t>
            </a:r>
          </a:p>
          <a:p>
            <a:pPr marL="0" indent="0">
              <a:buNone/>
            </a:pPr>
            <a:r>
              <a:rPr lang="de-DE" dirty="0"/>
              <a:t>Nach Auslaufen des Vertrages ist die zukünftige Rolle der Ukraine als Transitland ungewiss. </a:t>
            </a:r>
            <a:r>
              <a:rPr lang="de-DE" sz="1000" dirty="0"/>
              <a:t>(vgl. Zeit Online, 2019)</a:t>
            </a:r>
          </a:p>
        </p:txBody>
      </p:sp>
      <p:sp>
        <p:nvSpPr>
          <p:cNvPr id="4" name="Titel 1">
            <a:extLst>
              <a:ext uri="{FF2B5EF4-FFF2-40B4-BE49-F238E27FC236}">
                <a16:creationId xmlns:a16="http://schemas.microsoft.com/office/drawing/2014/main" id="{D57AEC58-FFFC-4118-A840-BF8727D791CE}"/>
              </a:ext>
            </a:extLst>
          </p:cNvPr>
          <p:cNvSpPr txBox="1">
            <a:spLocks/>
          </p:cNvSpPr>
          <p:nvPr/>
        </p:nvSpPr>
        <p:spPr bwMode="black">
          <a:xfrm>
            <a:off x="460130" y="48650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Inhalt des Vertrags</a:t>
            </a:r>
            <a:endParaRPr lang="de-DE" dirty="0"/>
          </a:p>
        </p:txBody>
      </p:sp>
      <p:sp>
        <p:nvSpPr>
          <p:cNvPr id="7" name="Verbotsymbol 6">
            <a:hlinkClick r:id="rId2" action="ppaction://hlinksldjump"/>
            <a:extLst>
              <a:ext uri="{FF2B5EF4-FFF2-40B4-BE49-F238E27FC236}">
                <a16:creationId xmlns:a16="http://schemas.microsoft.com/office/drawing/2014/main" id="{7E9A7294-CF1F-4547-B22A-7DF3C59E9C02}"/>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059223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A5C175C-3A94-4626-A056-3AB3EEF4B472}"/>
              </a:ext>
            </a:extLst>
          </p:cNvPr>
          <p:cNvSpPr txBox="1">
            <a:spLocks/>
          </p:cNvSpPr>
          <p:nvPr/>
        </p:nvSpPr>
        <p:spPr bwMode="black">
          <a:xfrm>
            <a:off x="460130" y="486508"/>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err="1">
                <a:solidFill>
                  <a:srgbClr val="00B050"/>
                </a:solidFill>
              </a:rPr>
              <a:t>Obsah</a:t>
            </a:r>
            <a:r>
              <a:rPr lang="sk-SK" dirty="0">
                <a:solidFill>
                  <a:srgbClr val="00B050"/>
                </a:solidFill>
              </a:rPr>
              <a:t> </a:t>
            </a:r>
            <a:r>
              <a:rPr lang="de-DE" dirty="0" err="1">
                <a:solidFill>
                  <a:srgbClr val="00B050"/>
                </a:solidFill>
              </a:rPr>
              <a:t>dohody</a:t>
            </a:r>
            <a:endParaRPr lang="de-DE" dirty="0">
              <a:solidFill>
                <a:srgbClr val="00B050"/>
              </a:solidFill>
            </a:endParaRPr>
          </a:p>
        </p:txBody>
      </p:sp>
      <p:sp>
        <p:nvSpPr>
          <p:cNvPr id="9" name="Rectangle 3">
            <a:extLst>
              <a:ext uri="{FF2B5EF4-FFF2-40B4-BE49-F238E27FC236}">
                <a16:creationId xmlns:a16="http://schemas.microsoft.com/office/drawing/2014/main" id="{A45C42C3-2635-4792-8B41-A3E478C9408C}"/>
              </a:ext>
            </a:extLst>
          </p:cNvPr>
          <p:cNvSpPr>
            <a:spLocks noChangeArrowheads="1"/>
          </p:cNvSpPr>
          <p:nvPr/>
        </p:nvSpPr>
        <p:spPr bwMode="auto">
          <a:xfrm>
            <a:off x="0" y="176659"/>
            <a:ext cx="65" cy="10388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de-DE" sz="800" b="0" i="0" u="none" strike="noStrike" cap="none" normalizeH="0" baseline="0" dirty="0">
              <a:ln>
                <a:noFill/>
              </a:ln>
              <a:solidFill>
                <a:schemeClr val="tx1"/>
              </a:solidFill>
              <a:effectLst/>
              <a:latin typeface="Arial" panose="020B0604020202020204" pitchFamily="34" charset="0"/>
            </a:endParaRPr>
          </a:p>
        </p:txBody>
      </p:sp>
      <p:sp>
        <p:nvSpPr>
          <p:cNvPr id="10" name="Textfeld 9">
            <a:extLst>
              <a:ext uri="{FF2B5EF4-FFF2-40B4-BE49-F238E27FC236}">
                <a16:creationId xmlns:a16="http://schemas.microsoft.com/office/drawing/2014/main" id="{821DC7A8-B541-4FAC-836C-AA5E85A15BB5}"/>
              </a:ext>
            </a:extLst>
          </p:cNvPr>
          <p:cNvSpPr txBox="1"/>
          <p:nvPr/>
        </p:nvSpPr>
        <p:spPr>
          <a:xfrm>
            <a:off x="409697" y="3429000"/>
            <a:ext cx="11322173" cy="1631216"/>
          </a:xfrm>
          <a:prstGeom prst="rect">
            <a:avLst/>
          </a:prstGeom>
          <a:noFill/>
        </p:spPr>
        <p:txBody>
          <a:bodyPr wrap="square" rtlCol="0">
            <a:spAutoFit/>
          </a:bodyPr>
          <a:lstStyle/>
          <a:p>
            <a:r>
              <a:rPr lang="sk-SK" altLang="de-DE" sz="2000" dirty="0">
                <a:solidFill>
                  <a:srgbClr val="222222"/>
                </a:solidFill>
                <a:latin typeface="inherit"/>
              </a:rPr>
              <a:t>Zníženie tranzitu plynu tiež znamená zníženie príjmov z tranzitu. Počas trvania zmluvy sa očakáva minimálny príjem 7 miliárd dolárov.</a:t>
            </a:r>
            <a:endParaRPr lang="de-DE" altLang="de-DE" sz="2000" dirty="0">
              <a:solidFill>
                <a:srgbClr val="222222"/>
              </a:solidFill>
              <a:latin typeface="inherit"/>
            </a:endParaRPr>
          </a:p>
          <a:p>
            <a:endParaRPr lang="de-DE" altLang="de-DE" sz="2000" dirty="0">
              <a:solidFill>
                <a:srgbClr val="222222"/>
              </a:solidFill>
              <a:latin typeface="inherit"/>
            </a:endParaRPr>
          </a:p>
          <a:p>
            <a:r>
              <a:rPr lang="sk-SK" altLang="de-DE" sz="2000" dirty="0">
                <a:solidFill>
                  <a:srgbClr val="222222"/>
                </a:solidFill>
                <a:latin typeface="inherit"/>
              </a:rPr>
              <a:t>Po skončení platnosti zmluvy je budúca úloha Ukrajiny ako tranzitnej krajiny neistá.</a:t>
            </a:r>
            <a:r>
              <a:rPr lang="sk-SK" altLang="de-DE" sz="500" dirty="0"/>
              <a:t> </a:t>
            </a:r>
            <a:r>
              <a:rPr lang="de-DE" sz="1000" dirty="0">
                <a:solidFill>
                  <a:srgbClr val="222222"/>
                </a:solidFill>
                <a:latin typeface="inherit"/>
                <a:cs typeface="Arial" panose="020B0604020202020204" pitchFamily="34" charset="0"/>
              </a:rPr>
              <a:t>(</a:t>
            </a:r>
            <a:r>
              <a:rPr lang="de-DE" sz="1000" dirty="0" err="1">
                <a:solidFill>
                  <a:srgbClr val="222222"/>
                </a:solidFill>
                <a:latin typeface="inherit"/>
                <a:cs typeface="Arial" panose="020B0604020202020204" pitchFamily="34" charset="0"/>
              </a:rPr>
              <a:t>pozri</a:t>
            </a:r>
            <a:r>
              <a:rPr lang="de-DE" sz="1000" dirty="0">
                <a:solidFill>
                  <a:srgbClr val="222222"/>
                </a:solidFill>
                <a:latin typeface="inherit"/>
                <a:cs typeface="Arial" panose="020B0604020202020204" pitchFamily="34" charset="0"/>
              </a:rPr>
              <a:t>. Zeit Online, 2019)</a:t>
            </a:r>
            <a:endParaRPr lang="sk-SK" altLang="de-DE" sz="1000" dirty="0">
              <a:solidFill>
                <a:srgbClr val="222222"/>
              </a:solidFill>
              <a:latin typeface="inherit"/>
              <a:cs typeface="Arial" panose="020B0604020202020204" pitchFamily="34" charset="0"/>
            </a:endParaRPr>
          </a:p>
          <a:p>
            <a:r>
              <a:rPr lang="sk-SK" altLang="de-DE" sz="2000" dirty="0">
                <a:solidFill>
                  <a:srgbClr val="222222"/>
                </a:solidFill>
                <a:latin typeface="inherit"/>
                <a:cs typeface="Arial" panose="020B0604020202020204" pitchFamily="34" charset="0"/>
              </a:rPr>
              <a:t> </a:t>
            </a:r>
          </a:p>
        </p:txBody>
      </p:sp>
      <p:sp>
        <p:nvSpPr>
          <p:cNvPr id="11" name="Textfeld 10">
            <a:extLst>
              <a:ext uri="{FF2B5EF4-FFF2-40B4-BE49-F238E27FC236}">
                <a16:creationId xmlns:a16="http://schemas.microsoft.com/office/drawing/2014/main" id="{926CFD09-D3C1-4BE4-A351-401548CF7C21}"/>
              </a:ext>
            </a:extLst>
          </p:cNvPr>
          <p:cNvSpPr txBox="1"/>
          <p:nvPr/>
        </p:nvSpPr>
        <p:spPr>
          <a:xfrm>
            <a:off x="460130" y="2209800"/>
            <a:ext cx="11271740" cy="1615827"/>
          </a:xfrm>
          <a:prstGeom prst="rect">
            <a:avLst/>
          </a:prstGeom>
          <a:noFill/>
        </p:spPr>
        <p:txBody>
          <a:bodyPr wrap="square" rtlCol="0">
            <a:spAutoFit/>
          </a:bodyPr>
          <a:lstStyle/>
          <a:p>
            <a:pPr lvl="0" defTabSz="914400" eaLnBrk="0" fontAlgn="base" hangingPunct="0">
              <a:spcBef>
                <a:spcPct val="0"/>
              </a:spcBef>
              <a:spcAft>
                <a:spcPct val="0"/>
              </a:spcAft>
            </a:pPr>
            <a:r>
              <a:rPr lang="sk-SK" altLang="de-DE" sz="2000" dirty="0">
                <a:solidFill>
                  <a:srgbClr val="222222"/>
                </a:solidFill>
                <a:latin typeface="inherit"/>
                <a:cs typeface="Arial" panose="020B0604020202020204" pitchFamily="34" charset="0"/>
              </a:rPr>
              <a:t>Podľa zmluvy bude v roku 2020 cez Ukrajinu prepravených iba 65 namiesto 90 miliárd metrov kubických, rovnako ako v predchádzajúcich rokoch. V nasledujúcich rokoch, t. J. Od roku 2021 do roku 2024, bude cez Ukrajinu smerovaných iba 40 miliárd metrov kubických.</a:t>
            </a:r>
            <a:r>
              <a:rPr lang="de-DE" altLang="de-DE" sz="2000" dirty="0">
                <a:solidFill>
                  <a:srgbClr val="222222"/>
                </a:solidFill>
                <a:latin typeface="inherit"/>
                <a:cs typeface="Arial" panose="020B0604020202020204" pitchFamily="34" charset="0"/>
              </a:rPr>
              <a:t> </a:t>
            </a:r>
            <a:r>
              <a:rPr lang="de-DE" sz="1000" dirty="0">
                <a:solidFill>
                  <a:srgbClr val="222222"/>
                </a:solidFill>
                <a:latin typeface="inherit"/>
                <a:cs typeface="Arial" panose="020B0604020202020204" pitchFamily="34" charset="0"/>
              </a:rPr>
              <a:t>(</a:t>
            </a:r>
            <a:r>
              <a:rPr lang="de-DE" sz="1000" dirty="0" err="1">
                <a:solidFill>
                  <a:srgbClr val="222222"/>
                </a:solidFill>
                <a:latin typeface="inherit"/>
                <a:cs typeface="Arial" panose="020B0604020202020204" pitchFamily="34" charset="0"/>
              </a:rPr>
              <a:t>pozri</a:t>
            </a:r>
            <a:r>
              <a:rPr lang="de-DE" sz="1000" dirty="0">
                <a:solidFill>
                  <a:srgbClr val="222222"/>
                </a:solidFill>
                <a:latin typeface="inherit"/>
                <a:cs typeface="Arial" panose="020B0604020202020204" pitchFamily="34" charset="0"/>
              </a:rPr>
              <a:t>. Zeit Online, 2019) </a:t>
            </a:r>
            <a:endParaRPr lang="sk-SK" altLang="de-DE" sz="1000" dirty="0">
              <a:solidFill>
                <a:srgbClr val="222222"/>
              </a:solidFill>
              <a:latin typeface="inherit"/>
              <a:cs typeface="Arial" panose="020B0604020202020204" pitchFamily="34" charset="0"/>
            </a:endParaRPr>
          </a:p>
          <a:p>
            <a:pPr lvl="0" defTabSz="914400" eaLnBrk="0" fontAlgn="base" hangingPunct="0">
              <a:spcBef>
                <a:spcPct val="0"/>
              </a:spcBef>
              <a:spcAft>
                <a:spcPct val="0"/>
              </a:spcAft>
            </a:pPr>
            <a:br>
              <a:rPr lang="sk-SK" altLang="de-DE" sz="500" dirty="0"/>
            </a:br>
            <a:endParaRPr lang="sk-SK" altLang="de-DE" sz="1600" dirty="0">
              <a:latin typeface="Arial" panose="020B0604020202020204" pitchFamily="34" charset="0"/>
            </a:endParaRPr>
          </a:p>
          <a:p>
            <a:endParaRPr lang="de-DE" dirty="0"/>
          </a:p>
        </p:txBody>
      </p:sp>
      <p:sp>
        <p:nvSpPr>
          <p:cNvPr id="13" name="Verbotsymbol 12">
            <a:hlinkClick r:id="rId2" action="ppaction://hlinksldjump"/>
            <a:extLst>
              <a:ext uri="{FF2B5EF4-FFF2-40B4-BE49-F238E27FC236}">
                <a16:creationId xmlns:a16="http://schemas.microsoft.com/office/drawing/2014/main" id="{BB717960-10D7-4958-91C1-35A948FC8A8D}"/>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5238277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AEAB48-4C5C-4D1D-8D38-0BEDA2912461}"/>
              </a:ext>
            </a:extLst>
          </p:cNvPr>
          <p:cNvSpPr>
            <a:spLocks noGrp="1"/>
          </p:cNvSpPr>
          <p:nvPr>
            <p:ph idx="1"/>
          </p:nvPr>
        </p:nvSpPr>
        <p:spPr>
          <a:xfrm>
            <a:off x="413237" y="1711570"/>
            <a:ext cx="11271740" cy="4337538"/>
          </a:xfrm>
        </p:spPr>
        <p:txBody>
          <a:bodyPr>
            <a:normAutofit/>
          </a:bodyPr>
          <a:lstStyle/>
          <a:p>
            <a:pPr marL="0" indent="0">
              <a:buNone/>
            </a:pPr>
            <a:r>
              <a:rPr lang="de-DE" sz="2000" dirty="0"/>
              <a:t>Kiew fühlt sich durch Nord Stream 2 an Russland verraten. </a:t>
            </a:r>
          </a:p>
          <a:p>
            <a:pPr marL="0" indent="0">
              <a:buNone/>
            </a:pPr>
            <a:r>
              <a:rPr lang="de-DE" sz="2000" dirty="0"/>
              <a:t>Die Ukraine sieht in dem Projekt ein rein politisches Vorhaben.  Hierbei verfolgt Russland aus ukrainischer Sicht das Ziel, die Ukraine als Transitland zu umgehen und dem Land somit zu schaden. </a:t>
            </a:r>
            <a:r>
              <a:rPr lang="de-DE" sz="1000" dirty="0"/>
              <a:t>(vgl. Spiegel Online, 2019) </a:t>
            </a:r>
          </a:p>
          <a:p>
            <a:pPr marL="0" indent="0">
              <a:buNone/>
            </a:pPr>
            <a:r>
              <a:rPr lang="de-DE" sz="2000" dirty="0"/>
              <a:t>So fürchtet die Ukraine eine massivere Bedrohung durch Russland, sollte die Ukraine aufgrund von Nord Stream 2 nicht mehr für den Transport von Gas nach Europa nötig sein.</a:t>
            </a:r>
          </a:p>
          <a:p>
            <a:pPr marL="0" indent="0">
              <a:buNone/>
            </a:pPr>
            <a:r>
              <a:rPr lang="de-DE" sz="2000" dirty="0"/>
              <a:t>Laut des ehemaligen Präsidenten der Ukraine Petro Poroschenko, ist Russland nur aufgrund der ukrainischen Rolle als Gastransitland nicht weiter in sein Land eingedrungen. Poroschenko argumentiert, dass Russland nicht auf die Einnahmen aus dem Gashandel verzichten kann. Somit ist die Ukraine relativ geschützt vor Russland, solange es als Transitland für dessen Gas fungiert. </a:t>
            </a:r>
            <a:r>
              <a:rPr lang="de-DE" sz="1000" dirty="0"/>
              <a:t>(vgl. Kellermann, 2018)</a:t>
            </a:r>
            <a:endParaRPr lang="de-DE" dirty="0"/>
          </a:p>
          <a:p>
            <a:endParaRPr lang="de-DE" dirty="0"/>
          </a:p>
        </p:txBody>
      </p:sp>
      <p:sp>
        <p:nvSpPr>
          <p:cNvPr id="5" name="Titel 1">
            <a:extLst>
              <a:ext uri="{FF2B5EF4-FFF2-40B4-BE49-F238E27FC236}">
                <a16:creationId xmlns:a16="http://schemas.microsoft.com/office/drawing/2014/main" id="{C55EC587-CED5-46BE-AAFF-7AD874F6653F}"/>
              </a:ext>
            </a:extLst>
          </p:cNvPr>
          <p:cNvSpPr txBox="1">
            <a:spLocks/>
          </p:cNvSpPr>
          <p:nvPr/>
        </p:nvSpPr>
        <p:spPr bwMode="black">
          <a:xfrm>
            <a:off x="413237" y="394423"/>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endParaRPr lang="de-DE" dirty="0"/>
          </a:p>
        </p:txBody>
      </p:sp>
      <p:sp>
        <p:nvSpPr>
          <p:cNvPr id="8" name="Pfeil: nach unten 7">
            <a:extLst>
              <a:ext uri="{FF2B5EF4-FFF2-40B4-BE49-F238E27FC236}">
                <a16:creationId xmlns:a16="http://schemas.microsoft.com/office/drawing/2014/main" id="{AC6F4568-C2AE-4866-B605-3D6559D1D06F}"/>
              </a:ext>
            </a:extLst>
          </p:cNvPr>
          <p:cNvSpPr/>
          <p:nvPr/>
        </p:nvSpPr>
        <p:spPr>
          <a:xfrm>
            <a:off x="5275384" y="5681531"/>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2" action="ppaction://hlinksldjump"/>
              </a:rPr>
              <a:t>weiter</a:t>
            </a:r>
            <a:endParaRPr lang="de-DE" dirty="0"/>
          </a:p>
        </p:txBody>
      </p:sp>
      <p:sp>
        <p:nvSpPr>
          <p:cNvPr id="9" name="Verbotsymbol 8">
            <a:hlinkClick r:id="rId3" action="ppaction://hlinksldjump"/>
            <a:extLst>
              <a:ext uri="{FF2B5EF4-FFF2-40B4-BE49-F238E27FC236}">
                <a16:creationId xmlns:a16="http://schemas.microsoft.com/office/drawing/2014/main" id="{2771A891-862A-46F5-9700-323C5D55BE01}"/>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9514874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5867556-0C5D-469D-9988-A7226CA40072}"/>
              </a:ext>
            </a:extLst>
          </p:cNvPr>
          <p:cNvSpPr txBox="1">
            <a:spLocks/>
          </p:cNvSpPr>
          <p:nvPr/>
        </p:nvSpPr>
        <p:spPr bwMode="black">
          <a:xfrm>
            <a:off x="413237" y="394423"/>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r>
              <a:rPr lang="sk-SK" dirty="0">
                <a:solidFill>
                  <a:srgbClr val="00B050"/>
                </a:solidFill>
              </a:rPr>
              <a:t>a</a:t>
            </a:r>
            <a:endParaRPr lang="de-DE" dirty="0">
              <a:solidFill>
                <a:srgbClr val="00B050"/>
              </a:solidFill>
            </a:endParaRPr>
          </a:p>
        </p:txBody>
      </p:sp>
      <p:sp>
        <p:nvSpPr>
          <p:cNvPr id="5" name="Inhaltsplatzhalter 2">
            <a:extLst>
              <a:ext uri="{FF2B5EF4-FFF2-40B4-BE49-F238E27FC236}">
                <a16:creationId xmlns:a16="http://schemas.microsoft.com/office/drawing/2014/main" id="{77A04441-0154-4A74-AAD5-1869EA0CF24A}"/>
              </a:ext>
            </a:extLst>
          </p:cNvPr>
          <p:cNvSpPr>
            <a:spLocks noGrp="1"/>
          </p:cNvSpPr>
          <p:nvPr>
            <p:ph idx="1"/>
          </p:nvPr>
        </p:nvSpPr>
        <p:spPr>
          <a:xfrm>
            <a:off x="413237" y="1711570"/>
            <a:ext cx="11271740" cy="4337538"/>
          </a:xfrm>
        </p:spPr>
        <p:txBody>
          <a:bodyPr>
            <a:normAutofit/>
          </a:bodyPr>
          <a:lstStyle/>
          <a:p>
            <a:pPr marL="0" indent="0">
              <a:buNone/>
            </a:pPr>
            <a:endParaRPr lang="de-DE" sz="2000" dirty="0"/>
          </a:p>
          <a:p>
            <a:pPr marL="0" indent="0">
              <a:buNone/>
            </a:pPr>
            <a:r>
              <a:rPr lang="de-DE" sz="2000" dirty="0" err="1"/>
              <a:t>Kyjev</a:t>
            </a:r>
            <a:r>
              <a:rPr lang="de-DE" sz="2000" dirty="0"/>
              <a:t> </a:t>
            </a:r>
            <a:r>
              <a:rPr lang="de-DE" sz="2000" dirty="0" err="1"/>
              <a:t>sa</a:t>
            </a:r>
            <a:r>
              <a:rPr lang="de-DE" sz="2000" dirty="0"/>
              <a:t> </a:t>
            </a:r>
            <a:r>
              <a:rPr lang="de-DE" sz="2000" dirty="0" err="1"/>
              <a:t>cíti</a:t>
            </a:r>
            <a:r>
              <a:rPr lang="de-DE" sz="2000" dirty="0"/>
              <a:t> </a:t>
            </a:r>
            <a:r>
              <a:rPr lang="de-DE" sz="2000" dirty="0" err="1"/>
              <a:t>zradený</a:t>
            </a:r>
            <a:r>
              <a:rPr lang="de-DE" sz="2000" dirty="0"/>
              <a:t> </a:t>
            </a:r>
            <a:r>
              <a:rPr lang="de-DE" sz="2000" dirty="0" err="1"/>
              <a:t>Ruskom</a:t>
            </a:r>
            <a:r>
              <a:rPr lang="de-DE" sz="2000" dirty="0"/>
              <a:t> </a:t>
            </a:r>
            <a:r>
              <a:rPr lang="de-DE" sz="2000" dirty="0" err="1"/>
              <a:t>cez</a:t>
            </a:r>
            <a:r>
              <a:rPr lang="de-DE" sz="2000" dirty="0"/>
              <a:t> Nord Stream 2.</a:t>
            </a:r>
          </a:p>
          <a:p>
            <a:pPr marL="0" indent="0">
              <a:buNone/>
            </a:pPr>
            <a:r>
              <a:rPr lang="de-DE" sz="2000" dirty="0"/>
              <a:t>Ukrajina </a:t>
            </a:r>
            <a:r>
              <a:rPr lang="de-DE" sz="2000" dirty="0" err="1"/>
              <a:t>považuje</a:t>
            </a:r>
            <a:r>
              <a:rPr lang="de-DE" sz="2000" dirty="0"/>
              <a:t> </a:t>
            </a:r>
            <a:r>
              <a:rPr lang="de-DE" sz="2000" dirty="0" err="1"/>
              <a:t>tento</a:t>
            </a:r>
            <a:r>
              <a:rPr lang="de-DE" sz="2000" dirty="0"/>
              <a:t> </a:t>
            </a:r>
            <a:r>
              <a:rPr lang="de-DE" sz="2000" dirty="0" err="1"/>
              <a:t>projekt</a:t>
            </a:r>
            <a:r>
              <a:rPr lang="de-DE" sz="2000" dirty="0"/>
              <a:t> </a:t>
            </a:r>
            <a:r>
              <a:rPr lang="de-DE" sz="2000" dirty="0" err="1"/>
              <a:t>za</a:t>
            </a:r>
            <a:r>
              <a:rPr lang="de-DE" sz="2000" dirty="0"/>
              <a:t> </a:t>
            </a:r>
            <a:r>
              <a:rPr lang="de-DE" sz="2000" dirty="0" err="1"/>
              <a:t>čisto</a:t>
            </a:r>
            <a:r>
              <a:rPr lang="de-DE" sz="2000" dirty="0"/>
              <a:t> </a:t>
            </a:r>
            <a:r>
              <a:rPr lang="de-DE" sz="2000" dirty="0" err="1"/>
              <a:t>politický</a:t>
            </a:r>
            <a:r>
              <a:rPr lang="de-DE" sz="2000" dirty="0"/>
              <a:t> </a:t>
            </a:r>
            <a:r>
              <a:rPr lang="de-DE" sz="2000" dirty="0" err="1"/>
              <a:t>projekt</a:t>
            </a:r>
            <a:r>
              <a:rPr lang="de-DE" sz="2000" dirty="0"/>
              <a:t>. Toto </a:t>
            </a:r>
            <a:r>
              <a:rPr lang="de-DE" sz="2000" dirty="0" err="1"/>
              <a:t>sledovalo</a:t>
            </a:r>
            <a:r>
              <a:rPr lang="de-DE" sz="2000" dirty="0"/>
              <a:t> </a:t>
            </a:r>
            <a:r>
              <a:rPr lang="de-DE" sz="2000" dirty="0" err="1"/>
              <a:t>Rusko</a:t>
            </a:r>
            <a:r>
              <a:rPr lang="de-DE" sz="2000" dirty="0"/>
              <a:t> </a:t>
            </a:r>
            <a:r>
              <a:rPr lang="de-DE" sz="2000" dirty="0" err="1"/>
              <a:t>od</a:t>
            </a:r>
            <a:r>
              <a:rPr lang="de-DE" sz="2000" dirty="0"/>
              <a:t> </a:t>
            </a:r>
            <a:r>
              <a:rPr lang="de-DE" sz="2000" dirty="0" err="1"/>
              <a:t>ukrajinskej</a:t>
            </a:r>
            <a:r>
              <a:rPr lang="de-DE" sz="2000" dirty="0"/>
              <a:t> </a:t>
            </a:r>
            <a:r>
              <a:rPr lang="de-DE" sz="2000" dirty="0" err="1"/>
              <a:t>viditeľnosti</a:t>
            </a:r>
            <a:r>
              <a:rPr lang="de-DE" sz="2000" dirty="0"/>
              <a:t>, </a:t>
            </a:r>
            <a:r>
              <a:rPr lang="de-DE" sz="2000" dirty="0" err="1"/>
              <a:t>cieľa</a:t>
            </a:r>
            <a:r>
              <a:rPr lang="de-DE" sz="2000" dirty="0"/>
              <a:t>, </a:t>
            </a:r>
            <a:r>
              <a:rPr lang="de-DE" sz="2000" dirty="0" err="1"/>
              <a:t>Ukrajiny</a:t>
            </a:r>
            <a:r>
              <a:rPr lang="de-DE" sz="2000" dirty="0"/>
              <a:t> </a:t>
            </a:r>
            <a:r>
              <a:rPr lang="de-DE" sz="2000" dirty="0" err="1"/>
              <a:t>ako</a:t>
            </a:r>
            <a:r>
              <a:rPr lang="de-DE" sz="2000" dirty="0"/>
              <a:t> </a:t>
            </a:r>
            <a:r>
              <a:rPr lang="de-DE" sz="2000" dirty="0" err="1"/>
              <a:t>Transitlandu</a:t>
            </a:r>
            <a:r>
              <a:rPr lang="de-DE" sz="2000" dirty="0"/>
              <a:t>, </a:t>
            </a:r>
            <a:r>
              <a:rPr lang="de-DE" sz="2000" dirty="0" err="1"/>
              <a:t>aby</a:t>
            </a:r>
            <a:r>
              <a:rPr lang="de-DE" sz="2000" dirty="0"/>
              <a:t> </a:t>
            </a:r>
            <a:r>
              <a:rPr lang="de-DE" sz="2000" dirty="0" err="1"/>
              <a:t>sa</a:t>
            </a:r>
            <a:r>
              <a:rPr lang="de-DE" sz="2000" dirty="0"/>
              <a:t> </a:t>
            </a:r>
            <a:r>
              <a:rPr lang="de-DE" sz="2000" dirty="0" err="1"/>
              <a:t>obišlo</a:t>
            </a:r>
            <a:r>
              <a:rPr lang="de-DE" sz="2000" dirty="0"/>
              <a:t>, a </a:t>
            </a:r>
            <a:r>
              <a:rPr lang="de-DE" sz="2000" dirty="0" err="1"/>
              <a:t>od</a:t>
            </a:r>
            <a:r>
              <a:rPr lang="de-DE" sz="2000" dirty="0"/>
              <a:t> </a:t>
            </a:r>
            <a:r>
              <a:rPr lang="de-DE" sz="2000" dirty="0" err="1"/>
              <a:t>krajiny</a:t>
            </a:r>
            <a:r>
              <a:rPr lang="de-DE" sz="2000" dirty="0"/>
              <a:t>, </a:t>
            </a:r>
            <a:r>
              <a:rPr lang="de-DE" sz="2000" dirty="0" err="1"/>
              <a:t>ktorá</a:t>
            </a:r>
            <a:r>
              <a:rPr lang="de-DE" sz="2000" dirty="0"/>
              <a:t> </a:t>
            </a:r>
            <a:r>
              <a:rPr lang="de-DE" sz="2000" dirty="0" err="1"/>
              <a:t>sa</a:t>
            </a:r>
            <a:r>
              <a:rPr lang="de-DE" sz="2000" dirty="0"/>
              <a:t> </a:t>
            </a:r>
            <a:r>
              <a:rPr lang="de-DE" sz="2000" dirty="0" err="1"/>
              <a:t>mala</a:t>
            </a:r>
            <a:r>
              <a:rPr lang="de-DE" sz="2000" dirty="0"/>
              <a:t> schaden. </a:t>
            </a:r>
            <a:r>
              <a:rPr lang="de-DE" sz="1000" dirty="0"/>
              <a:t>(</a:t>
            </a:r>
            <a:r>
              <a:rPr lang="de-DE" sz="1000" dirty="0" err="1"/>
              <a:t>pozri</a:t>
            </a:r>
            <a:r>
              <a:rPr lang="de-DE" sz="1000" dirty="0"/>
              <a:t> Spiegel Online, 2018)</a:t>
            </a:r>
          </a:p>
          <a:p>
            <a:pPr marL="0" indent="0">
              <a:buNone/>
            </a:pPr>
            <a:r>
              <a:rPr lang="de-DE" sz="2000" dirty="0" err="1"/>
              <a:t>Vzhľadom</a:t>
            </a:r>
            <a:r>
              <a:rPr lang="de-DE" sz="2000" dirty="0"/>
              <a:t> na </a:t>
            </a:r>
            <a:r>
              <a:rPr lang="de-DE" sz="2000" dirty="0" err="1"/>
              <a:t>Ukrajinu</a:t>
            </a:r>
            <a:r>
              <a:rPr lang="de-DE" sz="2000" dirty="0"/>
              <a:t> a </a:t>
            </a:r>
            <a:r>
              <a:rPr lang="de-DE" sz="2000" dirty="0" err="1"/>
              <a:t>obrovskú</a:t>
            </a:r>
            <a:r>
              <a:rPr lang="de-DE" sz="2000" dirty="0"/>
              <a:t> </a:t>
            </a:r>
            <a:r>
              <a:rPr lang="de-DE" sz="2000" dirty="0" err="1"/>
              <a:t>hrozbu</a:t>
            </a:r>
            <a:r>
              <a:rPr lang="de-DE" sz="2000" dirty="0"/>
              <a:t>, </a:t>
            </a:r>
            <a:r>
              <a:rPr lang="de-DE" sz="2000" dirty="0" err="1"/>
              <a:t>ktorú</a:t>
            </a:r>
            <a:r>
              <a:rPr lang="de-DE" sz="2000" dirty="0"/>
              <a:t> </a:t>
            </a:r>
            <a:r>
              <a:rPr lang="de-DE" sz="2000" dirty="0" err="1"/>
              <a:t>predstavuje</a:t>
            </a:r>
            <a:r>
              <a:rPr lang="de-DE" sz="2000" dirty="0"/>
              <a:t> </a:t>
            </a:r>
            <a:r>
              <a:rPr lang="de-DE" sz="2000" dirty="0" err="1"/>
              <a:t>Rusko</a:t>
            </a:r>
            <a:r>
              <a:rPr lang="de-DE" sz="2000" dirty="0"/>
              <a:t>, je Ukrajina </a:t>
            </a:r>
            <a:r>
              <a:rPr lang="de-DE" sz="2000" dirty="0" err="1"/>
              <a:t>vzdialená</a:t>
            </a:r>
            <a:r>
              <a:rPr lang="de-DE" sz="2000" dirty="0"/>
              <a:t> 2 </a:t>
            </a:r>
            <a:r>
              <a:rPr lang="de-DE" sz="2000" dirty="0" err="1"/>
              <a:t>metre</a:t>
            </a:r>
            <a:r>
              <a:rPr lang="de-DE" sz="2000" dirty="0"/>
              <a:t> na </a:t>
            </a:r>
            <a:r>
              <a:rPr lang="de-DE" sz="2000" dirty="0" err="1"/>
              <a:t>prepravu</a:t>
            </a:r>
            <a:r>
              <a:rPr lang="de-DE" sz="2000" dirty="0"/>
              <a:t> </a:t>
            </a:r>
            <a:r>
              <a:rPr lang="de-DE" sz="2000" dirty="0" err="1"/>
              <a:t>plynu</a:t>
            </a:r>
            <a:r>
              <a:rPr lang="de-DE" sz="2000" dirty="0"/>
              <a:t> do </a:t>
            </a:r>
            <a:r>
              <a:rPr lang="de-DE" sz="2000" dirty="0" err="1"/>
              <a:t>Európy</a:t>
            </a:r>
            <a:r>
              <a:rPr lang="de-DE" sz="2000" dirty="0"/>
              <a:t> </a:t>
            </a:r>
            <a:r>
              <a:rPr lang="de-DE" sz="2000" dirty="0" err="1"/>
              <a:t>kvôli</a:t>
            </a:r>
            <a:r>
              <a:rPr lang="de-DE" sz="2000" dirty="0"/>
              <a:t> Nord Stream.</a:t>
            </a:r>
          </a:p>
          <a:p>
            <a:pPr marL="0" indent="0">
              <a:buNone/>
            </a:pPr>
            <a:r>
              <a:rPr lang="de-DE" sz="2000" dirty="0" err="1"/>
              <a:t>Podľa</a:t>
            </a:r>
            <a:r>
              <a:rPr lang="de-DE" sz="2000" dirty="0"/>
              <a:t> </a:t>
            </a:r>
            <a:r>
              <a:rPr lang="de-DE" sz="2000" dirty="0" err="1"/>
              <a:t>bývalého</a:t>
            </a:r>
            <a:r>
              <a:rPr lang="de-DE" sz="2000" dirty="0"/>
              <a:t> </a:t>
            </a:r>
            <a:r>
              <a:rPr lang="de-DE" sz="2000" dirty="0" err="1"/>
              <a:t>ukrajinského</a:t>
            </a:r>
            <a:r>
              <a:rPr lang="de-DE" sz="2000" dirty="0"/>
              <a:t> </a:t>
            </a:r>
            <a:r>
              <a:rPr lang="de-DE" sz="2000" dirty="0" err="1"/>
              <a:t>prezidenta</a:t>
            </a:r>
            <a:r>
              <a:rPr lang="de-DE" sz="2000" dirty="0"/>
              <a:t> Petra </a:t>
            </a:r>
            <a:r>
              <a:rPr lang="de-DE" sz="2000" dirty="0" err="1"/>
              <a:t>Porošenka</a:t>
            </a:r>
            <a:r>
              <a:rPr lang="de-DE" sz="2000" dirty="0"/>
              <a:t> </a:t>
            </a:r>
            <a:r>
              <a:rPr lang="de-DE" sz="2000" dirty="0" err="1"/>
              <a:t>Rusko</a:t>
            </a:r>
            <a:r>
              <a:rPr lang="de-DE" sz="2000" dirty="0"/>
              <a:t> </a:t>
            </a:r>
            <a:r>
              <a:rPr lang="de-DE" sz="2000" dirty="0" err="1"/>
              <a:t>pokračovalo</a:t>
            </a:r>
            <a:r>
              <a:rPr lang="de-DE" sz="2000" dirty="0"/>
              <a:t> v </a:t>
            </a:r>
            <a:r>
              <a:rPr lang="de-DE" sz="2000" dirty="0" err="1"/>
              <a:t>invázii</a:t>
            </a:r>
            <a:r>
              <a:rPr lang="de-DE" sz="2000" dirty="0"/>
              <a:t> do </a:t>
            </a:r>
            <a:r>
              <a:rPr lang="de-DE" sz="2000" dirty="0" err="1"/>
              <a:t>svojej</a:t>
            </a:r>
            <a:r>
              <a:rPr lang="de-DE" sz="2000" dirty="0"/>
              <a:t> </a:t>
            </a:r>
            <a:r>
              <a:rPr lang="de-DE" sz="2000" dirty="0" err="1"/>
              <a:t>krajiny</a:t>
            </a:r>
            <a:r>
              <a:rPr lang="de-DE" sz="2000" dirty="0"/>
              <a:t> </a:t>
            </a:r>
            <a:r>
              <a:rPr lang="de-DE" sz="2000" dirty="0" err="1"/>
              <a:t>len</a:t>
            </a:r>
            <a:r>
              <a:rPr lang="de-DE" sz="2000" dirty="0"/>
              <a:t> z </a:t>
            </a:r>
            <a:r>
              <a:rPr lang="de-DE" sz="2000" dirty="0" err="1"/>
              <a:t>dôvodu</a:t>
            </a:r>
            <a:r>
              <a:rPr lang="de-DE" sz="2000" dirty="0"/>
              <a:t> </a:t>
            </a:r>
            <a:r>
              <a:rPr lang="de-DE" sz="2000" dirty="0" err="1"/>
              <a:t>ukrajinskej</a:t>
            </a:r>
            <a:r>
              <a:rPr lang="de-DE" sz="2000" dirty="0"/>
              <a:t> </a:t>
            </a:r>
            <a:r>
              <a:rPr lang="de-DE" sz="2000" dirty="0" err="1"/>
              <a:t>úlohy</a:t>
            </a:r>
            <a:r>
              <a:rPr lang="de-DE" sz="2000" dirty="0"/>
              <a:t> </a:t>
            </a:r>
            <a:r>
              <a:rPr lang="de-DE" sz="2000" dirty="0" err="1"/>
              <a:t>tranzitnej</a:t>
            </a:r>
            <a:r>
              <a:rPr lang="de-DE" sz="2000" dirty="0"/>
              <a:t> </a:t>
            </a:r>
            <a:r>
              <a:rPr lang="de-DE" sz="2000" dirty="0" err="1"/>
              <a:t>krajiny</a:t>
            </a:r>
            <a:r>
              <a:rPr lang="de-DE" sz="2000" dirty="0"/>
              <a:t> s </a:t>
            </a:r>
            <a:r>
              <a:rPr lang="de-DE" sz="2000" dirty="0" err="1"/>
              <a:t>plynom</a:t>
            </a:r>
            <a:r>
              <a:rPr lang="de-DE" sz="2000" dirty="0"/>
              <a:t>. </a:t>
            </a:r>
            <a:r>
              <a:rPr lang="de-DE" sz="2000" dirty="0" err="1"/>
              <a:t>Poroshenko</a:t>
            </a:r>
            <a:r>
              <a:rPr lang="de-DE" sz="2000" dirty="0"/>
              <a:t> </a:t>
            </a:r>
            <a:r>
              <a:rPr lang="de-DE" sz="2000" dirty="0" err="1"/>
              <a:t>tvrdí</a:t>
            </a:r>
            <a:r>
              <a:rPr lang="de-DE" sz="2000" dirty="0"/>
              <a:t>, </a:t>
            </a:r>
            <a:r>
              <a:rPr lang="de-DE" sz="2000" dirty="0" err="1"/>
              <a:t>že</a:t>
            </a:r>
            <a:r>
              <a:rPr lang="de-DE" sz="2000" dirty="0"/>
              <a:t> </a:t>
            </a:r>
            <a:r>
              <a:rPr lang="de-DE" sz="2000" dirty="0" err="1"/>
              <a:t>Rusko</a:t>
            </a:r>
            <a:r>
              <a:rPr lang="de-DE" sz="2000" dirty="0"/>
              <a:t> </a:t>
            </a:r>
            <a:r>
              <a:rPr lang="de-DE" sz="2000" dirty="0" err="1"/>
              <a:t>sa</a:t>
            </a:r>
            <a:r>
              <a:rPr lang="de-DE" sz="2000" dirty="0"/>
              <a:t> </a:t>
            </a:r>
            <a:r>
              <a:rPr lang="de-DE" sz="2000" dirty="0" err="1"/>
              <a:t>nezaobíde</a:t>
            </a:r>
            <a:r>
              <a:rPr lang="de-DE" sz="2000" dirty="0"/>
              <a:t> </a:t>
            </a:r>
            <a:r>
              <a:rPr lang="de-DE" sz="2000" dirty="0" err="1"/>
              <a:t>bez</a:t>
            </a:r>
            <a:r>
              <a:rPr lang="de-DE" sz="2000" dirty="0"/>
              <a:t> </a:t>
            </a:r>
            <a:r>
              <a:rPr lang="de-DE" sz="2000" dirty="0" err="1"/>
              <a:t>príjmov</a:t>
            </a:r>
            <a:r>
              <a:rPr lang="de-DE" sz="2000" dirty="0"/>
              <a:t> z </a:t>
            </a:r>
            <a:r>
              <a:rPr lang="de-DE" sz="2000" dirty="0" err="1"/>
              <a:t>obchodovania</a:t>
            </a:r>
            <a:r>
              <a:rPr lang="de-DE" sz="2000" dirty="0"/>
              <a:t> s </a:t>
            </a:r>
            <a:r>
              <a:rPr lang="de-DE" sz="2000" dirty="0" err="1"/>
              <a:t>plynom</a:t>
            </a:r>
            <a:r>
              <a:rPr lang="de-DE" sz="2000" dirty="0"/>
              <a:t>. Ukrajina je </a:t>
            </a:r>
            <a:r>
              <a:rPr lang="de-DE" sz="2000" dirty="0" err="1"/>
              <a:t>teda</a:t>
            </a:r>
            <a:r>
              <a:rPr lang="de-DE" sz="2000" dirty="0"/>
              <a:t> </a:t>
            </a:r>
            <a:r>
              <a:rPr lang="de-DE" sz="2000" dirty="0" err="1"/>
              <a:t>relatívne</a:t>
            </a:r>
            <a:r>
              <a:rPr lang="de-DE" sz="2000" dirty="0"/>
              <a:t> </a:t>
            </a:r>
            <a:r>
              <a:rPr lang="de-DE" sz="2000" dirty="0" err="1"/>
              <a:t>chránená</a:t>
            </a:r>
            <a:r>
              <a:rPr lang="de-DE" sz="2000" dirty="0"/>
              <a:t> </a:t>
            </a:r>
            <a:r>
              <a:rPr lang="de-DE" sz="2000" dirty="0" err="1"/>
              <a:t>pred</a:t>
            </a:r>
            <a:r>
              <a:rPr lang="de-DE" sz="2000" dirty="0"/>
              <a:t> </a:t>
            </a:r>
            <a:r>
              <a:rPr lang="de-DE" sz="2000" dirty="0" err="1"/>
              <a:t>Ruskom</a:t>
            </a:r>
            <a:r>
              <a:rPr lang="de-DE" sz="2000" dirty="0"/>
              <a:t>, </a:t>
            </a:r>
            <a:r>
              <a:rPr lang="de-DE" sz="2000" dirty="0" err="1"/>
              <a:t>pokiaľ</a:t>
            </a:r>
            <a:r>
              <a:rPr lang="de-DE" sz="2000" dirty="0"/>
              <a:t> </a:t>
            </a:r>
            <a:r>
              <a:rPr lang="de-DE" sz="2000" dirty="0" err="1"/>
              <a:t>pre</a:t>
            </a:r>
            <a:r>
              <a:rPr lang="de-DE" sz="2000" dirty="0"/>
              <a:t> </a:t>
            </a:r>
            <a:r>
              <a:rPr lang="de-DE" sz="2000" dirty="0" err="1"/>
              <a:t>tranzit</a:t>
            </a:r>
            <a:r>
              <a:rPr lang="de-DE" sz="2000" dirty="0"/>
              <a:t> </a:t>
            </a:r>
            <a:r>
              <a:rPr lang="de-DE" sz="2000" dirty="0" err="1"/>
              <a:t>plynu</a:t>
            </a:r>
            <a:r>
              <a:rPr lang="de-DE" sz="2000" dirty="0"/>
              <a:t> </a:t>
            </a:r>
            <a:r>
              <a:rPr lang="de-DE" sz="2000" dirty="0" err="1"/>
              <a:t>funguje</a:t>
            </a:r>
            <a:r>
              <a:rPr lang="de-DE" sz="2000" dirty="0"/>
              <a:t> </a:t>
            </a:r>
            <a:r>
              <a:rPr lang="de-DE" sz="2000" dirty="0" err="1"/>
              <a:t>ako</a:t>
            </a:r>
            <a:r>
              <a:rPr lang="de-DE" sz="2000" dirty="0"/>
              <a:t> </a:t>
            </a:r>
            <a:r>
              <a:rPr lang="de-DE" sz="2000" dirty="0" err="1"/>
              <a:t>tranzitná</a:t>
            </a:r>
            <a:r>
              <a:rPr lang="de-DE" sz="2000" dirty="0"/>
              <a:t> </a:t>
            </a:r>
            <a:r>
              <a:rPr lang="de-DE" sz="2000" dirty="0" err="1"/>
              <a:t>krajina</a:t>
            </a:r>
            <a:r>
              <a:rPr lang="de-DE" sz="2000" dirty="0"/>
              <a:t>. </a:t>
            </a:r>
            <a:r>
              <a:rPr lang="de-DE" sz="1000" dirty="0"/>
              <a:t>(</a:t>
            </a:r>
            <a:r>
              <a:rPr lang="de-DE" sz="1000" dirty="0" err="1"/>
              <a:t>Pozri</a:t>
            </a:r>
            <a:r>
              <a:rPr lang="de-DE" sz="1000" dirty="0"/>
              <a:t> Kellermann, 2018)</a:t>
            </a:r>
          </a:p>
        </p:txBody>
      </p:sp>
      <p:sp>
        <p:nvSpPr>
          <p:cNvPr id="6" name="Pfeil: nach unten 5">
            <a:extLst>
              <a:ext uri="{FF2B5EF4-FFF2-40B4-BE49-F238E27FC236}">
                <a16:creationId xmlns:a16="http://schemas.microsoft.com/office/drawing/2014/main" id="{E01ACA2E-8E84-4D73-9463-0DE0840A15BA}"/>
              </a:ext>
            </a:extLst>
          </p:cNvPr>
          <p:cNvSpPr/>
          <p:nvPr/>
        </p:nvSpPr>
        <p:spPr>
          <a:xfrm>
            <a:off x="5275384" y="5681531"/>
            <a:ext cx="1641231" cy="97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hlinkClick r:id="rId2" action="ppaction://hlinksldjump"/>
              </a:rPr>
              <a:t>Ďalej</a:t>
            </a:r>
            <a:endParaRPr lang="de-DE" dirty="0"/>
          </a:p>
          <a:p>
            <a:pPr algn="ctr"/>
            <a:endParaRPr lang="de-DE" dirty="0"/>
          </a:p>
        </p:txBody>
      </p:sp>
      <p:sp>
        <p:nvSpPr>
          <p:cNvPr id="7" name="Verbotsymbol 6">
            <a:hlinkClick r:id="rId3" action="ppaction://hlinksldjump"/>
            <a:extLst>
              <a:ext uri="{FF2B5EF4-FFF2-40B4-BE49-F238E27FC236}">
                <a16:creationId xmlns:a16="http://schemas.microsoft.com/office/drawing/2014/main" id="{EE6EBA5D-1F7A-4781-9FF2-D1E9E8A498E5}"/>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0036753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5B56A21-B2F8-421B-91B8-9BBF7CA614B4}"/>
              </a:ext>
            </a:extLst>
          </p:cNvPr>
          <p:cNvSpPr>
            <a:spLocks noGrp="1"/>
          </p:cNvSpPr>
          <p:nvPr>
            <p:ph idx="1"/>
          </p:nvPr>
        </p:nvSpPr>
        <p:spPr>
          <a:xfrm>
            <a:off x="498230" y="1883870"/>
            <a:ext cx="11271740" cy="3790100"/>
          </a:xfrm>
        </p:spPr>
        <p:txBody>
          <a:bodyPr/>
          <a:lstStyle/>
          <a:p>
            <a:pPr marL="0" indent="0">
              <a:buNone/>
            </a:pPr>
            <a:r>
              <a:rPr lang="de-DE" sz="2000" dirty="0"/>
              <a:t>Sollte die Rolle als Transitland durch Nord Stream 2 zerstört werden, wäre eine Eskalation des Ukrainekonflikts durch Russland möglich. </a:t>
            </a:r>
            <a:r>
              <a:rPr lang="de-DE" sz="1000" dirty="0"/>
              <a:t>(vgl. Schuller, 2019) </a:t>
            </a:r>
          </a:p>
          <a:p>
            <a:endParaRPr lang="de-DE" sz="1000" dirty="0"/>
          </a:p>
          <a:p>
            <a:pPr marL="0" indent="0">
              <a:buNone/>
            </a:pPr>
            <a:r>
              <a:rPr lang="de-DE" sz="2000" dirty="0"/>
              <a:t>Auch wenn kein direkter Konflikt eintritt, fürchtet die Ukraine, dass Russland Gaslieferungen verweigern könnte, ohne seine Gasgeschäfte mit anderen Ländern zu beeinflussen. Somit wäre die Ukraine erpressbar. Dies ist im Jahr 2009 schon einmal passiert, damals konnte die Ukraine jedoch auf für Mitteleuropa bestimmtes Gas zurückgreifen. Dieses wäre aber, wenn Nord Stream 2 in Betrieb ist und kein Transitgas mehr durch die Ukraine fließt, nicht mehr möglich. </a:t>
            </a:r>
            <a:r>
              <a:rPr lang="de-DE" sz="1000" dirty="0"/>
              <a:t>(vgl. </a:t>
            </a:r>
            <a:r>
              <a:rPr lang="de-DE" sz="1000" dirty="0" err="1"/>
              <a:t>Ballin</a:t>
            </a:r>
            <a:r>
              <a:rPr lang="de-DE" sz="1000" dirty="0"/>
              <a:t>, 2019)</a:t>
            </a:r>
          </a:p>
          <a:p>
            <a:endParaRPr lang="de-DE" dirty="0"/>
          </a:p>
        </p:txBody>
      </p:sp>
      <p:sp>
        <p:nvSpPr>
          <p:cNvPr id="4" name="Verbotsymbol 3">
            <a:hlinkClick r:id="rId2" action="ppaction://hlinksldjump"/>
            <a:extLst>
              <a:ext uri="{FF2B5EF4-FFF2-40B4-BE49-F238E27FC236}">
                <a16:creationId xmlns:a16="http://schemas.microsoft.com/office/drawing/2014/main" id="{D870AFF7-5F9E-4168-A9FB-0591604405F7}"/>
              </a:ext>
            </a:extLst>
          </p:cNvPr>
          <p:cNvSpPr/>
          <p:nvPr/>
        </p:nvSpPr>
        <p:spPr>
          <a:xfrm>
            <a:off x="11210306" y="6080165"/>
            <a:ext cx="855024" cy="71845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Titel 1">
            <a:extLst>
              <a:ext uri="{FF2B5EF4-FFF2-40B4-BE49-F238E27FC236}">
                <a16:creationId xmlns:a16="http://schemas.microsoft.com/office/drawing/2014/main" id="{3643B20A-8814-446F-A3B9-0EBD3950F3B6}"/>
              </a:ext>
            </a:extLst>
          </p:cNvPr>
          <p:cNvSpPr txBox="1">
            <a:spLocks/>
          </p:cNvSpPr>
          <p:nvPr/>
        </p:nvSpPr>
        <p:spPr bwMode="black">
          <a:xfrm>
            <a:off x="498230" y="382750"/>
            <a:ext cx="11271740" cy="119821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e-DE" dirty="0">
                <a:solidFill>
                  <a:srgbClr val="00B050"/>
                </a:solidFill>
              </a:rPr>
              <a:t>Politik</a:t>
            </a:r>
            <a:endParaRPr lang="de-DE" dirty="0"/>
          </a:p>
        </p:txBody>
      </p:sp>
    </p:spTree>
    <p:extLst>
      <p:ext uri="{BB962C8B-B14F-4D97-AF65-F5344CB8AC3E}">
        <p14:creationId xmlns:p14="http://schemas.microsoft.com/office/powerpoint/2010/main" val="2773324038"/>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TM03457510[[fn=Savon]]</Template>
  <TotalTime>0</TotalTime>
  <Words>12201</Words>
  <Application>Microsoft Office PowerPoint</Application>
  <PresentationFormat>Breitbild</PresentationFormat>
  <Paragraphs>754</Paragraphs>
  <Slides>142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142</vt:i4>
      </vt:variant>
    </vt:vector>
  </HeadingPairs>
  <TitlesOfParts>
    <vt:vector size="146" baseType="lpstr">
      <vt:lpstr>Arial</vt:lpstr>
      <vt:lpstr>Gill Sans MT</vt:lpstr>
      <vt:lpstr>inherit</vt:lpstr>
      <vt:lpstr>Paket</vt:lpstr>
      <vt:lpstr>Interessenkonflikte innerhalb der EU anhand von Nord Stream 2 mit Fokus auf Polen</vt:lpstr>
      <vt:lpstr>Sprache / Jazyk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Nord Stream 2</vt:lpstr>
      <vt:lpstr>PowerPoint-Präsentation</vt:lpstr>
      <vt:lpstr>Gemeinsame europäische Energie-Politik</vt:lpstr>
      <vt:lpstr>Spoločná európska energetická politika</vt:lpstr>
      <vt:lpstr>Gemeinsame europäische Energie-Politik</vt:lpstr>
      <vt:lpstr>Spoločná európska energetická politika</vt:lpstr>
      <vt:lpstr>Gemeinsame europäische Energie-Politik</vt:lpstr>
      <vt:lpstr>Spoločná európska energetická politika</vt:lpstr>
      <vt:lpstr>Energiepolitische Lage von Europa</vt:lpstr>
      <vt:lpstr>Energetická situácia v Európe</vt:lpstr>
      <vt:lpstr>Energiepolitische Lage von Europa</vt:lpstr>
      <vt:lpstr>Energetická situácia v Európe </vt:lpstr>
      <vt:lpstr>Gazprom</vt:lpstr>
      <vt:lpstr>Gazprom</vt:lpstr>
      <vt:lpstr>Baltic Pipe</vt:lpstr>
      <vt:lpstr>Baltická potrubie </vt:lpstr>
      <vt:lpstr>Eustream</vt:lpstr>
      <vt:lpstr>Eustream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Politik</vt:lpstr>
      <vt:lpstr>Politika</vt:lpstr>
      <vt:lpstr>Umweltkonflikt </vt:lpstr>
      <vt:lpstr>konfliktu so životné prostredím</vt:lpstr>
      <vt:lpstr>Konflikt zwischen Deutschland und der Slowakei </vt:lpstr>
      <vt:lpstr>medzi Nemeckom a Slovenskom</vt:lpstr>
      <vt:lpstr>Wirtschaft</vt:lpstr>
      <vt:lpstr>Hospodárstvo</vt:lpstr>
      <vt:lpstr>Politik</vt:lpstr>
      <vt:lpstr>Politika</vt:lpstr>
      <vt:lpstr>Umwelt</vt:lpstr>
      <vt:lpstr>Životné prostredie</vt:lpstr>
      <vt:lpstr>Konflikt zwischen Deutschland und der Ukraine </vt:lpstr>
      <vt:lpstr>medzi Nemeckom a Ukrajinou</vt:lpstr>
      <vt:lpstr>Wirtschaft</vt:lpstr>
      <vt:lpstr>Hospodárstvo</vt:lpstr>
      <vt:lpstr>Politik</vt:lpstr>
      <vt:lpstr>Politika </vt:lpstr>
      <vt:lpstr>Umwelt</vt:lpstr>
      <vt:lpstr>Životné prostredie </vt:lpstr>
      <vt:lpstr>Übereinstimmung zwischen Deutschland, Polen, Slowakei und der Ukraine </vt:lpstr>
      <vt:lpstr>Dohoda medzi Nemeckom, Poľskom, Slovenskom a Ukrajinou</vt:lpstr>
      <vt:lpstr>Fazit </vt:lpstr>
      <vt:lpstr>Záver  </vt:lpstr>
      <vt:lpstr>Fazit </vt:lpstr>
      <vt:lpstr>Záver Fazit </vt:lpstr>
      <vt:lpstr>Auswirkungen auf die gemeinsame europäische Energie-Politik </vt:lpstr>
      <vt:lpstr>Účinky na spoločnú európsku energetickú politiku </vt:lpstr>
      <vt:lpstr>Bilderverzeichnis/ Zoznam obrázkov</vt:lpstr>
      <vt:lpstr>Quellen / Zdrojov </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Simon Hölzl</dc:creator>
  <cp:lastModifiedBy>Simon Hölzl</cp:lastModifiedBy>
  <cp:revision>127</cp:revision>
  <dcterms:created xsi:type="dcterms:W3CDTF">2020-01-06T19:29:19Z</dcterms:created>
  <dcterms:modified xsi:type="dcterms:W3CDTF">2020-01-13T23:57:15Z</dcterms:modified>
</cp:coreProperties>
</file>