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Default Extension="jpg" ContentType="image/jpeg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89" r:id="rId3"/>
    <p:sldMasterId id="2147483707" r:id="rId4"/>
  </p:sldMasterIdLst>
  <p:sldIdLst>
    <p:sldId id="270" r:id="rId5"/>
    <p:sldId id="266" r:id="rId6"/>
    <p:sldId id="259" r:id="rId7"/>
    <p:sldId id="256" r:id="rId8"/>
    <p:sldId id="260" r:id="rId9"/>
    <p:sldId id="257" r:id="rId10"/>
    <p:sldId id="258" r:id="rId11"/>
    <p:sldId id="263" r:id="rId12"/>
    <p:sldId id="264" r:id="rId13"/>
    <p:sldId id="271" r:id="rId14"/>
    <p:sldId id="272" r:id="rId15"/>
    <p:sldId id="268" r:id="rId16"/>
    <p:sldId id="269" r:id="rId17"/>
  </p:sldIdLst>
  <p:sldSz cx="12192000" cy="6858000"/>
  <p:notesSz cx="6858000" cy="9144000"/>
  <p:defaultTextStyle>
    <a:defPPr>
      <a:defRPr lang="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Zusammenfassungsabschnitt" id="{9AAB58DA-2957-4F40-A96C-23EDE38C4049}">
          <p14:sldIdLst>
            <p14:sldId id="270"/>
            <p14:sldId id="266"/>
          </p14:sldIdLst>
        </p14:section>
        <p14:section name="Vergleich Deutschland, Polen und Slowakei" id="{01280199-B097-45EC-B271-90528116AFDB}">
          <p14:sldIdLst>
            <p14:sldId id="259"/>
            <p14:sldId id="256"/>
            <p14:sldId id="260"/>
            <p14:sldId id="257"/>
            <p14:sldId id="258"/>
          </p14:sldIdLst>
        </p14:section>
        <p14:section name="Abschnitt 2" id="{F920C120-FBFB-4C90-98FC-FF269EF4C60F}">
          <p14:sldIdLst>
            <p14:sldId id="263"/>
            <p14:sldId id="264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Arkusz_programu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" b="1" dirty="0"/>
              <a:t>Emisja CO2 na mieszkańca w tonach na rok 2019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CO2 Ausstoß pro Einwohner in Tonnen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58-4F57-BCDA-F15A81346B68}"/>
              </c:ext>
            </c:extLst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A58-4F57-BCDA-F15A81346B68}"/>
              </c:ext>
            </c:extLst>
          </c:dPt>
          <c:dPt>
            <c:idx val="3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A58-4F57-BCDA-F15A81346B68}"/>
              </c:ext>
            </c:extLst>
          </c:dPt>
          <c:cat>
            <c:strRef>
              <c:f>Tabelle1!$A$2:$A$5</c:f>
              <c:strCache>
                <c:ptCount val="4"/>
                <c:pt idx="0">
                  <c:v>Niemcy</c:v>
                </c:pt>
                <c:pt idx="1">
                  <c:v>Polska</c:v>
                </c:pt>
                <c:pt idx="2">
                  <c:v>Słowacja</c:v>
                </c:pt>
                <c:pt idx="3">
                  <c:v>przeciętność UE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10.1</c:v>
                </c:pt>
                <c:pt idx="1">
                  <c:v>10.4</c:v>
                </c:pt>
                <c:pt idx="2">
                  <c:v>7.7</c:v>
                </c:pt>
                <c:pt idx="3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58-4F57-BCDA-F15A81346B68}"/>
            </c:ext>
          </c:extLst>
        </c:ser>
        <c:overlap val="100"/>
        <c:axId val="147263872"/>
        <c:axId val="147265408"/>
      </c:barChart>
      <c:catAx>
        <c:axId val="147263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265408"/>
        <c:crosses val="autoZero"/>
        <c:auto val="1"/>
        <c:lblAlgn val="ctr"/>
        <c:lblOffset val="100"/>
      </c:catAx>
      <c:valAx>
        <c:axId val="147265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26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line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Niemcy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80.56</c:v>
                </c:pt>
                <c:pt idx="1">
                  <c:v>81.239999999999995</c:v>
                </c:pt>
                <c:pt idx="2">
                  <c:v>79.2</c:v>
                </c:pt>
                <c:pt idx="3">
                  <c:v>79.440000000000026</c:v>
                </c:pt>
                <c:pt idx="4">
                  <c:v>74.05</c:v>
                </c:pt>
                <c:pt idx="5">
                  <c:v>76.64</c:v>
                </c:pt>
                <c:pt idx="6">
                  <c:v>74.73</c:v>
                </c:pt>
                <c:pt idx="7">
                  <c:v>75.25</c:v>
                </c:pt>
                <c:pt idx="8">
                  <c:v>76.679999999999978</c:v>
                </c:pt>
                <c:pt idx="9">
                  <c:v>73.489999999999995</c:v>
                </c:pt>
                <c:pt idx="10">
                  <c:v>73.8</c:v>
                </c:pt>
                <c:pt idx="11">
                  <c:v>74.169999999999987</c:v>
                </c:pt>
                <c:pt idx="12">
                  <c:v>73.22</c:v>
                </c:pt>
                <c:pt idx="13">
                  <c:v>70.440000000000026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79-4F7B-853F-A6508214ED8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Polska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85.210000000000022</c:v>
                </c:pt>
                <c:pt idx="1">
                  <c:v>88.490000000000023</c:v>
                </c:pt>
                <c:pt idx="2">
                  <c:v>88.45</c:v>
                </c:pt>
                <c:pt idx="3">
                  <c:v>87.169999999999987</c:v>
                </c:pt>
                <c:pt idx="4">
                  <c:v>83.13</c:v>
                </c:pt>
                <c:pt idx="5">
                  <c:v>87.1</c:v>
                </c:pt>
                <c:pt idx="6">
                  <c:v>86.9</c:v>
                </c:pt>
                <c:pt idx="7">
                  <c:v>85.35</c:v>
                </c:pt>
                <c:pt idx="8">
                  <c:v>84.64</c:v>
                </c:pt>
                <c:pt idx="9">
                  <c:v>82.02</c:v>
                </c:pt>
                <c:pt idx="10">
                  <c:v>82.73</c:v>
                </c:pt>
                <c:pt idx="11">
                  <c:v>84.56</c:v>
                </c:pt>
                <c:pt idx="12">
                  <c:v>87.7</c:v>
                </c:pt>
                <c:pt idx="13">
                  <c:v>87.42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79-4F7B-853F-A6508214ED8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Słowacja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Tabelle1!$D$2:$D$15</c:f>
              <c:numCache>
                <c:formatCode>General</c:formatCode>
                <c:ptCount val="14"/>
                <c:pt idx="0">
                  <c:v>69.86999999999999</c:v>
                </c:pt>
                <c:pt idx="1">
                  <c:v>69.760000000000005</c:v>
                </c:pt>
                <c:pt idx="2">
                  <c:v>67.400000000000006</c:v>
                </c:pt>
                <c:pt idx="3">
                  <c:v>68.13</c:v>
                </c:pt>
                <c:pt idx="4">
                  <c:v>62.24</c:v>
                </c:pt>
                <c:pt idx="5">
                  <c:v>63.25</c:v>
                </c:pt>
                <c:pt idx="6">
                  <c:v>62.3</c:v>
                </c:pt>
                <c:pt idx="7">
                  <c:v>58.85</c:v>
                </c:pt>
                <c:pt idx="8">
                  <c:v>58.39</c:v>
                </c:pt>
                <c:pt idx="9">
                  <c:v>55.6</c:v>
                </c:pt>
                <c:pt idx="10">
                  <c:v>57.04</c:v>
                </c:pt>
                <c:pt idx="11">
                  <c:v>57.720000000000013</c:v>
                </c:pt>
                <c:pt idx="12">
                  <c:v>59.31</c:v>
                </c:pt>
                <c:pt idx="13">
                  <c:v>59.160000000000011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79-4F7B-853F-A6508214ED8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przeciętność UE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Tabelle1!$E$2:$E$15</c:f>
              <c:numCache>
                <c:formatCode>General</c:formatCode>
                <c:ptCount val="14"/>
                <c:pt idx="0">
                  <c:v>93.92</c:v>
                </c:pt>
                <c:pt idx="1">
                  <c:v>93.79</c:v>
                </c:pt>
                <c:pt idx="2">
                  <c:v>93.02</c:v>
                </c:pt>
                <c:pt idx="3">
                  <c:v>91</c:v>
                </c:pt>
                <c:pt idx="4">
                  <c:v>84.34</c:v>
                </c:pt>
                <c:pt idx="5">
                  <c:v>86.179999999999978</c:v>
                </c:pt>
                <c:pt idx="6">
                  <c:v>83.440000000000026</c:v>
                </c:pt>
                <c:pt idx="7">
                  <c:v>82.33</c:v>
                </c:pt>
                <c:pt idx="8">
                  <c:v>80.64</c:v>
                </c:pt>
                <c:pt idx="9">
                  <c:v>77.59</c:v>
                </c:pt>
                <c:pt idx="10">
                  <c:v>78.28</c:v>
                </c:pt>
                <c:pt idx="11">
                  <c:v>77.92</c:v>
                </c:pt>
                <c:pt idx="12">
                  <c:v>78.38</c:v>
                </c:pt>
                <c:pt idx="13">
                  <c:v>76.760000000000005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79-4F7B-853F-A6508214ED8C}"/>
            </c:ext>
          </c:extLst>
        </c:ser>
        <c:marker val="1"/>
        <c:axId val="147300352"/>
        <c:axId val="147301888"/>
      </c:lineChart>
      <c:catAx>
        <c:axId val="147300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301888"/>
        <c:crosses val="autoZero"/>
        <c:auto val="1"/>
        <c:lblAlgn val="ctr"/>
        <c:lblOffset val="100"/>
      </c:catAx>
      <c:valAx>
        <c:axId val="147301888"/>
        <c:scaling>
          <c:orientation val="minMax"/>
          <c:min val="5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30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line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Niemcy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10.072000000000003</c:v>
                </c:pt>
                <c:pt idx="1">
                  <c:v>10.851000000000004</c:v>
                </c:pt>
                <c:pt idx="2">
                  <c:v>11.667</c:v>
                </c:pt>
                <c:pt idx="3">
                  <c:v>12.453000000000005</c:v>
                </c:pt>
                <c:pt idx="4">
                  <c:v>13.543000000000001</c:v>
                </c:pt>
                <c:pt idx="5">
                  <c:v>13.76</c:v>
                </c:pt>
                <c:pt idx="6">
                  <c:v>14.385000000000003</c:v>
                </c:pt>
                <c:pt idx="7">
                  <c:v>14.906000000000002</c:v>
                </c:pt>
                <c:pt idx="8">
                  <c:v>14.889000000000003</c:v>
                </c:pt>
                <c:pt idx="9">
                  <c:v>15.476000000000004</c:v>
                </c:pt>
                <c:pt idx="10">
                  <c:v>16.672999999999991</c:v>
                </c:pt>
                <c:pt idx="11">
                  <c:v>17.353999999999999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F2-4E67-A9E9-85FBCF9C08A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Polska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Tabelle1!$C$2:$C$13</c:f>
              <c:numCache>
                <c:formatCode>General</c:formatCode>
                <c:ptCount val="12"/>
                <c:pt idx="0">
                  <c:v>7.7110000000000003</c:v>
                </c:pt>
                <c:pt idx="1">
                  <c:v>8.6989999999999998</c:v>
                </c:pt>
                <c:pt idx="2">
                  <c:v>9.3000000000000007</c:v>
                </c:pt>
                <c:pt idx="3">
                  <c:v>10.354000000000005</c:v>
                </c:pt>
                <c:pt idx="4">
                  <c:v>10.97</c:v>
                </c:pt>
                <c:pt idx="5">
                  <c:v>11.463000000000005</c:v>
                </c:pt>
                <c:pt idx="6">
                  <c:v>11.614000000000001</c:v>
                </c:pt>
                <c:pt idx="7">
                  <c:v>11.888</c:v>
                </c:pt>
                <c:pt idx="8">
                  <c:v>11.4</c:v>
                </c:pt>
                <c:pt idx="9">
                  <c:v>11.117000000000001</c:v>
                </c:pt>
                <c:pt idx="10">
                  <c:v>11.477</c:v>
                </c:pt>
                <c:pt idx="11">
                  <c:v>12.164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F2-4E67-A9E9-85FBCF9C08A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Słowacja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Tabelle1!$D$2:$D$13</c:f>
              <c:numCache>
                <c:formatCode>General</c:formatCode>
                <c:ptCount val="12"/>
                <c:pt idx="0">
                  <c:v>7.7229999999999981</c:v>
                </c:pt>
                <c:pt idx="1">
                  <c:v>9.3680000000000003</c:v>
                </c:pt>
                <c:pt idx="2">
                  <c:v>9.0990000000000002</c:v>
                </c:pt>
                <c:pt idx="3">
                  <c:v>10.348000000000001</c:v>
                </c:pt>
                <c:pt idx="4">
                  <c:v>10.453000000000005</c:v>
                </c:pt>
                <c:pt idx="5">
                  <c:v>10.133000000000001</c:v>
                </c:pt>
                <c:pt idx="6">
                  <c:v>11.713000000000001</c:v>
                </c:pt>
                <c:pt idx="7">
                  <c:v>12.883000000000004</c:v>
                </c:pt>
                <c:pt idx="8">
                  <c:v>12.029</c:v>
                </c:pt>
                <c:pt idx="9">
                  <c:v>11.465000000000003</c:v>
                </c:pt>
                <c:pt idx="10">
                  <c:v>11.896000000000004</c:v>
                </c:pt>
                <c:pt idx="11">
                  <c:v>16.893999999999991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F2-4E67-A9E9-85FBCF9C08A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EU-Mittelmaß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Tabelle1!$E$2:$E$13</c:f>
              <c:numCache>
                <c:formatCode>General</c:formatCode>
                <c:ptCount val="12"/>
                <c:pt idx="0">
                  <c:v>11.378</c:v>
                </c:pt>
                <c:pt idx="1">
                  <c:v>12.616</c:v>
                </c:pt>
                <c:pt idx="2">
                  <c:v>13.161</c:v>
                </c:pt>
                <c:pt idx="3">
                  <c:v>13.389000000000003</c:v>
                </c:pt>
                <c:pt idx="4">
                  <c:v>14.663</c:v>
                </c:pt>
                <c:pt idx="5">
                  <c:v>15.370000000000003</c:v>
                </c:pt>
                <c:pt idx="6">
                  <c:v>16.202999999999992</c:v>
                </c:pt>
                <c:pt idx="7">
                  <c:v>16.734000000000005</c:v>
                </c:pt>
                <c:pt idx="8">
                  <c:v>16.981999999999992</c:v>
                </c:pt>
                <c:pt idx="9">
                  <c:v>17.481999999999992</c:v>
                </c:pt>
                <c:pt idx="10">
                  <c:v>18.012</c:v>
                </c:pt>
                <c:pt idx="11">
                  <c:v>18.876999999999999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F2-4E67-A9E9-85FBCF9C08A6}"/>
            </c:ext>
          </c:extLst>
        </c:ser>
        <c:marker val="1"/>
        <c:axId val="149500672"/>
        <c:axId val="149502208"/>
      </c:lineChart>
      <c:catAx>
        <c:axId val="149500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502208"/>
        <c:crosses val="autoZero"/>
        <c:auto val="1"/>
        <c:lblAlgn val="ctr"/>
        <c:lblOffset val="100"/>
      </c:catAx>
      <c:valAx>
        <c:axId val="149502208"/>
        <c:scaling>
          <c:orientation val="minMax"/>
          <c:max val="20"/>
          <c:min val="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50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Stromerzeugung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Tabelle1!$A$2:$A$5</c:f>
              <c:strCache>
                <c:ptCount val="3"/>
                <c:pt idx="0">
                  <c:v>Niemcy</c:v>
                </c:pt>
                <c:pt idx="1">
                  <c:v>Polska</c:v>
                </c:pt>
                <c:pt idx="2">
                  <c:v>Slowakei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0.29000000000000009</c:v>
                </c:pt>
                <c:pt idx="1">
                  <c:v>0.38000000000000012</c:v>
                </c:pt>
                <c:pt idx="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76-4CC3-8DEA-EB9DBA008F5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Fertigungsindustrie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Tabelle1!$A$2:$A$5</c:f>
              <c:strCache>
                <c:ptCount val="3"/>
                <c:pt idx="0">
                  <c:v>Niemcy</c:v>
                </c:pt>
                <c:pt idx="1">
                  <c:v>Polska</c:v>
                </c:pt>
                <c:pt idx="2">
                  <c:v>Slowakei</c:v>
                </c:pt>
              </c:strCache>
            </c:strRef>
          </c:cat>
          <c:val>
            <c:numRef>
              <c:f>Tabelle1!$C$2:$C$5</c:f>
              <c:numCache>
                <c:formatCode>0%</c:formatCode>
                <c:ptCount val="4"/>
                <c:pt idx="0">
                  <c:v>0.15000000000000005</c:v>
                </c:pt>
                <c:pt idx="1">
                  <c:v>8.0000000000000029E-2</c:v>
                </c:pt>
                <c:pt idx="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76-4CC3-8DEA-EB9DBA008F5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Produktnutzung und industrielle Verfahren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Tabelle1!$A$2:$A$5</c:f>
              <c:strCache>
                <c:ptCount val="3"/>
                <c:pt idx="0">
                  <c:v>Niemcy</c:v>
                </c:pt>
                <c:pt idx="1">
                  <c:v>Polska</c:v>
                </c:pt>
                <c:pt idx="2">
                  <c:v>Slowakei</c:v>
                </c:pt>
              </c:strCache>
            </c:strRef>
          </c:cat>
          <c:val>
            <c:numRef>
              <c:f>Tabelle1!$D$2:$D$5</c:f>
              <c:numCache>
                <c:formatCode>0%</c:formatCode>
                <c:ptCount val="4"/>
                <c:pt idx="0">
                  <c:v>8.0000000000000029E-2</c:v>
                </c:pt>
                <c:pt idx="1">
                  <c:v>6.0000000000000019E-2</c:v>
                </c:pt>
                <c:pt idx="2">
                  <c:v>0.21000000000000005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76-4CC3-8DEA-EB9DBA008F5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Landwirtschaft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Tabelle1!$A$2:$A$5</c:f>
              <c:strCache>
                <c:ptCount val="3"/>
                <c:pt idx="0">
                  <c:v>Niemcy</c:v>
                </c:pt>
                <c:pt idx="1">
                  <c:v>Polska</c:v>
                </c:pt>
                <c:pt idx="2">
                  <c:v>Slowakei</c:v>
                </c:pt>
              </c:strCache>
            </c:strRef>
          </c:cat>
          <c:val>
            <c:numRef>
              <c:f>Tabelle1!$E$2:$E$5</c:f>
              <c:numCache>
                <c:formatCode>0%</c:formatCode>
                <c:ptCount val="4"/>
                <c:pt idx="0">
                  <c:v>7.0000000000000021E-2</c:v>
                </c:pt>
                <c:pt idx="1">
                  <c:v>8.0000000000000029E-2</c:v>
                </c:pt>
                <c:pt idx="2">
                  <c:v>6.0000000000000019E-2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76-4CC3-8DEA-EB9DBA008F59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Verkehr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Tabelle1!$A$2:$A$5</c:f>
              <c:strCache>
                <c:ptCount val="3"/>
                <c:pt idx="0">
                  <c:v>Niemcy</c:v>
                </c:pt>
                <c:pt idx="1">
                  <c:v>Polska</c:v>
                </c:pt>
                <c:pt idx="2">
                  <c:v>Slowakei</c:v>
                </c:pt>
              </c:strCache>
            </c:strRef>
          </c:cat>
          <c:val>
            <c:numRef>
              <c:f>Tabelle1!$F$2:$F$5</c:f>
              <c:numCache>
                <c:formatCode>0%</c:formatCode>
                <c:ptCount val="4"/>
                <c:pt idx="0">
                  <c:v>0.2</c:v>
                </c:pt>
                <c:pt idx="1">
                  <c:v>0.17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A76-4CC3-8DEA-EB9DBA008F59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Müllentsorgung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Tabelle1!$A$2:$A$5</c:f>
              <c:strCache>
                <c:ptCount val="3"/>
                <c:pt idx="0">
                  <c:v>Niemcy</c:v>
                </c:pt>
                <c:pt idx="1">
                  <c:v>Polska</c:v>
                </c:pt>
                <c:pt idx="2">
                  <c:v>Slowakei</c:v>
                </c:pt>
              </c:strCache>
            </c:strRef>
          </c:cat>
          <c:val>
            <c:numRef>
              <c:f>Tabelle1!$G$2:$G$5</c:f>
              <c:numCache>
                <c:formatCode>0%</c:formatCode>
                <c:ptCount val="4"/>
                <c:pt idx="0">
                  <c:v>1.0000000000000004E-2</c:v>
                </c:pt>
                <c:pt idx="1">
                  <c:v>3.0000000000000002E-2</c:v>
                </c:pt>
                <c:pt idx="2">
                  <c:v>4.0000000000000015E-2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A76-4CC3-8DEA-EB9DBA008F59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Andere Emissionen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Tabelle1!$A$2:$A$5</c:f>
              <c:strCache>
                <c:ptCount val="3"/>
                <c:pt idx="0">
                  <c:v>Niemcy</c:v>
                </c:pt>
                <c:pt idx="1">
                  <c:v>Polska</c:v>
                </c:pt>
                <c:pt idx="2">
                  <c:v>Slowakei</c:v>
                </c:pt>
              </c:strCache>
            </c:strRef>
          </c:cat>
          <c:val>
            <c:numRef>
              <c:f>Tabelle1!$H$2:$H$5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A76-4CC3-8DEA-EB9DBA008F59}"/>
            </c:ext>
          </c:extLst>
        </c:ser>
        <c:overlap val="100"/>
        <c:axId val="150006784"/>
        <c:axId val="150418176"/>
      </c:barChart>
      <c:catAx>
        <c:axId val="150006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0418176"/>
        <c:crosses val="autoZero"/>
        <c:auto val="1"/>
        <c:lblAlgn val="ctr"/>
        <c:lblOffset val="100"/>
      </c:catAx>
      <c:valAx>
        <c:axId val="150418176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00067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9788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184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826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144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329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15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013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896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4016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23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3191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290280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6859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6408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2393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3084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516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3992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9148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7442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9869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426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877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834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825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8650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3776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060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53730425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461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263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921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1707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4864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867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7160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798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2939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7067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2030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7505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403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158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4952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337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7409161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3463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4623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64642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672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157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"/>
              <a:t>Pracuj w formacie wzorcowym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"/>
              <a:t>Pracuj nad głównym formatem tekstu</a:t>
            </a:r>
          </a:p>
          <a:p>
            <a:pPr lvl="1"/>
            <a:r>
              <a:rPr lang="pl"/>
              <a:t>Dwa poziomy</a:t>
            </a:r>
          </a:p>
          <a:p>
            <a:pPr lvl="2"/>
            <a:r>
              <a:rPr lang="pl"/>
              <a:t>Dritte Ebene</a:t>
            </a:r>
          </a:p>
          <a:p>
            <a:pPr lvl="3"/>
            <a:r>
              <a:rPr lang="pl"/>
              <a:t>Czwarty poziom</a:t>
            </a:r>
          </a:p>
          <a:p>
            <a:pPr lvl="4"/>
            <a:r>
              <a:rPr lang="pl"/>
              <a:t>Pięć poziomów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"/>
              <a:t>Pracuj w formacie wzorcowym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"/>
              <a:t>Pracuj nad głównym formatem tekstu</a:t>
            </a:r>
          </a:p>
          <a:p>
            <a:pPr lvl="1"/>
            <a:r>
              <a:rPr lang="pl"/>
              <a:t>Dwa poziomy</a:t>
            </a:r>
          </a:p>
          <a:p>
            <a:pPr lvl="2"/>
            <a:r>
              <a:rPr lang="pl"/>
              <a:t>Dritte Ebene</a:t>
            </a:r>
          </a:p>
          <a:p>
            <a:pPr lvl="3"/>
            <a:r>
              <a:rPr lang="pl"/>
              <a:t>Czwarty poziom</a:t>
            </a:r>
          </a:p>
          <a:p>
            <a:pPr lvl="4"/>
            <a:r>
              <a:rPr lang="pl"/>
              <a:t>Pięć poziomów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8367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"/>
              <a:t>Pracuj w formacie wzorcowym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"/>
              <a:t>Pracuj nad głównym formatem tekstu</a:t>
            </a:r>
          </a:p>
          <a:p>
            <a:pPr lvl="1"/>
            <a:r>
              <a:rPr lang="pl"/>
              <a:t>Dwa poziomy</a:t>
            </a:r>
          </a:p>
          <a:p>
            <a:pPr lvl="2"/>
            <a:r>
              <a:rPr lang="pl"/>
              <a:t>Dritte Ebene</a:t>
            </a:r>
          </a:p>
          <a:p>
            <a:pPr lvl="3"/>
            <a:r>
              <a:rPr lang="pl"/>
              <a:t>Czwarty poziom</a:t>
            </a:r>
          </a:p>
          <a:p>
            <a:pPr lvl="4"/>
            <a:r>
              <a:rPr lang="pl"/>
              <a:t>Pięć poziomów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91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"/>
              <a:t>Pracuj w formacie wzorcowym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"/>
              <a:t>Pracuj nad głównym formatem tekstu</a:t>
            </a:r>
          </a:p>
          <a:p>
            <a:pPr lvl="1"/>
            <a:r>
              <a:rPr lang="pl"/>
              <a:t>Dwa poziomy</a:t>
            </a:r>
          </a:p>
          <a:p>
            <a:pPr lvl="2"/>
            <a:r>
              <a:rPr lang="pl"/>
              <a:t>Dritte Ebene</a:t>
            </a:r>
          </a:p>
          <a:p>
            <a:pPr lvl="3"/>
            <a:r>
              <a:rPr lang="pl"/>
              <a:t>Czwarty poziom</a:t>
            </a:r>
          </a:p>
          <a:p>
            <a:pPr lvl="4"/>
            <a:r>
              <a:rPr lang="pl"/>
              <a:t>Pięć poziomów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5751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hyperlink" Target="https://www.europarl.europa.eu/RegData/etudes/BRIE/2021/698766/EPRS_BRI(2021)698766_EN.pdf" TargetMode="External"/><Relationship Id="rId7" Type="http://schemas.openxmlformats.org/officeDocument/2006/relationships/hyperlink" Target="https://floodlist.com/europe/slovakia-floods-october-2020" TargetMode="External"/><Relationship Id="rId12" Type="http://schemas.openxmlformats.org/officeDocument/2006/relationships/hyperlink" Target="http://en.wikipedia.org/wiki/file:tokyoship_home_icon.svg" TargetMode="External"/><Relationship Id="rId2" Type="http://schemas.openxmlformats.org/officeDocument/2006/relationships/hyperlink" Target="https://www.europarl.europa.eu/RegData/etudes/BRIE/2021/690661/EPRS_BRI(2021)690661_EN.pdf" TargetMode="Externa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www.dw.com/en/wildfire-ravages-polands-largest-national-park-on-earth-day/a-53212297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www.tagesschau.de/inland/hochwasser-warnung-101.html" TargetMode="External"/><Relationship Id="rId10" Type="http://schemas.openxmlformats.org/officeDocument/2006/relationships/slide" Target="slide2.xml"/><Relationship Id="rId4" Type="http://schemas.openxmlformats.org/officeDocument/2006/relationships/hyperlink" Target="https://www.europarl.europa.eu/RegData/etudes/BRIE/2021/698767/EPRS_BRI(2021)698767_EN.pdf" TargetMode="External"/><Relationship Id="rId9" Type="http://schemas.openxmlformats.org/officeDocument/2006/relationships/hyperlink" Target="http://en.wikipedia.org/wiki/file:tokyoship_home_icon.sv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1.png"/><Relationship Id="rId7" Type="http://schemas.openxmlformats.org/officeDocument/2006/relationships/image" Target="../media/image2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3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openxmlformats.org/officeDocument/2006/relationships/hyperlink" Target="http://en.wikipedia.org/wiki/file:tokyoship_home_icon.svg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hyperlink" Target="http://en.wikipedia.org/wiki/file:tokyoship_home_icon.sv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g_of_Poland" TargetMode="External"/><Relationship Id="rId13" Type="http://schemas.openxmlformats.org/officeDocument/2006/relationships/hyperlink" Target="http://medien.budopedia.de/index.php5?title=Datei:Flagge_Slowakei.jpg&amp;limit=20" TargetMode="External"/><Relationship Id="rId18" Type="http://schemas.openxmlformats.org/officeDocument/2006/relationships/hyperlink" Target="http://en.wikipedia.org/wiki/file:tokyoship_home_icon.svg" TargetMode="External"/><Relationship Id="rId3" Type="http://schemas.openxmlformats.org/officeDocument/2006/relationships/hyperlink" Target="http://www.science-at-home.de/wiki/index.php/Deutschland" TargetMode="External"/><Relationship Id="rId21" Type="http://schemas.openxmlformats.org/officeDocument/2006/relationships/hyperlink" Target="http://en.wikipedia.org/wiki/file:tokyoship_home_icon.svg" TargetMode="External"/><Relationship Id="rId7" Type="http://schemas.openxmlformats.org/officeDocument/2006/relationships/image" Target="../media/image271.png"/><Relationship Id="rId12" Type="http://schemas.openxmlformats.org/officeDocument/2006/relationships/image" Target="../media/image28.jpg"/><Relationship Id="rId17" Type="http://schemas.openxmlformats.org/officeDocument/2006/relationships/image" Target="../media/image271.png"/><Relationship Id="rId2" Type="http://schemas.openxmlformats.org/officeDocument/2006/relationships/image" Target="../media/image261.gif"/><Relationship Id="rId16" Type="http://schemas.openxmlformats.org/officeDocument/2006/relationships/hyperlink" Target="http://medien.budopedia.de/index.php5?title=Datei:Flagge_Slowakei.jpg&amp;limit=20" TargetMode="Externa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science-at-home.de/wiki/index.php/Deutschland" TargetMode="External"/><Relationship Id="rId11" Type="http://schemas.openxmlformats.org/officeDocument/2006/relationships/hyperlink" Target="https://en.wikipedia.org/wiki/Flag_of_Poland" TargetMode="External"/><Relationship Id="rId5" Type="http://schemas.openxmlformats.org/officeDocument/2006/relationships/image" Target="../media/image26.gif"/><Relationship Id="rId15" Type="http://schemas.openxmlformats.org/officeDocument/2006/relationships/image" Target="../media/image28.jpeg"/><Relationship Id="rId10" Type="http://schemas.openxmlformats.org/officeDocument/2006/relationships/image" Target="../media/image27.png"/><Relationship Id="rId19" Type="http://schemas.openxmlformats.org/officeDocument/2006/relationships/slide" Target="slide2.xml"/><Relationship Id="rId4" Type="http://schemas.openxmlformats.org/officeDocument/2006/relationships/slide" Target="slide9.xml"/><Relationship Id="rId9" Type="http://schemas.openxmlformats.org/officeDocument/2006/relationships/slide" Target="slide10.xml"/><Relationship Id="rId1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01.png"/><Relationship Id="rId7" Type="http://schemas.openxmlformats.org/officeDocument/2006/relationships/hyperlink" Target="https://pixabay.com/de/vectors/pfeil-links-hinweis-form-24819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slide" Target="slide8.xml"/><Relationship Id="rId4" Type="http://schemas.openxmlformats.org/officeDocument/2006/relationships/hyperlink" Target="https://pixabay.com/de/vectors/pfeil-links-hinweis-form-248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Sphäre aus Gitter und Knoten">
            <a:extLst>
              <a:ext uri="{FF2B5EF4-FFF2-40B4-BE49-F238E27FC236}">
                <a16:creationId xmlns:a16="http://schemas.microsoft.com/office/drawing/2014/main" xmlns="" id="{F21B8ACD-42B3-4027-AE8E-9599BE3D9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8927" b="60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318E9D62-7BA3-4D5E-8915-0D0E8661E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2" descr="Výsledok vyhľadávania obrázkov pre dopyt erasmus logo 2019">
            <a:extLst>
              <a:ext uri="{FF2B5EF4-FFF2-40B4-BE49-F238E27FC236}">
                <a16:creationId xmlns:a16="http://schemas.microsoft.com/office/drawing/2014/main" xmlns="" id="{2829DB1F-8F2A-4F7B-A4AB-736D7E3F77F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017" y="392274"/>
            <a:ext cx="2207325" cy="17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4A990193-26F3-494A-AB41-C92888ECB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713" y="2655404"/>
            <a:ext cx="9824899" cy="15471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" sz="2800" b="1" i="1" dirty="0"/>
              <a:t>Projekt Erasmus+ „ </a:t>
            </a:r>
            <a:r>
              <a:rPr lang="pl" sz="2800" b="1" i="1" dirty="0" err="1"/>
              <a:t>wyjaśnianie </a:t>
            </a:r>
            <a:r>
              <a:rPr lang="pl" sz="2800" b="1" i="1" dirty="0"/>
              <a:t>– </a:t>
            </a:r>
            <a:r>
              <a:rPr lang="pl" sz="2800" b="1" i="1" dirty="0" err="1"/>
              <a:t>Europa </a:t>
            </a:r>
            <a:r>
              <a:rPr lang="pl" sz="2800" b="1" i="1" dirty="0"/>
              <a:t>”</a:t>
            </a:r>
            <a:endParaRPr lang="sk-SK" sz="2800" dirty="0"/>
          </a:p>
          <a:p>
            <a:r>
              <a:rPr lang="pl" sz="2800" b="1" dirty="0"/>
              <a:t>Numer projektu: 2019-1-DE03-KA229-060092_2</a:t>
            </a:r>
            <a:endParaRPr lang="sk-SK" sz="2800" dirty="0"/>
          </a:p>
        </p:txBody>
      </p:sp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xmlns="" id="{9E20F558-1D1C-442D-B944-511501D55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818" y="2811348"/>
            <a:ext cx="1115755" cy="1235301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166B8CF5-CCF9-4136-B255-2A7E0199E4D3}"/>
              </a:ext>
            </a:extLst>
          </p:cNvPr>
          <p:cNvSpPr/>
          <p:nvPr/>
        </p:nvSpPr>
        <p:spPr>
          <a:xfrm>
            <a:off x="3315562" y="5257799"/>
            <a:ext cx="5791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" dirty="0"/>
              <a:t>Ten materiał został stworzony i przetłumaczony przez zespół uczniów z Gimnazjum Ľudovíta Štúra w Zvolene na Słowacji.</a:t>
            </a:r>
          </a:p>
        </p:txBody>
      </p:sp>
    </p:spTree>
    <p:extLst>
      <p:ext uri="{BB962C8B-B14F-4D97-AF65-F5344CB8AC3E}">
        <p14:creationId xmlns:p14="http://schemas.microsoft.com/office/powerpoint/2010/main" xmlns="" val="2087303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Powodzie w Koszycach</a:t>
            </a:r>
            <a:endParaRPr lang="pl-PL" dirty="0"/>
          </a:p>
        </p:txBody>
      </p:sp>
      <p:pic>
        <p:nvPicPr>
          <p:cNvPr id="4" name="Symbol zastępczy zawartości 3" descr="Obraz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71873" y="172161"/>
            <a:ext cx="1956654" cy="1310532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1108619" y="2029966"/>
            <a:ext cx="4396341" cy="4200245"/>
          </a:xfrm>
        </p:spPr>
        <p:txBody>
          <a:bodyPr/>
          <a:lstStyle/>
          <a:p>
            <a:r>
              <a:rPr lang="pl-PL" dirty="0" smtClean="0"/>
              <a:t>Ulewny deszcz w regionie.</a:t>
            </a:r>
          </a:p>
          <a:p>
            <a:r>
              <a:rPr lang="pl-PL" dirty="0" smtClean="0"/>
              <a:t> Wylała rzeka </a:t>
            </a:r>
            <a:r>
              <a:rPr lang="pl-PL" dirty="0" err="1" smtClean="0"/>
              <a:t>Hornad</a:t>
            </a:r>
            <a:r>
              <a:rPr lang="pl-PL" dirty="0" smtClean="0"/>
              <a:t> i spowodowała gwałtowną powódź</a:t>
            </a:r>
          </a:p>
          <a:p>
            <a:r>
              <a:rPr lang="pl-PL" dirty="0" smtClean="0"/>
              <a:t> Służby ratunkowe ewakuowały ludność w regionie </a:t>
            </a:r>
          </a:p>
          <a:p>
            <a:r>
              <a:rPr lang="pl-PL" dirty="0" smtClean="0"/>
              <a:t>Ogłoszono najwyższy poziom ostrzeżenia</a:t>
            </a:r>
            <a:endParaRPr lang="pl-PL" dirty="0"/>
          </a:p>
        </p:txBody>
      </p:sp>
      <p:pic>
        <p:nvPicPr>
          <p:cNvPr id="5" name="Obraz 4" descr="Obraz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948" y="2830721"/>
            <a:ext cx="4407408" cy="26334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Pożar lasu w Biebrzańskim Parku Narodowym</a:t>
            </a:r>
            <a:endParaRPr lang="pl-PL" dirty="0"/>
          </a:p>
        </p:txBody>
      </p:sp>
      <p:pic>
        <p:nvPicPr>
          <p:cNvPr id="5" name="Symbol zastępczy zawartości 4" descr="Obraz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46468" y="2894501"/>
            <a:ext cx="4761909" cy="2687076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73933" y="2108344"/>
            <a:ext cx="4396341" cy="4200245"/>
          </a:xfrm>
        </p:spPr>
        <p:txBody>
          <a:bodyPr/>
          <a:lstStyle/>
          <a:p>
            <a:r>
              <a:rPr lang="pl-PL" dirty="0" smtClean="0"/>
              <a:t>Wiosną 2020 roku w Biebrzańskim Parku Narodowym wybuchł pożar lasu </a:t>
            </a:r>
          </a:p>
          <a:p>
            <a:r>
              <a:rPr lang="pl-PL" dirty="0" smtClean="0"/>
              <a:t>Uszkodzonych zostało 9,5% z 5280 hektarów lasów </a:t>
            </a:r>
          </a:p>
          <a:p>
            <a:r>
              <a:rPr lang="pl-PL" dirty="0" smtClean="0"/>
              <a:t>Zniszczenie wielu gatunków roślin i zwierząt </a:t>
            </a:r>
          </a:p>
          <a:p>
            <a:r>
              <a:rPr lang="pl-PL" dirty="0" smtClean="0"/>
              <a:t>Szkody powyżej 8 mln zł (1,7 mln euro)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85E77BE-F667-4D5A-BAC9-A8EF827F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dirty="0"/>
              <a:t>Witaj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B1AA2B1-3E2C-4B3E-A989-886525210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" dirty="0" err="1"/>
              <a:t>Komisja Europejska </a:t>
            </a:r>
            <a:r>
              <a:rPr lang="pl" dirty="0"/>
              <a:t>: _</a:t>
            </a:r>
          </a:p>
          <a:p>
            <a:r>
              <a:rPr lang="pl" dirty="0"/>
              <a:t>https://ec.europa.eu/info/business-economy-euro/economic-and-fiscal-policy-coordination/eu-economic-governance-monitoring-prevention-correction/european-semester/european-semester-your- kraj / niemcy / europa-2020-targets-statistics-and-indicators-germany_en</a:t>
            </a:r>
          </a:p>
          <a:p>
            <a:r>
              <a:rPr lang="pl" dirty="0"/>
              <a:t>https://ec.europa.eu/info/business-economy-euro/economic-and-fiscal-policy-coordination/eu-economic-governance-monitoring-prevention-correction/european-semester/european-semester-your- kraj / polska / europa-2020-cele-statystyki-i-wskaźniki-poland_en</a:t>
            </a:r>
          </a:p>
          <a:p>
            <a:r>
              <a:rPr lang="pl" dirty="0"/>
              <a:t>https://ec.europa.eu/info/business-economy-euro/economic-and-fiscal-policy-coordination/eu-economic-governance-monitoring-prevention-correction/european-semester/european-semester-your- kraj / słowacja / europa-2020-targets-statistics-and-indicators-slovakia_en</a:t>
            </a:r>
          </a:p>
        </p:txBody>
      </p:sp>
    </p:spTree>
    <p:extLst>
      <p:ext uri="{BB962C8B-B14F-4D97-AF65-F5344CB8AC3E}">
        <p14:creationId xmlns:p14="http://schemas.microsoft.com/office/powerpoint/2010/main" xmlns="" val="3653743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6ED456D-BD75-4936-A91B-AD09FF6E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dirty="0"/>
              <a:t>Witaj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992FB45-AC9A-4DF7-9D9C-74AECA33A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" dirty="0"/>
              <a:t>Parlament </a:t>
            </a:r>
            <a:r>
              <a:rPr lang="pl" dirty="0" err="1"/>
              <a:t>Europejski </a:t>
            </a:r>
            <a:r>
              <a:rPr lang="pl" dirty="0"/>
              <a:t>:</a:t>
            </a:r>
          </a:p>
          <a:p>
            <a:r>
              <a:rPr lang="pl" dirty="0">
                <a:hlinkClick r:id="rId2"/>
              </a:rPr>
              <a:t>https://www.europarl.europa.eu/RegData/etudes/BRIE/2021/690661/EPRS_BRI(2021)690661_EN.pdf</a:t>
            </a:r>
            <a:endParaRPr lang="de-DE" dirty="0"/>
          </a:p>
          <a:p>
            <a:r>
              <a:rPr lang="pl" dirty="0">
                <a:hlinkClick r:id="rId3"/>
              </a:rPr>
              <a:t>https://www.europarl.europa.eu/RegData/etudes/BRIE/2021/698766/EPRS_BRI(2021)698766_EN.pdf</a:t>
            </a:r>
            <a:endParaRPr lang="de-DE" dirty="0"/>
          </a:p>
          <a:p>
            <a:r>
              <a:rPr lang="pl" dirty="0">
                <a:hlinkClick r:id="rId4"/>
              </a:rPr>
              <a:t>https://www.europarl.europa.eu/RegData/etudes/BRIE/2021/698767/EPRS_BRI(2021)698767_EN.pdf</a:t>
            </a:r>
            <a:endParaRPr lang="de-DE" dirty="0"/>
          </a:p>
          <a:p>
            <a:r>
              <a:rPr lang="pl" dirty="0"/>
              <a:t>Źródła zastrzeżone:</a:t>
            </a:r>
          </a:p>
          <a:p>
            <a:r>
              <a:rPr lang="pl" dirty="0">
                <a:hlinkClick r:id="rId5"/>
              </a:rPr>
              <a:t>https://www.tagesschau.de/inland/hochwasser-warnung-101.html</a:t>
            </a:r>
            <a:endParaRPr lang="de-DE" dirty="0"/>
          </a:p>
          <a:p>
            <a:r>
              <a:rPr lang="pl" dirty="0">
                <a:hlinkClick r:id="rId6"/>
              </a:rPr>
              <a:t>https://www.dw.com/pl/wildfire-ravages-polska-najwiekszy-park-narodowy-na-ziemie/a-53212297</a:t>
            </a:r>
            <a:endParaRPr lang="de-DE" dirty="0"/>
          </a:p>
          <a:p>
            <a:r>
              <a:rPr lang="pl" dirty="0">
                <a:hlinkClick r:id="rId7"/>
              </a:rPr>
              <a:t>https://floodlist.com/europe/slovakia-floods-october-2020</a:t>
            </a:r>
            <a:r>
              <a:rPr lang="pl" dirty="0"/>
              <a:t> 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AF78E231-3CCA-4D10-B933-4C67875A83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7346277"/>
                  </p:ext>
                </p:extLst>
              </p:nvPr>
            </p:nvGraphicFramePr>
            <p:xfrm>
              <a:off x="10153650" y="4857750"/>
              <a:ext cx="1714500" cy="1714500"/>
            </p:xfrm>
            <a:graphic>
              <a:graphicData uri="http://schemas.microsoft.com/office/powerpoint/2016/slidezoom">
                <pslz:sldZm>
                  <pslz:sldZmObj sldId="266" cId="2247161388">
                    <pslz:zmPr id="{ED04B1E7-B674-484F-BAB1-7B050B01F42E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837473B0-CC2E-450A-ABE3-18F120FF3D39}">
                              <a1611:picAttrSrcUrl xmlns:a1611="http://schemas.microsoft.com/office/drawing/2016/11/main" r:id="rId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Folienzoom 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AF78E231-3CCA-4D10-B933-4C67875A83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xmlns="" xmlns:pslz="http://schemas.microsoft.com/office/powerpoint/2016/slidezoom" r:id="rId12"/>
                  </a:ext>
                </a:extLst>
              </a:blip>
              <a:stretch>
                <a:fillRect/>
              </a:stretch>
            </p:blipFill>
            <p:spPr>
              <a:xfrm>
                <a:off x="10153650" y="4857750"/>
                <a:ext cx="1714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611199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601F367-8C43-40CE-92BE-E192D126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>
        <mc:Choice xmlns:psuz="http://schemas.microsoft.com/office/powerpoint/2016/summaryzoom" xmlns="" Requires="psuz">
          <p:graphicFrame>
            <p:nvGraphicFramePr>
              <p:cNvPr id="5" name="Zusammenfassungszoom 4">
                <a:extLst>
                  <a:ext uri="{FF2B5EF4-FFF2-40B4-BE49-F238E27FC236}">
                    <a16:creationId xmlns:a16="http://schemas.microsoft.com/office/drawing/2014/main" id="{06A2029C-BA3A-4F29-932B-9A8CBB4637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3345375"/>
                  </p:ext>
                </p:extLst>
              </p:nvPr>
            </p:nvGraphicFramePr>
            <p:xfrm>
              <a:off x="1237034" y="401661"/>
              <a:ext cx="8947150" cy="4195762"/>
            </p:xfrm>
            <a:graphic>
              <a:graphicData uri="http://schemas.microsoft.com/office/powerpoint/2016/summaryzoom">
                <psuz:summaryZm>
                  <psuz:summaryZmObj sectionId="{01280199-B097-45EC-B271-90528116AFDB}">
                    <psuz:zmPr id="{6189873C-B16F-4E58-B0C6-55E284F6C535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71865" y="965507"/>
                          <a:ext cx="4026218" cy="22647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920C120-FBFB-4C90-98FC-FF269EF4C60F}">
                    <psuz:zmPr id="{47A57B74-FDE2-403D-8D6A-05A1E5B442D8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549066" y="965507"/>
                          <a:ext cx="4026218" cy="22647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usammenfassungszoom 4">
                <a:extLst>
                  <a:ext uri="{FF2B5EF4-FFF2-40B4-BE49-F238E27FC236}">
                    <a16:creationId xmlns:a16="http://schemas.microsoft.com/office/drawing/2014/main" xmlns="" id="{06A2029C-BA3A-4F29-932B-9A8CBB4637DD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237034" y="401661"/>
                <a:ext cx="8947150" cy="4195762"/>
                <a:chOff x="1237034" y="401661"/>
                <a:chExt cx="8947150" cy="4195762"/>
              </a:xfrm>
            </p:grpSpPr>
            <p:pic>
              <p:nvPicPr>
                <p:cNvPr id="3" name="Obrázok 3">
                  <a:hlinkClick r:id="rId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8899" y="1367168"/>
                  <a:ext cx="4026218" cy="22647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Obrázok 4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86100" y="1367168"/>
                  <a:ext cx="4026218" cy="22647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CA54739B-667E-4E6A-A31A-6F709CD3C4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3999329"/>
                  </p:ext>
                </p:extLst>
              </p:nvPr>
            </p:nvGraphicFramePr>
            <p:xfrm>
              <a:off x="4247556" y="4323576"/>
              <a:ext cx="2926105" cy="1645934"/>
            </p:xfrm>
            <a:graphic>
              <a:graphicData uri="http://schemas.microsoft.com/office/powerpoint/2016/slidezoom">
                <pslz:sldZm>
                  <pslz:sldZmObj sldId="268" cId="3653743227">
                    <pslz:zmPr id="{2DA3A574-F700-41D9-B113-D84542BE91AF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26105" cy="164593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Folienzoom 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CA54739B-667E-4E6A-A31A-6F709CD3C4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7556" y="4323576"/>
                <a:ext cx="2926105" cy="164593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47161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E51D32D-D6EA-40DF-85C9-5F771E3F9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46" r="-1" b="26359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16">
            <a:extLst>
              <a:ext uri="{FF2B5EF4-FFF2-40B4-BE49-F238E27FC236}">
                <a16:creationId xmlns:a16="http://schemas.microsoft.com/office/drawing/2014/main" xmlns="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B7F4D6-3F43-4BD1-AD4C-7E6EB0E9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" sz="3700" dirty="0">
                <a:solidFill>
                  <a:srgbClr val="EBEBEB"/>
                </a:solidFill>
              </a:rPr>
              <a:t>Porównanie Niemiec, Polski i Słowacji</a:t>
            </a:r>
            <a:endParaRPr lang="en-US" sz="3700" dirty="0">
              <a:solidFill>
                <a:srgbClr val="EBEBEB"/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FBDA4B2B-A48F-4AF5-8B34-3B58CD7C3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690146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xmlns="" id="{D9DF253B-2B9F-48C6-8BFC-5544C3E13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11479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47293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xmlns="" id="{00F44359-A458-4386-8222-52D6ECBFD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0184862"/>
              </p:ext>
            </p:extLst>
          </p:nvPr>
        </p:nvGraphicFramePr>
        <p:xfrm>
          <a:off x="1103313" y="1123950"/>
          <a:ext cx="8947150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0E46D2-05A5-48E6-BC21-5C90AC463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627" y="489770"/>
            <a:ext cx="4704522" cy="6110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" altLang="sk-SK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Emisja emisji gazów cieplarnianych w tonach</a:t>
            </a:r>
            <a:r>
              <a:rPr kumimoji="0" lang="pl" altLang="sk-S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277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xmlns="" id="{C56A9147-8DF8-4715-B899-67081CD1D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73554772"/>
              </p:ext>
            </p:extLst>
          </p:nvPr>
        </p:nvGraphicFramePr>
        <p:xfrm>
          <a:off x="2016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37509C-558B-4B64-B2F1-E6E97E143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574" y="471513"/>
            <a:ext cx="3670852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" altLang="sk-SK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Podział produktów OZE w %</a:t>
            </a:r>
            <a:r>
              <a:rPr kumimoji="0" lang="pl" altLang="sk-S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122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xmlns="" id="{33640A4F-2FD9-4E73-8A13-82D3838A6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2254323"/>
              </p:ext>
            </p:extLst>
          </p:nvPr>
        </p:nvGraphicFramePr>
        <p:xfrm>
          <a:off x="1129439" y="1025162"/>
          <a:ext cx="8947150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8031F42A-FC4D-479D-A8BF-66EBCDF884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608609"/>
                  </p:ext>
                </p:extLst>
              </p:nvPr>
            </p:nvGraphicFramePr>
            <p:xfrm>
              <a:off x="10153650" y="4857750"/>
              <a:ext cx="1714500" cy="1714500"/>
            </p:xfrm>
            <a:graphic>
              <a:graphicData uri="http://schemas.microsoft.com/office/powerpoint/2016/slidezoom">
                <pslz:sldZm>
                  <pslz:sldZmObj sldId="266" cId="2247161388">
                    <pslz:zmPr id="{ED04B1E7-B674-484F-BAB1-7B050B01F42E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Folien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8031F42A-FC4D-479D-A8BF-66EBCDF884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837473B0-CC2E-450A-ABE3-18F120FF3D39}">
                    <a1611:picAttrSrcUrl xmlns:a1611="http://schemas.microsoft.com/office/drawing/2016/11/main" xmlns="" xmlns:pslz="http://schemas.microsoft.com/office/powerpoint/2016/slidezoom" r:id="rId7"/>
                  </a:ext>
                </a:extLst>
              </a:blip>
              <a:stretch>
                <a:fillRect/>
              </a:stretch>
            </p:blipFill>
            <p:spPr>
              <a:xfrm>
                <a:off x="10153650" y="4857750"/>
                <a:ext cx="1714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747BFC-9119-497D-A773-AC15B031C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356" y="552352"/>
            <a:ext cx="7584598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" altLang="sk-SK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Procentowy udział emisji według poszczególnych sektorów</a:t>
            </a:r>
            <a:r>
              <a:rPr kumimoji="0" lang="pl" altLang="sk-S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xmlns="" id="{02DBFF70-2204-490C-A055-9430A15B5945}"/>
              </a:ext>
            </a:extLst>
          </p:cNvPr>
          <p:cNvSpPr/>
          <p:nvPr/>
        </p:nvSpPr>
        <p:spPr>
          <a:xfrm>
            <a:off x="2517913" y="5181599"/>
            <a:ext cx="1378226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" sz="1000" dirty="0"/>
              <a:t>Produkcja energii elektrycznej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xmlns="" id="{690813CB-FFEB-40C7-B069-4DDB28874382}"/>
              </a:ext>
            </a:extLst>
          </p:cNvPr>
          <p:cNvSpPr/>
          <p:nvPr/>
        </p:nvSpPr>
        <p:spPr>
          <a:xfrm>
            <a:off x="2517913" y="5456582"/>
            <a:ext cx="3074504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" sz="1000" dirty="0"/>
              <a:t>Odzysk produktu w przemyśle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xmlns="" id="{7297310C-ED28-4817-8210-112D800F6755}"/>
              </a:ext>
            </a:extLst>
          </p:cNvPr>
          <p:cNvSpPr/>
          <p:nvPr/>
        </p:nvSpPr>
        <p:spPr>
          <a:xfrm>
            <a:off x="2517913" y="5715000"/>
            <a:ext cx="1378226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" sz="1000" dirty="0"/>
              <a:t>Dostawa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xmlns="" id="{C69FCFC0-5C9D-42AF-AA98-A0C31253711E}"/>
              </a:ext>
            </a:extLst>
          </p:cNvPr>
          <p:cNvSpPr/>
          <p:nvPr/>
        </p:nvSpPr>
        <p:spPr>
          <a:xfrm>
            <a:off x="2517913" y="5961820"/>
            <a:ext cx="1378226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" sz="1000" dirty="0"/>
              <a:t>Kolejny program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xmlns="" id="{1D7DEC2A-218C-46C6-BE98-216CD4F30B99}"/>
              </a:ext>
            </a:extLst>
          </p:cNvPr>
          <p:cNvSpPr/>
          <p:nvPr/>
        </p:nvSpPr>
        <p:spPr>
          <a:xfrm>
            <a:off x="5736535" y="5181599"/>
            <a:ext cx="1962978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" sz="1000" dirty="0"/>
              <a:t>Przemysł przemysłowy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xmlns="" id="{CCFECAFA-4E2F-4832-B25E-85C3344AC6CD}"/>
              </a:ext>
            </a:extLst>
          </p:cNvPr>
          <p:cNvSpPr/>
          <p:nvPr/>
        </p:nvSpPr>
        <p:spPr>
          <a:xfrm>
            <a:off x="5754101" y="5456582"/>
            <a:ext cx="1378226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" sz="1000" dirty="0"/>
              <a:t>Rolnictwo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xmlns="" id="{E166AF34-A6AF-4409-B58E-6DD0DC46686B}"/>
              </a:ext>
            </a:extLst>
          </p:cNvPr>
          <p:cNvSpPr/>
          <p:nvPr/>
        </p:nvSpPr>
        <p:spPr>
          <a:xfrm>
            <a:off x="5754102" y="5753011"/>
            <a:ext cx="1378226" cy="2088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" sz="1000" dirty="0"/>
              <a:t>Utylizacja odpadów</a:t>
            </a:r>
          </a:p>
        </p:txBody>
      </p:sp>
    </p:spTree>
    <p:extLst>
      <p:ext uri="{BB962C8B-B14F-4D97-AF65-F5344CB8AC3E}">
        <p14:creationId xmlns:p14="http://schemas.microsoft.com/office/powerpoint/2010/main" xmlns="" val="2957379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02420C1E-C52A-4A9A-9CAD-7911A7F408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48912"/>
                  </p:ext>
                </p:extLst>
              </p:nvPr>
            </p:nvGraphicFramePr>
            <p:xfrm>
              <a:off x="1322387" y="2200275"/>
              <a:ext cx="2857500" cy="1714500"/>
            </p:xfrm>
            <a:graphic>
              <a:graphicData uri="http://schemas.microsoft.com/office/powerpoint/2016/slidezoom">
                <pslz:sldZm>
                  <pslz:sldZmObj sldId="264" cId="4110555933">
                    <pslz:zmPr id="{86BB706F-593A-4D86-8BA6-72700FC7A116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837473B0-CC2E-450A-ABE3-18F120FF3D39}">
                              <a1611:picAttrSrcUrl xmlns:a1611="http://schemas.microsoft.com/office/drawing/2016/11/main" r:i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57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Folien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02420C1E-C52A-4A9A-9CAD-7911A7F408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xmlns="" xmlns:pslz="http://schemas.microsoft.com/office/powerpoint/2016/slidezoom" r:id="rId6"/>
                  </a:ext>
                </a:extLst>
              </a:blip>
              <a:stretch>
                <a:fillRect/>
              </a:stretch>
            </p:blipFill>
            <p:spPr>
              <a:xfrm>
                <a:off x="1322387" y="2200275"/>
                <a:ext cx="2857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5824AB2D-61A6-42D1-8FBD-3F8CA67681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3432123"/>
                  </p:ext>
                </p:extLst>
              </p:nvPr>
            </p:nvGraphicFramePr>
            <p:xfrm>
              <a:off x="3976872" y="4690782"/>
              <a:ext cx="2743200" cy="1714500"/>
            </p:xfrm>
            <a:graphic>
              <a:graphicData uri="http://schemas.microsoft.com/office/powerpoint/2016/slidezoom">
                <pslz:sldZm>
                  <pslz:sldZmObj sldId="265" cId="660372412">
                    <pslz:zmPr id="{7657E5E4-843D-4285-93A9-1C641BEB6C2A}" returnToParent="0" imageType="cover" transitionDur="1000">
                      <p166:blipFill xmlns:p166="http://schemas.microsoft.com/office/powerpoint/2016/6/main">
                        <a:blip r:embed="rId7">
                          <a:extLst>
                            <a:ext uri="{837473B0-CC2E-450A-ABE3-18F120FF3D39}">
                              <a1611:picAttrSrcUrl xmlns:a1611="http://schemas.microsoft.com/office/drawing/2016/11/main" r:id="rId8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432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Folienzoom 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5824AB2D-61A6-42D1-8FBD-3F8CA67681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837473B0-CC2E-450A-ABE3-18F120FF3D39}">
                    <a1611:picAttrSrcUrl xmlns:a1611="http://schemas.microsoft.com/office/drawing/2016/11/main" xmlns="" xmlns:pslz="http://schemas.microsoft.com/office/powerpoint/2016/slidezoom" r:id="rId11"/>
                  </a:ext>
                </a:extLst>
              </a:blip>
              <a:stretch>
                <a:fillRect/>
              </a:stretch>
            </p:blipFill>
            <p:spPr>
              <a:xfrm>
                <a:off x="3976872" y="4690782"/>
                <a:ext cx="27432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" name="Folienzoom 8">
                <a:extLst>
                  <a:ext uri="{FF2B5EF4-FFF2-40B4-BE49-F238E27FC236}">
                    <a16:creationId xmlns:a16="http://schemas.microsoft.com/office/drawing/2014/main" id="{271F3639-D035-498C-9CA9-4C170AD5BB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4910805"/>
                  </p:ext>
                </p:extLst>
              </p:nvPr>
            </p:nvGraphicFramePr>
            <p:xfrm>
              <a:off x="6630988" y="2200275"/>
              <a:ext cx="2571750" cy="1714500"/>
            </p:xfrm>
            <a:graphic>
              <a:graphicData uri="http://schemas.microsoft.com/office/powerpoint/2016/slidezoom">
                <pslz:sldZm>
                  <pslz:sldZmObj sldId="267" cId="404634545">
                    <pslz:zmPr id="{95A3A680-D1CA-48BC-BC18-B616CBA2B7EE}" returnToParent="0" imageType="cover" transitionDur="1000">
                      <p166:blipFill xmlns:p166="http://schemas.microsoft.com/office/powerpoint/2016/6/main">
                        <a:blip r:embed="rId12">
                          <a:extLst>
                            <a:ext uri="{837473B0-CC2E-450A-ABE3-18F120FF3D39}">
                              <a1611:picAttrSrcUrl xmlns:a1611="http://schemas.microsoft.com/office/drawing/2016/11/main" r:id="rId1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7175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Folienzoom 8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271F3639-D035-498C-9CA9-4C170AD5BB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xmlns="" xmlns:pslz="http://schemas.microsoft.com/office/powerpoint/2016/slidezoom" r:id="rId16"/>
                  </a:ext>
                </a:extLst>
              </a:blip>
              <a:stretch>
                <a:fillRect/>
              </a:stretch>
            </p:blipFill>
            <p:spPr>
              <a:xfrm>
                <a:off x="6630988" y="2200275"/>
                <a:ext cx="257175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0" name="Folienzoom 9">
                <a:extLst>
                  <a:ext uri="{FF2B5EF4-FFF2-40B4-BE49-F238E27FC236}">
                    <a16:creationId xmlns:a16="http://schemas.microsoft.com/office/drawing/2014/main" id="{11B9D902-DDAC-4990-A4D3-E22862378B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608609"/>
                  </p:ext>
                </p:extLst>
              </p:nvPr>
            </p:nvGraphicFramePr>
            <p:xfrm>
              <a:off x="10153650" y="4857750"/>
              <a:ext cx="1714500" cy="1714500"/>
            </p:xfrm>
            <a:graphic>
              <a:graphicData uri="http://schemas.microsoft.com/office/powerpoint/2016/slidezoom">
                <pslz:sldZm>
                  <pslz:sldZmObj sldId="266" cId="2247161388">
                    <pslz:zmPr id="{ED04B1E7-B674-484F-BAB1-7B050B01F42E}" returnToParent="0" imageType="cover" transitionDur="1000">
                      <p166:blipFill xmlns:p166="http://schemas.microsoft.com/office/powerpoint/2016/6/main">
                        <a:blip r:embed="rId17">
                          <a:extLst>
                            <a:ext uri="{837473B0-CC2E-450A-ABE3-18F120FF3D39}">
                              <a1611:picAttrSrcUrl xmlns:a1611="http://schemas.microsoft.com/office/drawing/2016/11/main" r:id="rId18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Folienzoom 9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11B9D902-DDAC-4990-A4D3-E22862378B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837473B0-CC2E-450A-ABE3-18F120FF3D39}">
                    <a1611:picAttrSrcUrl xmlns:a1611="http://schemas.microsoft.com/office/drawing/2016/11/main" xmlns="" xmlns:pslz="http://schemas.microsoft.com/office/powerpoint/2016/slidezoom" r:id="rId21"/>
                  </a:ext>
                </a:extLst>
              </a:blip>
              <a:stretch>
                <a:fillRect/>
              </a:stretch>
            </p:blipFill>
            <p:spPr>
              <a:xfrm>
                <a:off x="10153650" y="4857750"/>
                <a:ext cx="1714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FB653207-96E6-485D-B92F-71FBA4F41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7" y="1025792"/>
            <a:ext cx="10207004" cy="107274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Katastrofy mogą być spowodowane ekstremalnymi zmianami w czasie</a:t>
            </a:r>
            <a:r>
              <a:rPr kumimoji="0" lang="pl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944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256168-EF1B-4376-AEF5-9C6A8134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dirty="0"/>
              <a:t>Powodzie w Niemczech w 2021 r.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xmlns="" id="{562F7337-0DB5-48F9-A519-0A9A5551C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7928" y="452718"/>
            <a:ext cx="1886397" cy="1135483"/>
          </a:xfrm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30B4C3CA-4738-41BB-99C8-3BD6960299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1255705"/>
                  </p:ext>
                </p:extLst>
              </p:nvPr>
            </p:nvGraphicFramePr>
            <p:xfrm>
              <a:off x="10208155" y="5493807"/>
              <a:ext cx="1761065" cy="880533"/>
            </p:xfrm>
            <a:graphic>
              <a:graphicData uri="http://schemas.microsoft.com/office/powerpoint/2016/slidezoom">
                <pslz:sldZm>
                  <pslz:sldZmObj sldId="263" cId="3150944584">
                    <pslz:zmPr id="{22B0E050-8BB2-4E28-9F61-B4A46128F10B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61065" cy="8805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Folien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30B4C3CA-4738-41BB-99C8-3BD6960299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837473B0-CC2E-450A-ABE3-18F120FF3D39}">
                    <a1611:picAttrSrcUrl xmlns:a1611="http://schemas.microsoft.com/office/drawing/2016/11/main" xmlns="" xmlns:pslz="http://schemas.microsoft.com/office/powerpoint/2016/slidezoom" r:id="rId7"/>
                  </a:ext>
                </a:extLst>
              </a:blip>
              <a:stretch>
                <a:fillRect/>
              </a:stretch>
            </p:blipFill>
            <p:spPr>
              <a:xfrm>
                <a:off x="10208155" y="5493807"/>
                <a:ext cx="1761065" cy="8805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050" name="Picture 2" descr="Hochwasser im Ahrtal: Warum kam die Warnung so spät? | tagesschau.de">
            <a:extLst>
              <a:ext uri="{FF2B5EF4-FFF2-40B4-BE49-F238E27FC236}">
                <a16:creationId xmlns:a16="http://schemas.microsoft.com/office/drawing/2014/main" xmlns="" id="{3EB03AF2-7175-4163-AB06-9710F1E0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9560" y="2207504"/>
            <a:ext cx="47413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01B6277C-9781-4AFA-A639-BAD5B109945C}"/>
              </a:ext>
            </a:extLst>
          </p:cNvPr>
          <p:cNvSpPr txBox="1"/>
          <p:nvPr/>
        </p:nvSpPr>
        <p:spPr>
          <a:xfrm>
            <a:off x="895350" y="1695450"/>
            <a:ext cx="63403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" dirty="0"/>
              <a:t>Poważne niedobory żywności w 2021 r. zalały wiele części Nadrenii -Palatynatu a Nordrhein-Westfalen u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" dirty="0"/>
              <a:t>100-150 litrów deszczu miesięcznie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" dirty="0"/>
              <a:t>180 zabitych , 73 nieznanych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" dirty="0"/>
              <a:t>Uszkodzenie infrastruktury w wysokości 2 m </a:t>
            </a:r>
            <a:r>
              <a:rPr lang="pl" dirty="0" err="1"/>
              <a:t>il iárd </a:t>
            </a:r>
            <a:r>
              <a:rPr lang="pl" dirty="0"/>
              <a:t>€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" dirty="0"/>
              <a:t>Uszkodzenie mienia w przedziale 4,5 - 5 , 5 m </a:t>
            </a:r>
            <a:r>
              <a:rPr lang="pl" dirty="0" err="1"/>
              <a:t>lub </a:t>
            </a:r>
            <a:r>
              <a:rPr lang="pl" dirty="0"/>
              <a:t>à </a:t>
            </a:r>
            <a:r>
              <a:rPr lang="pl" dirty="0" err="1"/>
              <a:t>rd </a:t>
            </a:r>
            <a:r>
              <a:rPr lang="pl" dirty="0"/>
              <a:t>€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10555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261</Words>
  <Application>Microsoft Office PowerPoint</Application>
  <PresentationFormat>Niestandardowy</PresentationFormat>
  <Paragraphs>46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Ion</vt:lpstr>
      <vt:lpstr>1_Ion</vt:lpstr>
      <vt:lpstr>2_Ion</vt:lpstr>
      <vt:lpstr>3_Ion</vt:lpstr>
      <vt:lpstr>Projekt Erasmus+ „ wyjaśnianie – Europa ” Numer projektu: 2019-1-DE03-KA229-060092_2</vt:lpstr>
      <vt:lpstr>Slajd 2</vt:lpstr>
      <vt:lpstr>Porównanie Niemiec, Polski i Słowacji</vt:lpstr>
      <vt:lpstr>Slajd 4</vt:lpstr>
      <vt:lpstr>Slajd 5</vt:lpstr>
      <vt:lpstr>Slajd 6</vt:lpstr>
      <vt:lpstr>Slajd 7</vt:lpstr>
      <vt:lpstr>Slajd 8</vt:lpstr>
      <vt:lpstr>Powodzie w Niemczech w 2021 r. </vt:lpstr>
      <vt:lpstr>Powodzie w Koszycach</vt:lpstr>
      <vt:lpstr>Pożar lasu w Biebrzańskim Parku Narodowym</vt:lpstr>
      <vt:lpstr>Witaj </vt:lpstr>
      <vt:lpstr>Witaj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Digitales Produkt im Rahmen der Seminararbeit</dc:title>
  <dc:creator>Lukas Riepl</dc:creator>
  <cp:lastModifiedBy>Admin</cp:lastModifiedBy>
  <cp:revision>7</cp:revision>
  <dcterms:created xsi:type="dcterms:W3CDTF">2022-01-18T08:30:36Z</dcterms:created>
  <dcterms:modified xsi:type="dcterms:W3CDTF">2022-03-01T20:14:35Z</dcterms:modified>
</cp:coreProperties>
</file>