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8" r:id="rId2"/>
    <p:sldId id="256" r:id="rId3"/>
    <p:sldId id="275" r:id="rId4"/>
    <p:sldId id="276" r:id="rId5"/>
    <p:sldId id="269" r:id="rId6"/>
    <p:sldId id="305" r:id="rId7"/>
    <p:sldId id="306" r:id="rId8"/>
    <p:sldId id="281" r:id="rId9"/>
    <p:sldId id="278" r:id="rId10"/>
    <p:sldId id="280" r:id="rId11"/>
    <p:sldId id="303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88" r:id="rId21"/>
    <p:sldId id="302" r:id="rId22"/>
    <p:sldId id="277" r:id="rId23"/>
    <p:sldId id="282" r:id="rId24"/>
    <p:sldId id="283" r:id="rId25"/>
    <p:sldId id="284" r:id="rId26"/>
    <p:sldId id="285" r:id="rId27"/>
    <p:sldId id="299" r:id="rId28"/>
    <p:sldId id="289" r:id="rId29"/>
    <p:sldId id="293" r:id="rId30"/>
    <p:sldId id="268" r:id="rId31"/>
    <p:sldId id="309" r:id="rId32"/>
    <p:sldId id="304" r:id="rId3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ĺžnik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ĺžnik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547664" y="2132856"/>
            <a:ext cx="6477000" cy="1828800"/>
          </a:xfrm>
        </p:spPr>
        <p:txBody>
          <a:bodyPr anchor="b"/>
          <a:lstStyle>
            <a:lvl1pPr algn="ctr">
              <a:defRPr cap="all" baseline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k-SK"/>
              <a:t>Upravte štýl predlohy podnadpisov</a:t>
            </a:r>
            <a:endParaRPr lang="en-US"/>
          </a:p>
        </p:txBody>
      </p:sp>
      <p:sp>
        <p:nvSpPr>
          <p:cNvPr id="7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BED316-2730-4C24-B0B2-B2AF2B2BA253}" type="datetimeFigureOut">
              <a:rPr lang="sk-SK"/>
              <a:pPr>
                <a:defRPr/>
              </a:pPr>
              <a:t>19. 2. 2021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2726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AA44045-6E49-48C1-93AA-C0188B01ACE8}" type="datetimeFigureOut">
              <a:rPr lang="sk-SK"/>
              <a:pPr>
                <a:defRPr/>
              </a:pPr>
              <a:t>19. 2. 2021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8A7B7-30BE-4759-8C78-7E18BCF8BEE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602385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ĺžnik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ĺžnik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185DBDA-1F41-4AAE-A33E-5D0AAFE90568}" type="datetimeFigureOut">
              <a:rPr lang="sk-SK"/>
              <a:pPr>
                <a:defRPr/>
              </a:pPr>
              <a:t>19. 2. 2021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26282-6C85-4123-9F5E-3AA93F5B720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1715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568952" cy="990600"/>
          </a:xfrm>
        </p:spPr>
        <p:txBody>
          <a:bodyPr/>
          <a:lstStyle>
            <a:lvl1pPr>
              <a:defRPr sz="4800" b="1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568952" cy="514116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0"/>
          </p:nvPr>
        </p:nvSpPr>
        <p:spPr>
          <a:xfrm>
            <a:off x="0" y="1279525"/>
            <a:ext cx="323850" cy="204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51906D1-FEF4-4E2C-9D98-B9E86101FF25}" type="slidenum">
              <a:rPr lang="sk-SK"/>
              <a:pPr>
                <a:defRPr/>
              </a:pPr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47265613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ĺžnik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ĺžnik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7" name="Zástupný symbol dátumu 1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7D509BF-2CD9-4CA1-9665-67A9C23CC97A}" type="datetimeFigureOut">
              <a:rPr lang="sk-SK"/>
              <a:pPr>
                <a:defRPr/>
              </a:pPr>
              <a:t>19. 2. 2021</a:t>
            </a:fld>
            <a:endParaRPr lang="sk-SK"/>
          </a:p>
        </p:txBody>
      </p:sp>
      <p:sp>
        <p:nvSpPr>
          <p:cNvPr id="8" name="Zástupný symbol čísla snímky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50B775-FDD9-47A1-8566-B4254DDA7AD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9" name="Zástupný symbol päty 13"/>
          <p:cNvSpPr>
            <a:spLocks noGrp="1"/>
          </p:cNvSpPr>
          <p:nvPr>
            <p:ph type="ftr" sz="quarter" idx="12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1189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395536" y="1589566"/>
            <a:ext cx="3960440" cy="5151801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716016" y="1589566"/>
            <a:ext cx="4320479" cy="5151801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symbol čísla snímky 9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E40E98D-D4B5-40B3-ABCB-8C3EAF1303E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1075584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3050"/>
            <a:ext cx="8291264" cy="86995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67544" y="2438400"/>
            <a:ext cx="4028256" cy="430296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716016" y="2438400"/>
            <a:ext cx="4248472" cy="430296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6" name="Zástupný symbol textu 15"/>
          <p:cNvSpPr>
            <a:spLocks noGrp="1"/>
          </p:cNvSpPr>
          <p:nvPr>
            <p:ph type="body" sz="quarter" idx="1"/>
          </p:nvPr>
        </p:nvSpPr>
        <p:spPr>
          <a:xfrm>
            <a:off x="467544" y="1752600"/>
            <a:ext cx="4028256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5" name="Zástupný symbol textu 14"/>
          <p:cNvSpPr>
            <a:spLocks noGrp="1"/>
          </p:cNvSpPr>
          <p:nvPr>
            <p:ph type="body" sz="quarter" idx="3"/>
          </p:nvPr>
        </p:nvSpPr>
        <p:spPr>
          <a:xfrm>
            <a:off x="4716016" y="1752600"/>
            <a:ext cx="4248472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7" name="Zástupný symbol čísla snímky 1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5BCAEEC-DA5E-494D-A5F4-F361BCE6570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5513037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7377914-A368-465F-A5F0-CD5AF3E74379}" type="datetimeFigureOut">
              <a:rPr lang="sk-SK"/>
              <a:pPr>
                <a:defRPr/>
              </a:pPr>
              <a:t>19. 2. 2021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EF22291-4552-4673-BC6D-BCF519991ED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148075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C8279D5-EF64-4A32-AB57-94416B08094C}" type="datetimeFigureOut">
              <a:rPr lang="sk-SK"/>
              <a:pPr>
                <a:defRPr/>
              </a:pPr>
              <a:t>19. 2. 2021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5507714-1708-4284-86D1-2DCCEF90E4A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85796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E70D3E1-FF66-43BC-B8F4-3A7375F05777}" type="datetimeFigureOut">
              <a:rPr lang="sk-SK"/>
              <a:pPr>
                <a:defRPr/>
              </a:pPr>
              <a:t>19. 2. 2021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D405B8-9560-4D18-A85D-22EE318D722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0286863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ĺžnik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ĺžnik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bdĺžnik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k-SK" noProof="0"/>
              <a:t>Ak chcete pridať obrázok, kliknite na ikonu</a:t>
            </a:r>
            <a:endParaRPr lang="en-US" noProof="0" dirty="0"/>
          </a:p>
        </p:txBody>
      </p:sp>
      <p:sp>
        <p:nvSpPr>
          <p:cNvPr id="9" name="Zástupný symbol dátumu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AF137DE-14DF-420F-83B5-D273A8F2B374}" type="datetimeFigureOut">
              <a:rPr lang="sk-SK"/>
              <a:pPr>
                <a:defRPr/>
              </a:pPr>
              <a:t>19. 2. 2021</a:t>
            </a:fld>
            <a:endParaRPr lang="sk-SK"/>
          </a:p>
        </p:txBody>
      </p:sp>
      <p:sp>
        <p:nvSpPr>
          <p:cNvPr id="10" name="Zástupný symbol čísla snímky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21E78FA9-6193-48D0-A2BB-B2822D46970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11" name="Zástupný symbol päty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4973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21"/>
          <p:cNvSpPr>
            <a:spLocks noGrp="1"/>
          </p:cNvSpPr>
          <p:nvPr>
            <p:ph type="title"/>
          </p:nvPr>
        </p:nvSpPr>
        <p:spPr bwMode="auto">
          <a:xfrm>
            <a:off x="395288" y="228600"/>
            <a:ext cx="86407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Upravte štýly predlohy textu</a:t>
            </a:r>
            <a:endParaRPr lang="en-US"/>
          </a:p>
        </p:txBody>
      </p:sp>
      <p:sp>
        <p:nvSpPr>
          <p:cNvPr id="1027" name="Zástupný symbol textu 12"/>
          <p:cNvSpPr>
            <a:spLocks noGrp="1"/>
          </p:cNvSpPr>
          <p:nvPr>
            <p:ph type="body" idx="1"/>
          </p:nvPr>
        </p:nvSpPr>
        <p:spPr bwMode="auto">
          <a:xfrm>
            <a:off x="395288" y="1600200"/>
            <a:ext cx="8640762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Obdĺžni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bdĺžnik 7"/>
          <p:cNvSpPr/>
          <p:nvPr/>
        </p:nvSpPr>
        <p:spPr>
          <a:xfrm>
            <a:off x="0" y="1279525"/>
            <a:ext cx="395288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bdĺžnik 8"/>
          <p:cNvSpPr/>
          <p:nvPr/>
        </p:nvSpPr>
        <p:spPr>
          <a:xfrm>
            <a:off x="395288" y="1279525"/>
            <a:ext cx="8748712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0" y="1279525"/>
            <a:ext cx="395288" cy="2286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4AD8C1-0E66-46B0-A0F6-AFFB362584EF}" type="slidenum">
              <a:rPr lang="sk-SK"/>
              <a:pPr>
                <a:defRPr/>
              </a:pPr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wipe dir="d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9pPr>
    </p:titleStyle>
    <p:bodyStyle>
      <a:lvl1pPr marL="319088" indent="-319088" algn="l" rtl="0" eaLnBrk="1" fontAlgn="base" hangingPunct="1">
        <a:lnSpc>
          <a:spcPct val="114000"/>
        </a:lnSpc>
        <a:spcBef>
          <a:spcPts val="700"/>
        </a:spcBef>
        <a:spcAft>
          <a:spcPct val="0"/>
        </a:spcAft>
        <a:buClr>
          <a:schemeClr val="accent2"/>
        </a:buClr>
        <a:buSzPct val="58000"/>
        <a:buFont typeface="Wingdings" pitchFamily="2" charset="2"/>
        <a:buChar char="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lnSpc>
          <a:spcPct val="114000"/>
        </a:lnSpc>
        <a:spcBef>
          <a:spcPts val="55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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lnSpc>
          <a:spcPct val="114000"/>
        </a:lnSpc>
        <a:spcBef>
          <a:spcPts val="5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lnSpc>
          <a:spcPct val="114000"/>
        </a:lnSpc>
        <a:spcBef>
          <a:spcPts val="400"/>
        </a:spcBef>
        <a:spcAft>
          <a:spcPct val="0"/>
        </a:spcAft>
        <a:buClr>
          <a:srgbClr val="08A1D9"/>
        </a:buClr>
        <a:buSzPct val="55000"/>
        <a:buFont typeface="Wingdings" pitchFamily="2" charset="2"/>
        <a:buChar char="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lnSpc>
          <a:spcPct val="114000"/>
        </a:lnSpc>
        <a:spcBef>
          <a:spcPts val="400"/>
        </a:spcBef>
        <a:spcAft>
          <a:spcPct val="0"/>
        </a:spcAft>
        <a:buClr>
          <a:srgbClr val="7C984A"/>
        </a:buClr>
        <a:buSzPct val="50000"/>
        <a:buFont typeface="Wingdings" pitchFamily="2" charset="2"/>
        <a:buChar char="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1-T4_ylNnO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sk.wikipedia.org/wiki/Charles_Michel" TargetMode="External"/><Relationship Id="rId3" Type="http://schemas.openxmlformats.org/officeDocument/2006/relationships/hyperlink" Target="https://europa.eu/european-union/about-eu/presidents_sk" TargetMode="External"/><Relationship Id="rId7" Type="http://schemas.openxmlformats.org/officeDocument/2006/relationships/hyperlink" Target="https://hrot.info/manipulacie/2583-aky-je-vyznam-europskej-vlajky-je-jej-symbolika-krestanska" TargetMode="External"/><Relationship Id="rId2" Type="http://schemas.openxmlformats.org/officeDocument/2006/relationships/hyperlink" Target="http://europa.eu/index_sk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.wikipedia.org/wiki/%C4%8Clenovia_Eur%C3%B3pskej_%C3%BAnie#B%C3%BDval%C3%AD_%C4%8Dlenovia" TargetMode="External"/><Relationship Id="rId5" Type="http://schemas.openxmlformats.org/officeDocument/2006/relationships/hyperlink" Target="https://www.slovensko.sk/sk/agendy/agenda/_zakladne-informacie-o-eu-co-j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s://ec.europa.eu/commission/commissioners/2019-2024_sk" TargetMode="External"/><Relationship Id="rId9" Type="http://schemas.openxmlformats.org/officeDocument/2006/relationships/hyperlink" Target="https://sk.wikipedia.org/wiki/Eur%C3%B3pska_%C3%BAnia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k.wikipedia.org/wiki/2009" TargetMode="External"/><Relationship Id="rId13" Type="http://schemas.openxmlformats.org/officeDocument/2006/relationships/hyperlink" Target="https://sk.wikipedia.org/wiki/Euratom" TargetMode="External"/><Relationship Id="rId18" Type="http://schemas.openxmlformats.org/officeDocument/2006/relationships/hyperlink" Target="https://sk.wikipedia.org/wiki/R%C3%ADmske_zmluvy" TargetMode="External"/><Relationship Id="rId3" Type="http://schemas.openxmlformats.org/officeDocument/2006/relationships/hyperlink" Target="https://sk.wikipedia.org/wiki/1958" TargetMode="External"/><Relationship Id="rId21" Type="http://schemas.openxmlformats.org/officeDocument/2006/relationships/hyperlink" Target="https://sk.wikipedia.org/wiki/Amsterdamsk%C3%A1_zmluva" TargetMode="External"/><Relationship Id="rId7" Type="http://schemas.openxmlformats.org/officeDocument/2006/relationships/hyperlink" Target="https://sk.wikipedia.org/wiki/2003" TargetMode="External"/><Relationship Id="rId12" Type="http://schemas.openxmlformats.org/officeDocument/2006/relationships/hyperlink" Target="https://sk.wikipedia.org/wiki/Eur%C3%B3pske_spolo%C4%8Denstvo" TargetMode="External"/><Relationship Id="rId17" Type="http://schemas.openxmlformats.org/officeDocument/2006/relationships/hyperlink" Target="https://sk.wikipedia.org/wiki/Zmluva_o_zalo%C5%BEen%C3%AD_Eur%C3%B3pskeho_spolo%C4%8Denstva_uhlia_a_ocele" TargetMode="External"/><Relationship Id="rId2" Type="http://schemas.openxmlformats.org/officeDocument/2006/relationships/hyperlink" Target="https://sk.wikipedia.org/wiki/1952" TargetMode="External"/><Relationship Id="rId16" Type="http://schemas.openxmlformats.org/officeDocument/2006/relationships/hyperlink" Target="https://sk.wikipedia.org/wiki/Spolo%C4%8Dn%C3%A1_zahrani%C4%8Dn%C3%A1_a_bezpe%C4%8Dnostn%C3%A1_politika" TargetMode="External"/><Relationship Id="rId20" Type="http://schemas.openxmlformats.org/officeDocument/2006/relationships/hyperlink" Target="https://sk.wikipedia.org/wiki/Maastrichtsk%C3%A1_zmluv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.wikipedia.org/wiki/1999" TargetMode="External"/><Relationship Id="rId11" Type="http://schemas.openxmlformats.org/officeDocument/2006/relationships/hyperlink" Target="https://sk.wikipedia.org/wiki/Eur%C3%B3pske_hospod%C3%A1rske_spolo%C4%8Denstvo" TargetMode="External"/><Relationship Id="rId24" Type="http://schemas.openxmlformats.org/officeDocument/2006/relationships/hyperlink" Target="https://sk.wikipedia.org/wiki/Tri_piliere_Eur%C3%B3pskej_%C3%BAnie" TargetMode="External"/><Relationship Id="rId5" Type="http://schemas.openxmlformats.org/officeDocument/2006/relationships/hyperlink" Target="https://sk.wikipedia.org/wiki/1993" TargetMode="External"/><Relationship Id="rId15" Type="http://schemas.openxmlformats.org/officeDocument/2006/relationships/hyperlink" Target="https://sk.wikipedia.org/w/index.php?title=Policajn%C3%A1_a_s%C3%BAdna_spolupr%C3%A1ca_v_trestn%C3%BDch_veciach&amp;action=edit&amp;redlink=1" TargetMode="External"/><Relationship Id="rId23" Type="http://schemas.openxmlformats.org/officeDocument/2006/relationships/hyperlink" Target="https://sk.wikipedia.org/wiki/Lisabonsk%C3%A1_zmluva" TargetMode="External"/><Relationship Id="rId10" Type="http://schemas.openxmlformats.org/officeDocument/2006/relationships/hyperlink" Target="https://sk.wikipedia.org/wiki/Eur%C3%B3pske_spolo%C4%8Denstvo_pre_uhlie_a_oce%C4%BE" TargetMode="External"/><Relationship Id="rId19" Type="http://schemas.openxmlformats.org/officeDocument/2006/relationships/hyperlink" Target="https://sk.wikipedia.org/wiki/Zmluvy_o_Eur%C3%B3pskych_spolo%C4%8Denstv%C3%A1ch" TargetMode="External"/><Relationship Id="rId4" Type="http://schemas.openxmlformats.org/officeDocument/2006/relationships/hyperlink" Target="https://sk.wikipedia.org/wiki/1967" TargetMode="External"/><Relationship Id="rId9" Type="http://schemas.openxmlformats.org/officeDocument/2006/relationships/hyperlink" Target="https://sk.wikipedia.org/wiki/Eur%C3%B3pske_spolo%C4%8Denstv%C3%A1" TargetMode="External"/><Relationship Id="rId14" Type="http://schemas.openxmlformats.org/officeDocument/2006/relationships/hyperlink" Target="https://sk.wikipedia.org/w/index.php?title=Spravodlivos%C5%A5_a_vn%C3%BAtorn%C3%A9_z%C3%A1le%C5%BEitosti&amp;action=edit&amp;redlink=1" TargetMode="External"/><Relationship Id="rId22" Type="http://schemas.openxmlformats.org/officeDocument/2006/relationships/hyperlink" Target="https://sk.wikipedia.org/wiki/Zmluva_z_Nic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9A08AA3-0E0D-4EAA-98B3-32D30BA56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741" y="908720"/>
            <a:ext cx="8372517" cy="4239273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/>
              <a:t>Projekt Erasmus +</a:t>
            </a:r>
          </a:p>
          <a:p>
            <a:pPr algn="ctr"/>
            <a:r>
              <a:rPr lang="sk-SK" sz="3600" b="1" dirty="0"/>
              <a:t>„ </a:t>
            </a:r>
            <a:r>
              <a:rPr lang="sk-SK" sz="3600" b="1" dirty="0" err="1"/>
              <a:t>explaining</a:t>
            </a:r>
            <a:r>
              <a:rPr lang="sk-SK" sz="3600" b="1" dirty="0"/>
              <a:t> </a:t>
            </a:r>
            <a:r>
              <a:rPr lang="sk-SK" sz="3600" b="1" dirty="0" err="1"/>
              <a:t>europe</a:t>
            </a:r>
            <a:r>
              <a:rPr lang="sk-SK" sz="3600" b="1" dirty="0"/>
              <a:t>“</a:t>
            </a:r>
          </a:p>
          <a:p>
            <a:pPr algn="ctr"/>
            <a:r>
              <a:rPr lang="sk-SK" sz="3600" b="1" i="1" dirty="0" err="1"/>
              <a:t>Entwicklung</a:t>
            </a:r>
            <a:r>
              <a:rPr lang="sk-SK" sz="3600" b="1" i="1" dirty="0"/>
              <a:t> von (</a:t>
            </a:r>
            <a:r>
              <a:rPr lang="sk-SK" sz="3600" b="1" i="1" dirty="0" err="1"/>
              <a:t>digitalten</a:t>
            </a:r>
            <a:r>
              <a:rPr lang="sk-SK" sz="3600" b="1" i="1" dirty="0"/>
              <a:t>) </a:t>
            </a:r>
            <a:r>
              <a:rPr lang="sk-SK" sz="3600" b="1" i="1" dirty="0" err="1"/>
              <a:t>Lehr</a:t>
            </a:r>
            <a:r>
              <a:rPr lang="sk-SK" sz="3600" b="1" i="1" dirty="0"/>
              <a:t>- </a:t>
            </a:r>
            <a:r>
              <a:rPr lang="sk-SK" sz="3600" b="1" i="1" dirty="0" err="1"/>
              <a:t>und</a:t>
            </a:r>
            <a:r>
              <a:rPr lang="sk-SK" sz="3600" b="1" i="1" dirty="0"/>
              <a:t> </a:t>
            </a:r>
            <a:r>
              <a:rPr lang="sk-SK" sz="3600" b="1" i="1" dirty="0" err="1"/>
              <a:t>Lernmaterialien</a:t>
            </a:r>
            <a:r>
              <a:rPr lang="sk-SK" sz="3600" b="1" i="1" dirty="0"/>
              <a:t> </a:t>
            </a:r>
            <a:r>
              <a:rPr lang="sk-SK" sz="3600" b="1" i="1" dirty="0" err="1"/>
              <a:t>über</a:t>
            </a:r>
            <a:r>
              <a:rPr lang="sk-SK" sz="3600" b="1" i="1" dirty="0"/>
              <a:t> </a:t>
            </a:r>
            <a:r>
              <a:rPr lang="sk-SK" sz="3600" b="1" i="1" dirty="0" err="1"/>
              <a:t>Europa</a:t>
            </a:r>
            <a:endParaRPr lang="sk-SK" sz="3600" dirty="0"/>
          </a:p>
          <a:p>
            <a:pPr algn="ctr"/>
            <a:r>
              <a:rPr lang="sk-SK" sz="2925" b="1" i="1" dirty="0" err="1"/>
              <a:t>Projektnummer</a:t>
            </a:r>
            <a:r>
              <a:rPr lang="sk-SK" sz="2925" b="1" i="1" dirty="0"/>
              <a:t>: </a:t>
            </a:r>
            <a:r>
              <a:rPr lang="sk-SK" sz="3000" b="1" dirty="0"/>
              <a:t>2019-1-DE03-KA229-060092_2</a:t>
            </a:r>
          </a:p>
          <a:p>
            <a:pPr algn="ctr"/>
            <a:r>
              <a:rPr lang="sk-SK" sz="3000" b="1" dirty="0"/>
              <a:t>                    </a:t>
            </a:r>
            <a:endParaRPr lang="sk-SK" sz="3600" b="1" dirty="0"/>
          </a:p>
        </p:txBody>
      </p:sp>
      <p:pic>
        <p:nvPicPr>
          <p:cNvPr id="4" name="Obrázok 3" descr="EU flag-Erasmus+_vect_POS">
            <a:extLst>
              <a:ext uri="{FF2B5EF4-FFF2-40B4-BE49-F238E27FC236}">
                <a16:creationId xmlns:a16="http://schemas.microsoft.com/office/drawing/2014/main" id="{66E76784-A687-4F21-AE59-B72946F197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949279"/>
            <a:ext cx="3574938" cy="925689"/>
          </a:xfrm>
          <a:prstGeom prst="rect">
            <a:avLst/>
          </a:prstGeom>
          <a:noFill/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6AC4CDF-C184-477A-990D-019F45759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58025"/>
            <a:ext cx="1728192" cy="19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67014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Erweiterungsverfahren</a:t>
            </a:r>
            <a:r>
              <a:rPr lang="sk-SK" dirty="0"/>
              <a:t> </a:t>
            </a:r>
            <a:r>
              <a:rPr lang="sk-SK"/>
              <a:t>der EU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235347" y="1582615"/>
            <a:ext cx="8748464" cy="5141168"/>
          </a:xfrm>
        </p:spPr>
        <p:txBody>
          <a:bodyPr/>
          <a:lstStyle/>
          <a:p>
            <a:pPr marL="0" indent="0">
              <a:buNone/>
            </a:pPr>
            <a:r>
              <a:rPr lang="sk-SK" sz="1600" b="1" dirty="0"/>
              <a:t>1951</a:t>
            </a:r>
            <a:r>
              <a:rPr lang="sk-SK" sz="1600" dirty="0"/>
              <a:t>	</a:t>
            </a:r>
            <a:r>
              <a:rPr lang="sk-SK" sz="1600" b="1" dirty="0" err="1"/>
              <a:t>Gründungsmitglieder</a:t>
            </a:r>
            <a:r>
              <a:rPr lang="sk-SK" sz="1600" b="1" dirty="0"/>
              <a:t>:</a:t>
            </a:r>
            <a:r>
              <a:rPr lang="sk-SK" sz="1600" dirty="0"/>
              <a:t> </a:t>
            </a:r>
          </a:p>
          <a:p>
            <a:pPr marL="0" indent="0">
              <a:buNone/>
            </a:pPr>
            <a:r>
              <a:rPr lang="sk-SK" sz="1600" dirty="0"/>
              <a:t>	</a:t>
            </a:r>
            <a:r>
              <a:rPr lang="sk-SK" sz="1600" dirty="0" err="1"/>
              <a:t>Belgien</a:t>
            </a:r>
            <a:r>
              <a:rPr lang="sk-SK" sz="1600" dirty="0"/>
              <a:t>, </a:t>
            </a:r>
            <a:r>
              <a:rPr lang="sk-SK" sz="1600" dirty="0" err="1"/>
              <a:t>Frankreich</a:t>
            </a:r>
            <a:r>
              <a:rPr lang="sk-SK" sz="1600" dirty="0"/>
              <a:t>, </a:t>
            </a:r>
            <a:r>
              <a:rPr lang="sk-SK" sz="1600" dirty="0" err="1"/>
              <a:t>Niederlande</a:t>
            </a:r>
            <a:r>
              <a:rPr lang="sk-SK" sz="1600" dirty="0"/>
              <a:t>, Luxemburg, </a:t>
            </a:r>
            <a:r>
              <a:rPr lang="sk-SK" sz="1600" dirty="0" err="1"/>
              <a:t>Deutschland</a:t>
            </a:r>
            <a:r>
              <a:rPr lang="sk-SK" sz="1600" dirty="0"/>
              <a:t>, </a:t>
            </a:r>
            <a:r>
              <a:rPr lang="sk-SK" sz="1600" dirty="0" err="1"/>
              <a:t>Italien</a:t>
            </a:r>
            <a:endParaRPr lang="sk-SK" sz="1600" dirty="0"/>
          </a:p>
          <a:p>
            <a:pPr marL="0" indent="0">
              <a:buNone/>
            </a:pPr>
            <a:r>
              <a:rPr lang="sk-SK" sz="1600" b="1" dirty="0"/>
              <a:t>1973</a:t>
            </a:r>
            <a:r>
              <a:rPr lang="sk-SK" sz="1600" dirty="0"/>
              <a:t>	</a:t>
            </a:r>
            <a:r>
              <a:rPr lang="sk-SK" sz="1600" dirty="0" err="1"/>
              <a:t>Dänemark</a:t>
            </a:r>
            <a:r>
              <a:rPr lang="sk-SK" sz="1600" dirty="0"/>
              <a:t>, </a:t>
            </a:r>
            <a:r>
              <a:rPr lang="sk-SK" sz="1600" dirty="0" err="1"/>
              <a:t>Irland</a:t>
            </a:r>
            <a:r>
              <a:rPr lang="sk-SK" sz="1600" dirty="0"/>
              <a:t>, </a:t>
            </a:r>
            <a:r>
              <a:rPr lang="sk-SK" sz="1600" dirty="0" err="1"/>
              <a:t>Vereinigtes</a:t>
            </a:r>
            <a:r>
              <a:rPr lang="sk-SK" sz="1600" dirty="0"/>
              <a:t> </a:t>
            </a:r>
            <a:r>
              <a:rPr lang="sk-SK" sz="1600" dirty="0" err="1"/>
              <a:t>Königsreich</a:t>
            </a:r>
            <a:endParaRPr lang="sk-SK" sz="1600" dirty="0"/>
          </a:p>
          <a:p>
            <a:pPr marL="0" indent="0">
              <a:buNone/>
            </a:pPr>
            <a:r>
              <a:rPr lang="sk-SK" sz="1600" b="1" dirty="0"/>
              <a:t>1981</a:t>
            </a:r>
            <a:r>
              <a:rPr lang="sk-SK" sz="1600" dirty="0"/>
              <a:t>	</a:t>
            </a:r>
            <a:r>
              <a:rPr lang="sk-SK" sz="1600" dirty="0" err="1"/>
              <a:t>Griechenland</a:t>
            </a:r>
            <a:endParaRPr lang="sk-SK" sz="1600" dirty="0"/>
          </a:p>
          <a:p>
            <a:pPr marL="0" indent="0">
              <a:buNone/>
            </a:pPr>
            <a:r>
              <a:rPr lang="sk-SK" sz="1600" b="1" dirty="0"/>
              <a:t>1986</a:t>
            </a:r>
            <a:r>
              <a:rPr lang="sk-SK" sz="1600" dirty="0"/>
              <a:t>	</a:t>
            </a:r>
            <a:r>
              <a:rPr lang="sk-SK" sz="1600" dirty="0" err="1"/>
              <a:t>Portugal</a:t>
            </a:r>
            <a:r>
              <a:rPr lang="sk-SK" sz="1600" dirty="0"/>
              <a:t>, </a:t>
            </a:r>
            <a:r>
              <a:rPr lang="sk-SK" sz="1600" dirty="0" err="1"/>
              <a:t>Spanien</a:t>
            </a:r>
            <a:endParaRPr lang="sk-SK" sz="1600" dirty="0"/>
          </a:p>
          <a:p>
            <a:pPr marL="0" indent="0">
              <a:buNone/>
            </a:pPr>
            <a:r>
              <a:rPr lang="sk-SK" sz="1600" b="1" dirty="0"/>
              <a:t>1995</a:t>
            </a:r>
            <a:r>
              <a:rPr lang="sk-SK" sz="1600" dirty="0"/>
              <a:t>	</a:t>
            </a:r>
            <a:r>
              <a:rPr lang="sk-SK" sz="1600" dirty="0" err="1"/>
              <a:t>Finnland</a:t>
            </a:r>
            <a:r>
              <a:rPr lang="sk-SK" sz="1600" dirty="0"/>
              <a:t>, </a:t>
            </a:r>
            <a:r>
              <a:rPr lang="sk-SK" sz="1600" dirty="0" err="1"/>
              <a:t>Österreich</a:t>
            </a:r>
            <a:r>
              <a:rPr lang="sk-SK" sz="1600" dirty="0"/>
              <a:t>, </a:t>
            </a:r>
            <a:r>
              <a:rPr lang="sk-SK" sz="1600" dirty="0" err="1"/>
              <a:t>Schweden</a:t>
            </a:r>
            <a:endParaRPr lang="sk-SK" sz="1600" dirty="0"/>
          </a:p>
          <a:p>
            <a:pPr marL="0" indent="0">
              <a:buNone/>
            </a:pPr>
            <a:r>
              <a:rPr lang="sk-SK" sz="1600" b="1" dirty="0"/>
              <a:t>2004</a:t>
            </a:r>
            <a:r>
              <a:rPr lang="sk-SK" sz="1600" dirty="0"/>
              <a:t>	</a:t>
            </a:r>
            <a:r>
              <a:rPr lang="sk-SK" sz="1600" dirty="0" err="1"/>
              <a:t>Zypern</a:t>
            </a:r>
            <a:r>
              <a:rPr lang="sk-SK" sz="1600" dirty="0"/>
              <a:t>, </a:t>
            </a:r>
            <a:r>
              <a:rPr lang="sk-SK" sz="1600" dirty="0" err="1"/>
              <a:t>Tschechien</a:t>
            </a:r>
            <a:r>
              <a:rPr lang="sk-SK" sz="1600" dirty="0"/>
              <a:t>, </a:t>
            </a:r>
            <a:r>
              <a:rPr lang="sk-SK" sz="1600" dirty="0" err="1"/>
              <a:t>Estland</a:t>
            </a:r>
            <a:r>
              <a:rPr lang="sk-SK" sz="1600" dirty="0"/>
              <a:t>, </a:t>
            </a:r>
            <a:r>
              <a:rPr lang="sk-SK" sz="1600" dirty="0" err="1"/>
              <a:t>Litauen</a:t>
            </a:r>
            <a:r>
              <a:rPr lang="sk-SK" sz="1600" dirty="0"/>
              <a:t>, </a:t>
            </a:r>
            <a:r>
              <a:rPr lang="sk-SK" sz="1600" dirty="0" err="1"/>
              <a:t>Letland</a:t>
            </a:r>
            <a:r>
              <a:rPr lang="sk-SK" sz="1600" dirty="0"/>
              <a:t>, </a:t>
            </a:r>
            <a:r>
              <a:rPr lang="sk-SK" sz="1600" dirty="0" err="1"/>
              <a:t>Ungarn</a:t>
            </a:r>
            <a:r>
              <a:rPr lang="sk-SK" sz="1600" dirty="0"/>
              <a:t>, Malta, </a:t>
            </a:r>
            <a:r>
              <a:rPr lang="sk-SK" sz="1600" dirty="0" err="1"/>
              <a:t>Polen</a:t>
            </a:r>
            <a:r>
              <a:rPr lang="sk-SK" sz="1600" dirty="0"/>
              <a:t>, </a:t>
            </a:r>
            <a:r>
              <a:rPr lang="sk-SK" sz="1600" b="1" dirty="0" err="1">
                <a:solidFill>
                  <a:srgbClr val="FF0000"/>
                </a:solidFill>
              </a:rPr>
              <a:t>Slowakei</a:t>
            </a:r>
            <a:r>
              <a:rPr lang="sk-SK" sz="1600" dirty="0"/>
              <a:t>, </a:t>
            </a:r>
            <a:r>
              <a:rPr lang="sk-SK" sz="1600" dirty="0" err="1"/>
              <a:t>Slowenien</a:t>
            </a:r>
            <a:endParaRPr lang="sk-SK" sz="1600" dirty="0"/>
          </a:p>
          <a:p>
            <a:pPr marL="0" indent="0">
              <a:buNone/>
            </a:pPr>
            <a:r>
              <a:rPr lang="sk-SK" sz="1600" b="1" dirty="0"/>
              <a:t>2007</a:t>
            </a:r>
            <a:r>
              <a:rPr lang="sk-SK" sz="1600" dirty="0"/>
              <a:t>	</a:t>
            </a:r>
            <a:r>
              <a:rPr lang="sk-SK" sz="1600" dirty="0" err="1"/>
              <a:t>Bulgarien</a:t>
            </a:r>
            <a:r>
              <a:rPr lang="sk-SK" sz="1600" dirty="0"/>
              <a:t>, </a:t>
            </a:r>
            <a:r>
              <a:rPr lang="sk-SK" sz="1600" dirty="0" err="1"/>
              <a:t>Rumänien</a:t>
            </a:r>
            <a:endParaRPr lang="sk-SK" sz="1600" dirty="0"/>
          </a:p>
          <a:p>
            <a:pPr marL="0" indent="0">
              <a:buNone/>
            </a:pPr>
            <a:r>
              <a:rPr lang="sk-SK" sz="1600" b="1" dirty="0"/>
              <a:t>2013</a:t>
            </a:r>
            <a:r>
              <a:rPr lang="sk-SK" sz="1600" dirty="0"/>
              <a:t>	</a:t>
            </a:r>
            <a:r>
              <a:rPr lang="sk-SK" sz="1600" dirty="0" err="1"/>
              <a:t>Kroatien</a:t>
            </a:r>
            <a:endParaRPr lang="sk-SK" sz="1600" dirty="0"/>
          </a:p>
          <a:p>
            <a:pPr marL="0" indent="0">
              <a:buNone/>
            </a:pPr>
            <a:endParaRPr lang="sk-SK" sz="1600" b="1" dirty="0"/>
          </a:p>
          <a:p>
            <a:pPr marL="0" indent="0">
              <a:buNone/>
            </a:pPr>
            <a:r>
              <a:rPr lang="sk-SK" sz="1600" b="1" dirty="0" err="1"/>
              <a:t>Kandidatstaaten</a:t>
            </a:r>
            <a:r>
              <a:rPr lang="sk-SK" sz="1600" b="1" dirty="0"/>
              <a:t>:</a:t>
            </a:r>
            <a:r>
              <a:rPr lang="sk-SK" sz="1600" dirty="0"/>
              <a:t> </a:t>
            </a:r>
            <a:r>
              <a:rPr lang="sk-SK" sz="1600" dirty="0" err="1"/>
              <a:t>Albanien</a:t>
            </a:r>
            <a:r>
              <a:rPr lang="sk-SK" sz="1600" dirty="0"/>
              <a:t>, Čierna Hora, </a:t>
            </a:r>
            <a:r>
              <a:rPr lang="sk-SK" sz="1600" dirty="0" err="1"/>
              <a:t>Mazedonien</a:t>
            </a:r>
            <a:r>
              <a:rPr lang="sk-SK" sz="1600" dirty="0"/>
              <a:t>, </a:t>
            </a:r>
            <a:r>
              <a:rPr lang="sk-SK" sz="1600" dirty="0" err="1"/>
              <a:t>Serbien</a:t>
            </a:r>
            <a:r>
              <a:rPr lang="sk-SK" sz="1600" dirty="0"/>
              <a:t>, </a:t>
            </a:r>
            <a:r>
              <a:rPr lang="sk-SK" sz="1600" dirty="0" err="1"/>
              <a:t>Türkei</a:t>
            </a:r>
            <a:endParaRPr lang="sk-SK" sz="1600" dirty="0"/>
          </a:p>
          <a:p>
            <a:pPr marL="0" indent="0">
              <a:buNone/>
            </a:pPr>
            <a:r>
              <a:rPr lang="sk-SK" sz="1600" b="1" dirty="0" err="1"/>
              <a:t>Potentionelle</a:t>
            </a:r>
            <a:r>
              <a:rPr lang="sk-SK" sz="1600" b="1" dirty="0"/>
              <a:t> </a:t>
            </a:r>
            <a:r>
              <a:rPr lang="sk-SK" sz="1600" b="1" dirty="0" err="1"/>
              <a:t>Kandidaten</a:t>
            </a:r>
            <a:r>
              <a:rPr lang="sk-SK" sz="1600" b="1" dirty="0"/>
              <a:t>:</a:t>
            </a:r>
            <a:r>
              <a:rPr lang="sk-SK" sz="1600" dirty="0"/>
              <a:t> </a:t>
            </a:r>
            <a:r>
              <a:rPr lang="sk-SK" sz="1600" dirty="0" err="1"/>
              <a:t>Bosnien</a:t>
            </a:r>
            <a:r>
              <a:rPr lang="sk-SK" sz="1600" dirty="0"/>
              <a:t> a </a:t>
            </a:r>
            <a:r>
              <a:rPr lang="sk-SK" sz="1600" dirty="0" err="1"/>
              <a:t>Herzegovina</a:t>
            </a:r>
            <a:r>
              <a:rPr lang="sk-SK" sz="1600" dirty="0"/>
              <a:t>, Kosovo </a:t>
            </a:r>
            <a:endParaRPr lang="sk-SK" sz="300" dirty="0"/>
          </a:p>
          <a:p>
            <a:pPr marL="0" indent="0">
              <a:buNone/>
            </a:pPr>
            <a:endParaRPr lang="sk-SK" sz="200" dirty="0"/>
          </a:p>
          <a:p>
            <a:pPr marL="0" indent="0">
              <a:buNone/>
            </a:pPr>
            <a:r>
              <a:rPr lang="sk-SK" sz="1600" b="1" dirty="0"/>
              <a:t>BREXIT</a:t>
            </a:r>
            <a:r>
              <a:rPr lang="sk-SK" sz="1600" dirty="0"/>
              <a:t>: </a:t>
            </a:r>
            <a:r>
              <a:rPr lang="sk-SK" sz="1600" dirty="0" err="1"/>
              <a:t>Austritt</a:t>
            </a:r>
            <a:r>
              <a:rPr lang="sk-SK" sz="1600" dirty="0"/>
              <a:t> des </a:t>
            </a:r>
            <a:r>
              <a:rPr lang="sk-SK" sz="1600" dirty="0" err="1"/>
              <a:t>Vereinigten</a:t>
            </a:r>
            <a:r>
              <a:rPr lang="sk-SK" sz="1600" dirty="0"/>
              <a:t> </a:t>
            </a:r>
            <a:r>
              <a:rPr lang="sk-SK" sz="1600" dirty="0" err="1"/>
              <a:t>Königsreichs</a:t>
            </a:r>
            <a:r>
              <a:rPr lang="sk-SK" sz="1600" dirty="0"/>
              <a:t> </a:t>
            </a:r>
            <a:r>
              <a:rPr lang="sk-SK" sz="1600" dirty="0" err="1"/>
              <a:t>aus</a:t>
            </a:r>
            <a:r>
              <a:rPr lang="sk-SK" sz="1600" dirty="0"/>
              <a:t> der EU, 1. </a:t>
            </a:r>
            <a:r>
              <a:rPr lang="sk-SK" sz="1600" dirty="0" err="1"/>
              <a:t>Januar</a:t>
            </a:r>
            <a:r>
              <a:rPr lang="sk-SK" sz="1600" dirty="0"/>
              <a:t> 2021</a:t>
            </a:r>
          </a:p>
          <a:p>
            <a:pPr marL="0" indent="0">
              <a:buNone/>
            </a:pPr>
            <a:endParaRPr lang="sk-SK" sz="1600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816" y="1219200"/>
            <a:ext cx="1675507" cy="111253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99CF4C6-8D58-4972-9F7B-AA45C3B7A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" r="11987"/>
          <a:stretch/>
        </p:blipFill>
        <p:spPr>
          <a:xfrm>
            <a:off x="6780814" y="4941168"/>
            <a:ext cx="2183674" cy="14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37828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CE8C34A-AEC0-46C6-BB13-453672FD8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0"/>
            <a:ext cx="8992377" cy="6858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277791FB-F754-4727-8F7F-B3D76677D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233" y="1476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54157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240" y="1268760"/>
            <a:ext cx="9587688" cy="562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9" y="24787"/>
            <a:ext cx="1835696" cy="12189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4" y="285590"/>
            <a:ext cx="8568952" cy="990600"/>
          </a:xfrm>
        </p:spPr>
        <p:txBody>
          <a:bodyPr/>
          <a:lstStyle/>
          <a:p>
            <a:r>
              <a:rPr lang="sk-SK" dirty="0" err="1"/>
              <a:t>Europäische</a:t>
            </a:r>
            <a:r>
              <a:rPr lang="sk-SK" dirty="0"/>
              <a:t> </a:t>
            </a:r>
            <a:r>
              <a:rPr lang="sk-SK" dirty="0" err="1"/>
              <a:t>Union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(</a:t>
            </a:r>
            <a:r>
              <a:rPr lang="sk-SK" dirty="0" err="1"/>
              <a:t>Gründung</a:t>
            </a:r>
            <a:r>
              <a:rPr lang="sk-SK" dirty="0"/>
              <a:t> 1951)</a:t>
            </a:r>
          </a:p>
        </p:txBody>
      </p:sp>
    </p:spTree>
    <p:extLst>
      <p:ext uri="{BB962C8B-B14F-4D97-AF65-F5344CB8AC3E}">
        <p14:creationId xmlns:p14="http://schemas.microsoft.com/office/powerpoint/2010/main" val="580160677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Europäische</a:t>
            </a:r>
            <a:r>
              <a:rPr lang="sk-SK" dirty="0"/>
              <a:t> </a:t>
            </a:r>
            <a:r>
              <a:rPr lang="sk-SK" dirty="0" err="1"/>
              <a:t>Union</a:t>
            </a:r>
            <a:r>
              <a:rPr lang="sk-SK" dirty="0"/>
              <a:t> (1973)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663" y="1251680"/>
            <a:ext cx="953766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40552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Europäische</a:t>
            </a:r>
            <a:r>
              <a:rPr lang="sk-SK" dirty="0"/>
              <a:t> </a:t>
            </a:r>
            <a:r>
              <a:rPr lang="sk-SK" dirty="0" err="1"/>
              <a:t>Union</a:t>
            </a:r>
            <a:r>
              <a:rPr lang="sk-SK" dirty="0"/>
              <a:t> (1981)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501" y="1268761"/>
            <a:ext cx="955450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57939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Europäische</a:t>
            </a:r>
            <a:r>
              <a:rPr lang="sk-SK" dirty="0"/>
              <a:t> </a:t>
            </a:r>
            <a:r>
              <a:rPr lang="sk-SK" dirty="0" err="1"/>
              <a:t>Union</a:t>
            </a:r>
            <a:r>
              <a:rPr lang="sk-SK" dirty="0"/>
              <a:t> (1986)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268760"/>
            <a:ext cx="9547791" cy="561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1765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Europäische</a:t>
            </a:r>
            <a:r>
              <a:rPr lang="sk-SK" dirty="0"/>
              <a:t> </a:t>
            </a:r>
            <a:r>
              <a:rPr lang="sk-SK" dirty="0" err="1"/>
              <a:t>Union</a:t>
            </a:r>
            <a:r>
              <a:rPr lang="sk-SK" dirty="0"/>
              <a:t> (1995)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268760"/>
            <a:ext cx="9540552" cy="561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1765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Europäische</a:t>
            </a:r>
            <a:r>
              <a:rPr lang="sk-SK" dirty="0"/>
              <a:t> </a:t>
            </a:r>
            <a:r>
              <a:rPr lang="sk-SK" dirty="0" err="1"/>
              <a:t>Union</a:t>
            </a:r>
            <a:r>
              <a:rPr lang="sk-SK" dirty="0"/>
              <a:t> (2004)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446" y="1268759"/>
            <a:ext cx="9564228" cy="56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1765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Europäische</a:t>
            </a:r>
            <a:r>
              <a:rPr lang="sk-SK" dirty="0"/>
              <a:t> </a:t>
            </a:r>
            <a:r>
              <a:rPr lang="sk-SK" dirty="0" err="1"/>
              <a:t>Union</a:t>
            </a:r>
            <a:r>
              <a:rPr lang="sk-SK" dirty="0"/>
              <a:t> (2007)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016" y="1271445"/>
            <a:ext cx="9540551" cy="560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1765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Europäische</a:t>
            </a:r>
            <a:r>
              <a:rPr lang="sk-SK" dirty="0"/>
              <a:t> </a:t>
            </a:r>
            <a:r>
              <a:rPr lang="sk-SK" dirty="0" err="1"/>
              <a:t>Union</a:t>
            </a:r>
            <a:r>
              <a:rPr lang="sk-SK" dirty="0"/>
              <a:t> (2013)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649" y="1268760"/>
            <a:ext cx="9512277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71599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709" y="0"/>
            <a:ext cx="10328313" cy="6858000"/>
          </a:xfrm>
          <a:prstGeom prst="rect">
            <a:avLst/>
          </a:prstGeom>
        </p:spPr>
      </p:pic>
      <p:sp>
        <p:nvSpPr>
          <p:cNvPr id="13315" name="Podnadpis 2"/>
          <p:cNvSpPr>
            <a:spLocks noGrp="1"/>
          </p:cNvSpPr>
          <p:nvPr>
            <p:ph type="subTitle" idx="1"/>
          </p:nvPr>
        </p:nvSpPr>
        <p:spPr>
          <a:xfrm>
            <a:off x="-922777" y="5949280"/>
            <a:ext cx="10729192" cy="1213982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FFC000"/>
                </a:solidFill>
              </a:rPr>
              <a:t>                          </a:t>
            </a:r>
          </a:p>
        </p:txBody>
      </p:sp>
      <p:sp>
        <p:nvSpPr>
          <p:cNvPr id="3" name="Obdĺžnik 2"/>
          <p:cNvSpPr/>
          <p:nvPr/>
        </p:nvSpPr>
        <p:spPr>
          <a:xfrm>
            <a:off x="1972175" y="2276872"/>
            <a:ext cx="537198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6600" b="1" cap="none" spc="50" dirty="0" err="1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Europäische</a:t>
            </a:r>
            <a:r>
              <a:rPr lang="sk-SK" sz="6600" b="1" cap="none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sk-SK" sz="6600" b="1" cap="none" spc="50" dirty="0" err="1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Union</a:t>
            </a:r>
            <a:r>
              <a:rPr lang="sk-SK" sz="6600" b="1" cap="none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Symbole der EU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712968" cy="5141168"/>
          </a:xfrm>
        </p:spPr>
        <p:txBody>
          <a:bodyPr/>
          <a:lstStyle/>
          <a:p>
            <a:r>
              <a:rPr lang="sk-SK" sz="2400" b="1" dirty="0" err="1"/>
              <a:t>Europäische</a:t>
            </a:r>
            <a:r>
              <a:rPr lang="sk-SK" sz="2400" b="1" dirty="0"/>
              <a:t> </a:t>
            </a:r>
            <a:r>
              <a:rPr lang="sk-SK" sz="2400" b="1" dirty="0" err="1"/>
              <a:t>Flagge</a:t>
            </a:r>
            <a:endParaRPr lang="sk-SK" sz="2400" b="1" dirty="0"/>
          </a:p>
          <a:p>
            <a:pPr lvl="1"/>
            <a:r>
              <a:rPr lang="sk-SK" sz="2000" b="1" dirty="0"/>
              <a:t>12 </a:t>
            </a:r>
            <a:r>
              <a:rPr lang="sk-SK" sz="2000" b="1" dirty="0" err="1"/>
              <a:t>goldene</a:t>
            </a:r>
            <a:r>
              <a:rPr lang="sk-SK" sz="2000" b="1" dirty="0"/>
              <a:t> Sterne </a:t>
            </a:r>
            <a:r>
              <a:rPr lang="sk-SK" sz="2000" dirty="0" err="1"/>
              <a:t>auf</a:t>
            </a:r>
            <a:r>
              <a:rPr lang="sk-SK" sz="2000" dirty="0"/>
              <a:t> </a:t>
            </a:r>
            <a:r>
              <a:rPr lang="sk-SK" sz="2000" dirty="0" err="1"/>
              <a:t>blauem</a:t>
            </a:r>
            <a:r>
              <a:rPr lang="sk-SK" sz="2000" dirty="0"/>
              <a:t> </a:t>
            </a:r>
            <a:r>
              <a:rPr lang="sk-SK" sz="2000" dirty="0" err="1"/>
              <a:t>Hintergrund</a:t>
            </a:r>
            <a:endParaRPr lang="sk-SK" sz="2000" dirty="0"/>
          </a:p>
          <a:p>
            <a:pPr lvl="1"/>
            <a:r>
              <a:rPr lang="sk-SK" sz="2000" b="1" dirty="0"/>
              <a:t>Sterne:</a:t>
            </a:r>
            <a:r>
              <a:rPr lang="sk-SK" sz="2000" dirty="0"/>
              <a:t> </a:t>
            </a:r>
            <a:r>
              <a:rPr lang="sk-SK" sz="2000" dirty="0" err="1"/>
              <a:t>Einheitsideal</a:t>
            </a:r>
            <a:r>
              <a:rPr lang="sk-SK" sz="2000" dirty="0"/>
              <a:t>, </a:t>
            </a:r>
            <a:r>
              <a:rPr lang="sk-SK" sz="2000" dirty="0" err="1"/>
              <a:t>Solidarität</a:t>
            </a:r>
            <a:r>
              <a:rPr lang="sk-SK" sz="2000" dirty="0"/>
              <a:t> </a:t>
            </a:r>
            <a:r>
              <a:rPr lang="sk-SK" sz="2000" dirty="0" err="1"/>
              <a:t>und</a:t>
            </a:r>
            <a:r>
              <a:rPr lang="sk-SK" sz="2000" dirty="0"/>
              <a:t> </a:t>
            </a:r>
            <a:r>
              <a:rPr lang="sk-SK" sz="2000" dirty="0" err="1"/>
              <a:t>Harmonie</a:t>
            </a:r>
            <a:r>
              <a:rPr lang="sk-SK" sz="2000" dirty="0"/>
              <a:t> </a:t>
            </a:r>
            <a:r>
              <a:rPr lang="sk-SK" sz="2000" dirty="0" err="1"/>
              <a:t>unter</a:t>
            </a:r>
            <a:r>
              <a:rPr lang="sk-SK" sz="2000" dirty="0"/>
              <a:t> </a:t>
            </a:r>
            <a:r>
              <a:rPr lang="sk-SK" sz="2000" dirty="0" err="1"/>
              <a:t>Menschen</a:t>
            </a:r>
            <a:r>
              <a:rPr lang="sk-SK" sz="2000" dirty="0"/>
              <a:t> </a:t>
            </a:r>
          </a:p>
          <a:p>
            <a:pPr lvl="1"/>
            <a:endParaRPr lang="sk-SK" dirty="0"/>
          </a:p>
          <a:p>
            <a:r>
              <a:rPr lang="sk-SK" sz="2400" b="1" dirty="0" err="1"/>
              <a:t>Europäische</a:t>
            </a:r>
            <a:r>
              <a:rPr lang="sk-SK" sz="2400" b="1" dirty="0"/>
              <a:t> Hymne:</a:t>
            </a:r>
            <a:r>
              <a:rPr lang="sk-SK" sz="2400" dirty="0"/>
              <a:t> Ludwig van Beethoven</a:t>
            </a:r>
          </a:p>
          <a:p>
            <a:pPr lvl="1"/>
            <a:r>
              <a:rPr lang="sk-SK" sz="2000" dirty="0" err="1"/>
              <a:t>Musikalischer</a:t>
            </a:r>
            <a:r>
              <a:rPr lang="sk-SK" sz="2000" dirty="0"/>
              <a:t> </a:t>
            </a:r>
            <a:r>
              <a:rPr lang="sk-SK" sz="2000" dirty="0" err="1"/>
              <a:t>Hintergrund</a:t>
            </a:r>
            <a:r>
              <a:rPr lang="sk-SK" sz="2000" dirty="0"/>
              <a:t> </a:t>
            </a:r>
            <a:r>
              <a:rPr lang="sk-SK" sz="2000" dirty="0" err="1"/>
              <a:t>für</a:t>
            </a:r>
            <a:r>
              <a:rPr lang="sk-SK" sz="2000" dirty="0"/>
              <a:t> </a:t>
            </a:r>
            <a:r>
              <a:rPr lang="sk-SK" sz="2000" dirty="0" err="1"/>
              <a:t>die</a:t>
            </a:r>
            <a:r>
              <a:rPr lang="sk-SK" sz="2000" dirty="0"/>
              <a:t> </a:t>
            </a:r>
            <a:r>
              <a:rPr lang="sk-SK" sz="2000" dirty="0" err="1"/>
              <a:t>Verse</a:t>
            </a:r>
            <a:r>
              <a:rPr lang="sk-SK" sz="2000" dirty="0"/>
              <a:t> von </a:t>
            </a:r>
            <a:r>
              <a:rPr lang="sk-SK" sz="2000" dirty="0" err="1"/>
              <a:t>Schillers</a:t>
            </a:r>
            <a:r>
              <a:rPr lang="sk-SK" sz="2000" dirty="0"/>
              <a:t> </a:t>
            </a:r>
            <a:r>
              <a:rPr lang="sk-SK" sz="2000" dirty="0" err="1"/>
              <a:t>Ode</a:t>
            </a:r>
            <a:r>
              <a:rPr lang="sk-SK" sz="2000" dirty="0"/>
              <a:t> </a:t>
            </a:r>
            <a:r>
              <a:rPr lang="sk-SK" sz="2000" dirty="0" err="1"/>
              <a:t>an</a:t>
            </a:r>
            <a:r>
              <a:rPr lang="sk-SK" sz="2000" dirty="0"/>
              <a:t> </a:t>
            </a:r>
            <a:r>
              <a:rPr lang="sk-SK" sz="2000" dirty="0" err="1"/>
              <a:t>die</a:t>
            </a:r>
            <a:r>
              <a:rPr lang="sk-SK" sz="2000" dirty="0"/>
              <a:t> </a:t>
            </a:r>
            <a:r>
              <a:rPr lang="sk-SK" sz="2000" dirty="0" err="1"/>
              <a:t>Freude</a:t>
            </a:r>
            <a:endParaRPr lang="sk-SK" sz="2000" dirty="0"/>
          </a:p>
          <a:p>
            <a:pPr marL="366713" lvl="1" indent="0">
              <a:buNone/>
            </a:pPr>
            <a:endParaRPr lang="sk-SK" dirty="0"/>
          </a:p>
          <a:p>
            <a:r>
              <a:rPr lang="sk-SK" sz="2400" b="1" dirty="0" err="1"/>
              <a:t>Europatag</a:t>
            </a:r>
            <a:r>
              <a:rPr lang="sk-SK" sz="2400" b="1" dirty="0"/>
              <a:t>:</a:t>
            </a:r>
            <a:r>
              <a:rPr lang="sk-SK" sz="2400" dirty="0"/>
              <a:t> 9. </a:t>
            </a:r>
            <a:r>
              <a:rPr lang="sk-SK" sz="2400" dirty="0" err="1"/>
              <a:t>Mai</a:t>
            </a:r>
            <a:endParaRPr lang="sk-SK" sz="2400" dirty="0"/>
          </a:p>
          <a:p>
            <a:pPr lvl="1"/>
            <a:r>
              <a:rPr lang="sk-SK" sz="2000" dirty="0" err="1"/>
              <a:t>Feier</a:t>
            </a:r>
            <a:r>
              <a:rPr lang="sk-SK" sz="2000" dirty="0"/>
              <a:t> des </a:t>
            </a:r>
            <a:r>
              <a:rPr lang="sk-SK" sz="2000" dirty="0" err="1"/>
              <a:t>Friedens</a:t>
            </a:r>
            <a:r>
              <a:rPr lang="sk-SK" sz="2000" dirty="0"/>
              <a:t> </a:t>
            </a:r>
            <a:r>
              <a:rPr lang="sk-SK" sz="2000" dirty="0" err="1"/>
              <a:t>und</a:t>
            </a:r>
            <a:r>
              <a:rPr lang="sk-SK" sz="2000" dirty="0"/>
              <a:t> der </a:t>
            </a:r>
            <a:r>
              <a:rPr lang="sk-SK" sz="2000" dirty="0" err="1"/>
              <a:t>Europaeinheit</a:t>
            </a:r>
            <a:r>
              <a:rPr lang="sk-SK" sz="2000" dirty="0"/>
              <a:t> </a:t>
            </a:r>
          </a:p>
          <a:p>
            <a:pPr lvl="1"/>
            <a:endParaRPr lang="sk-SK" dirty="0"/>
          </a:p>
          <a:p>
            <a:r>
              <a:rPr lang="sk-SK" sz="2400" b="1" dirty="0" err="1"/>
              <a:t>Europa</a:t>
            </a:r>
            <a:r>
              <a:rPr lang="sk-SK" sz="2400" b="1" dirty="0"/>
              <a:t>- Motto :</a:t>
            </a:r>
            <a:r>
              <a:rPr lang="sk-SK" sz="2400" dirty="0"/>
              <a:t> „</a:t>
            </a:r>
            <a:r>
              <a:rPr lang="sk-SK" sz="2400" dirty="0" err="1"/>
              <a:t>Einheit</a:t>
            </a:r>
            <a:r>
              <a:rPr lang="sk-SK" sz="2400" dirty="0"/>
              <a:t> in der </a:t>
            </a:r>
            <a:r>
              <a:rPr lang="sk-SK" sz="2400" dirty="0" err="1"/>
              <a:t>Vielfalt</a:t>
            </a:r>
            <a:r>
              <a:rPr lang="sk-SK" sz="2400" dirty="0"/>
              <a:t>!“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13" y="332656"/>
            <a:ext cx="2127675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931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D4E7E-F1C2-4AFF-9C58-FA1866B9B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Flagge</a:t>
            </a:r>
            <a:r>
              <a:rPr lang="sk-SK" dirty="0"/>
              <a:t> der EU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7337A1-F7FB-430D-8967-8A4EFA4C56B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671" y="1473376"/>
            <a:ext cx="8930817" cy="5384623"/>
          </a:xfrm>
        </p:spPr>
        <p:txBody>
          <a:bodyPr/>
          <a:lstStyle/>
          <a:p>
            <a:r>
              <a:rPr lang="sk-SK" dirty="0"/>
              <a:t>Symbol der </a:t>
            </a:r>
            <a:r>
              <a:rPr lang="sk-SK" dirty="0" err="1"/>
              <a:t>Einheit</a:t>
            </a:r>
            <a:r>
              <a:rPr lang="sk-SK" dirty="0"/>
              <a:t> in </a:t>
            </a:r>
            <a:r>
              <a:rPr lang="sk-SK" dirty="0" err="1"/>
              <a:t>Europa</a:t>
            </a:r>
            <a:r>
              <a:rPr lang="sk-SK" dirty="0"/>
              <a:t> </a:t>
            </a:r>
            <a:r>
              <a:rPr lang="sk-SK" dirty="0" err="1"/>
              <a:t>und</a:t>
            </a:r>
            <a:r>
              <a:rPr lang="sk-SK" dirty="0"/>
              <a:t> der </a:t>
            </a:r>
            <a:r>
              <a:rPr lang="sk-SK" dirty="0" err="1"/>
              <a:t>europäischen</a:t>
            </a:r>
            <a:r>
              <a:rPr lang="sk-SK" dirty="0"/>
              <a:t> </a:t>
            </a:r>
            <a:r>
              <a:rPr lang="sk-SK" dirty="0" err="1"/>
              <a:t>Identität</a:t>
            </a:r>
            <a:r>
              <a:rPr lang="sk-SK" dirty="0"/>
              <a:t> </a:t>
            </a:r>
          </a:p>
          <a:p>
            <a:r>
              <a:rPr lang="sk-SK" dirty="0" err="1"/>
              <a:t>Sternenanzahl</a:t>
            </a:r>
            <a:r>
              <a:rPr lang="sk-SK" dirty="0"/>
              <a:t> </a:t>
            </a:r>
            <a:r>
              <a:rPr lang="sk-SK" dirty="0" err="1"/>
              <a:t>hängt</a:t>
            </a:r>
            <a:r>
              <a:rPr lang="sk-SK" dirty="0"/>
              <a:t> </a:t>
            </a:r>
            <a:r>
              <a:rPr lang="sk-SK" dirty="0" err="1"/>
              <a:t>nicht</a:t>
            </a:r>
            <a:r>
              <a:rPr lang="sk-SK" dirty="0"/>
              <a:t> </a:t>
            </a:r>
            <a:r>
              <a:rPr lang="sk-SK" dirty="0" err="1"/>
              <a:t>mit</a:t>
            </a:r>
            <a:r>
              <a:rPr lang="sk-SK" dirty="0"/>
              <a:t> der </a:t>
            </a:r>
            <a:r>
              <a:rPr lang="sk-SK" dirty="0" err="1"/>
              <a:t>Anzahl</a:t>
            </a:r>
            <a:r>
              <a:rPr lang="sk-SK" dirty="0"/>
              <a:t> der </a:t>
            </a:r>
            <a:r>
              <a:rPr lang="sk-SK" dirty="0" err="1"/>
              <a:t>Mitgliedsstaaten</a:t>
            </a:r>
            <a:r>
              <a:rPr lang="sk-SK" dirty="0"/>
              <a:t> </a:t>
            </a:r>
            <a:r>
              <a:rPr lang="sk-SK" dirty="0" err="1"/>
              <a:t>zusammen</a:t>
            </a:r>
            <a:r>
              <a:rPr lang="sk-SK" dirty="0"/>
              <a:t>,  der </a:t>
            </a:r>
            <a:r>
              <a:rPr lang="sk-SK" dirty="0" err="1"/>
              <a:t>Kreis</a:t>
            </a:r>
            <a:r>
              <a:rPr lang="sk-SK" dirty="0"/>
              <a:t> </a:t>
            </a:r>
            <a:r>
              <a:rPr lang="sk-SK" dirty="0" err="1"/>
              <a:t>drückt</a:t>
            </a:r>
            <a:r>
              <a:rPr lang="sk-SK" dirty="0"/>
              <a:t> jedoch </a:t>
            </a:r>
            <a:r>
              <a:rPr lang="sk-SK" dirty="0" err="1"/>
              <a:t>die</a:t>
            </a:r>
            <a:r>
              <a:rPr lang="sk-SK" dirty="0"/>
              <a:t> </a:t>
            </a:r>
            <a:r>
              <a:rPr lang="sk-SK" dirty="0" err="1"/>
              <a:t>Einheit</a:t>
            </a:r>
            <a:r>
              <a:rPr lang="sk-SK" dirty="0"/>
              <a:t> der </a:t>
            </a:r>
            <a:r>
              <a:rPr lang="sk-SK" dirty="0" err="1"/>
              <a:t>Mitgliedsstaaten</a:t>
            </a:r>
            <a:r>
              <a:rPr lang="sk-SK" dirty="0"/>
              <a:t> </a:t>
            </a:r>
            <a:r>
              <a:rPr lang="sk-SK" dirty="0" err="1"/>
              <a:t>aus</a:t>
            </a:r>
            <a:endParaRPr lang="sk-SK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 algn="just">
              <a:buNone/>
            </a:pPr>
            <a:r>
              <a:rPr lang="sk-SK" sz="1800" dirty="0"/>
              <a:t>„ </a:t>
            </a:r>
            <a:r>
              <a:rPr lang="sk-SK" sz="1800" dirty="0" err="1"/>
              <a:t>Auf</a:t>
            </a:r>
            <a:r>
              <a:rPr lang="de-DE" sz="1800" dirty="0"/>
              <a:t> dem Hintergrund des blauen Himmels der westlichen Welt symbolisieren die Sterne die Völker Europas in Form eines Kreises, eines Symbols der Einheit. Die Anzahl der Sterne beträgt unverändert zwölf</a:t>
            </a:r>
            <a:r>
              <a:rPr lang="sk-SK" sz="1800" dirty="0"/>
              <a:t>.</a:t>
            </a:r>
            <a:r>
              <a:rPr lang="de-DE" sz="1800" dirty="0"/>
              <a:t> Die Zahl </a:t>
            </a:r>
            <a:r>
              <a:rPr lang="sk-SK" sz="1800" dirty="0"/>
              <a:t>Z</a:t>
            </a:r>
            <a:r>
              <a:rPr lang="de-DE" sz="1800" dirty="0"/>
              <a:t>wölf bedeutet Perfektion und Vollständigkeit. Die blaue Farbe symbolisiert die Staatenfreiheit</a:t>
            </a:r>
            <a:r>
              <a:rPr lang="sk-SK" sz="1800" dirty="0"/>
              <a:t>.“</a:t>
            </a:r>
            <a:endParaRPr lang="de-DE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D3923BF-6259-4BB9-B1E8-2FA7000B0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800" y="65078"/>
            <a:ext cx="2127688" cy="140829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2C4D52A-21F1-4587-B830-A72B836F5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3610717"/>
            <a:ext cx="3024336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70050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Hymne </a:t>
            </a:r>
            <a:r>
              <a:rPr lang="sk-SK"/>
              <a:t>der EU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107504" y="1600200"/>
            <a:ext cx="8856984" cy="51411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k-SK" sz="1800" dirty="0" err="1"/>
              <a:t>Die</a:t>
            </a:r>
            <a:r>
              <a:rPr lang="sk-SK" sz="1800" dirty="0"/>
              <a:t> </a:t>
            </a:r>
            <a:r>
              <a:rPr lang="sk-SK" sz="1800" dirty="0" err="1"/>
              <a:t>Melodie</a:t>
            </a:r>
            <a:r>
              <a:rPr lang="sk-SK" sz="1800" dirty="0"/>
              <a:t> </a:t>
            </a:r>
            <a:r>
              <a:rPr lang="sk-SK" sz="1800" dirty="0" err="1"/>
              <a:t>stammt</a:t>
            </a:r>
            <a:r>
              <a:rPr lang="sk-SK" sz="1800" dirty="0"/>
              <a:t> </a:t>
            </a:r>
            <a:r>
              <a:rPr lang="sk-SK" sz="1800" dirty="0" err="1"/>
              <a:t>aus</a:t>
            </a:r>
            <a:r>
              <a:rPr lang="sk-SK" sz="1800" dirty="0"/>
              <a:t> der </a:t>
            </a:r>
            <a:r>
              <a:rPr lang="sk-SK" sz="1800" b="1" dirty="0"/>
              <a:t>9. </a:t>
            </a:r>
            <a:r>
              <a:rPr lang="sk-SK" sz="1800" b="1" dirty="0" err="1"/>
              <a:t>Symfonie</a:t>
            </a:r>
            <a:r>
              <a:rPr lang="sk-SK" sz="1800" b="1" dirty="0"/>
              <a:t> d mol, </a:t>
            </a:r>
            <a:r>
              <a:rPr lang="sk-SK" sz="1800" dirty="0" err="1"/>
              <a:t>die</a:t>
            </a:r>
            <a:r>
              <a:rPr lang="sk-SK" sz="1800" dirty="0"/>
              <a:t>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800" b="1" dirty="0"/>
              <a:t>      Ludwig van Beethoven </a:t>
            </a:r>
            <a:r>
              <a:rPr lang="sk-SK" sz="1800" b="1" dirty="0" err="1"/>
              <a:t>komponierte</a:t>
            </a:r>
            <a:r>
              <a:rPr lang="sk-SK" sz="1800" b="1" dirty="0"/>
              <a:t> </a:t>
            </a:r>
            <a:endParaRPr lang="sk-SK" sz="1800" dirty="0"/>
          </a:p>
          <a:p>
            <a:pPr>
              <a:lnSpc>
                <a:spcPct val="150000"/>
              </a:lnSpc>
            </a:pPr>
            <a:r>
              <a:rPr lang="sk-SK" sz="1800" b="1" dirty="0"/>
              <a:t>1985:</a:t>
            </a:r>
            <a:r>
              <a:rPr lang="sk-SK" sz="1800" dirty="0"/>
              <a:t> </a:t>
            </a:r>
            <a:r>
              <a:rPr lang="sk-SK" sz="1800" dirty="0" err="1"/>
              <a:t>die</a:t>
            </a:r>
            <a:r>
              <a:rPr lang="sk-SK" sz="1800" dirty="0"/>
              <a:t> </a:t>
            </a:r>
            <a:r>
              <a:rPr lang="sk-SK" sz="1800" dirty="0" err="1"/>
              <a:t>Regierungsvorsitzende</a:t>
            </a:r>
            <a:r>
              <a:rPr lang="sk-SK" sz="1800" dirty="0"/>
              <a:t>  </a:t>
            </a:r>
            <a:r>
              <a:rPr lang="sk-SK" sz="1800" dirty="0" err="1"/>
              <a:t>und</a:t>
            </a:r>
            <a:r>
              <a:rPr lang="sk-SK" sz="1800" dirty="0"/>
              <a:t> </a:t>
            </a:r>
            <a:r>
              <a:rPr lang="sk-SK" sz="1800" dirty="0" err="1"/>
              <a:t>die</a:t>
            </a:r>
            <a:r>
              <a:rPr lang="sk-SK" sz="1800" dirty="0"/>
              <a:t> </a:t>
            </a:r>
            <a:r>
              <a:rPr lang="sk-SK" sz="1800" dirty="0" err="1"/>
              <a:t>Häupte</a:t>
            </a:r>
            <a:r>
              <a:rPr lang="sk-SK" sz="1800" dirty="0"/>
              <a:t> der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sz="1800" dirty="0"/>
              <a:t>      </a:t>
            </a:r>
            <a:r>
              <a:rPr lang="sk-SK" sz="1800" dirty="0" err="1"/>
              <a:t>Mitgliedsstaaten</a:t>
            </a:r>
            <a:r>
              <a:rPr lang="sk-SK" sz="1800" dirty="0"/>
              <a:t> </a:t>
            </a:r>
            <a:r>
              <a:rPr lang="sk-SK" sz="1800" dirty="0" err="1"/>
              <a:t>nahmen</a:t>
            </a:r>
            <a:r>
              <a:rPr lang="sk-SK" sz="1800" dirty="0"/>
              <a:t> das </a:t>
            </a:r>
            <a:r>
              <a:rPr lang="sk-SK" sz="1800" dirty="0" err="1"/>
              <a:t>Musikstück</a:t>
            </a:r>
            <a:r>
              <a:rPr lang="sk-SK" sz="1800" dirty="0"/>
              <a:t> </a:t>
            </a:r>
            <a:r>
              <a:rPr lang="sk-SK" sz="1800" dirty="0" err="1"/>
              <a:t>für</a:t>
            </a:r>
            <a:r>
              <a:rPr lang="sk-SK" sz="1800" dirty="0"/>
              <a:t> </a:t>
            </a:r>
            <a:r>
              <a:rPr lang="sk-SK" sz="1800" dirty="0" err="1"/>
              <a:t>die</a:t>
            </a:r>
            <a:r>
              <a:rPr lang="sk-SK" sz="18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sz="1800" dirty="0"/>
              <a:t>      </a:t>
            </a:r>
            <a:r>
              <a:rPr lang="sk-SK" sz="1800" dirty="0" err="1"/>
              <a:t>ofizielle</a:t>
            </a:r>
            <a:r>
              <a:rPr lang="sk-SK" sz="1800" dirty="0"/>
              <a:t> Hymne der EU </a:t>
            </a:r>
            <a:r>
              <a:rPr lang="sk-SK" sz="1800" dirty="0" err="1"/>
              <a:t>ein</a:t>
            </a:r>
            <a:r>
              <a:rPr lang="sk-SK" sz="1800" dirty="0"/>
              <a:t> </a:t>
            </a:r>
          </a:p>
          <a:p>
            <a:pPr>
              <a:lnSpc>
                <a:spcPct val="150000"/>
              </a:lnSpc>
            </a:pPr>
            <a:r>
              <a:rPr lang="sk-SK" sz="1800" b="1" dirty="0"/>
              <a:t>ohne Text, </a:t>
            </a:r>
            <a:r>
              <a:rPr lang="sk-SK" sz="1800" b="1" dirty="0" err="1"/>
              <a:t>nur</a:t>
            </a:r>
            <a:r>
              <a:rPr lang="sk-SK" sz="1800" b="1" dirty="0"/>
              <a:t> </a:t>
            </a:r>
            <a:r>
              <a:rPr lang="sk-SK" sz="1800" b="1" dirty="0" err="1"/>
              <a:t>Musik</a:t>
            </a:r>
            <a:endParaRPr lang="sk-SK" sz="1800" b="1" dirty="0"/>
          </a:p>
          <a:p>
            <a:pPr>
              <a:lnSpc>
                <a:spcPct val="150000"/>
              </a:lnSpc>
            </a:pPr>
            <a:r>
              <a:rPr lang="sk-SK" sz="1800" b="1" dirty="0" err="1"/>
              <a:t>drückt</a:t>
            </a:r>
            <a:r>
              <a:rPr lang="sk-SK" sz="1800" b="1" dirty="0"/>
              <a:t> </a:t>
            </a:r>
            <a:r>
              <a:rPr lang="sk-SK" sz="1800" b="1" dirty="0" err="1"/>
              <a:t>Ideale</a:t>
            </a:r>
            <a:r>
              <a:rPr lang="sk-SK" sz="1800" b="1" dirty="0"/>
              <a:t>, </a:t>
            </a:r>
            <a:r>
              <a:rPr lang="sk-SK" sz="1800" b="1" dirty="0" err="1"/>
              <a:t>Freiheit</a:t>
            </a:r>
            <a:r>
              <a:rPr lang="sk-SK" sz="1800" b="1" dirty="0"/>
              <a:t> </a:t>
            </a:r>
            <a:r>
              <a:rPr lang="sk-SK" sz="1800" b="1" dirty="0" err="1"/>
              <a:t>und</a:t>
            </a:r>
            <a:r>
              <a:rPr lang="sk-SK" sz="1800" b="1" dirty="0"/>
              <a:t> </a:t>
            </a:r>
            <a:r>
              <a:rPr lang="sk-SK" sz="1800" b="1" dirty="0" err="1"/>
              <a:t>Frieden</a:t>
            </a:r>
            <a:r>
              <a:rPr lang="sk-SK" sz="1800" b="1" dirty="0"/>
              <a:t> </a:t>
            </a:r>
            <a:r>
              <a:rPr lang="sk-SK" sz="1800" b="1" dirty="0" err="1"/>
              <a:t>aus</a:t>
            </a:r>
            <a:r>
              <a:rPr lang="sk-SK" sz="1800" b="1" dirty="0"/>
              <a:t> </a:t>
            </a:r>
          </a:p>
          <a:p>
            <a:pPr>
              <a:lnSpc>
                <a:spcPct val="150000"/>
              </a:lnSpc>
            </a:pPr>
            <a:r>
              <a:rPr lang="sk-SK" sz="1800" dirty="0">
                <a:hlinkClick r:id="rId2"/>
              </a:rPr>
              <a:t>https://www.youtube.com/watch?v=1-T4_ylNnOY</a:t>
            </a:r>
            <a:endParaRPr lang="sk-SK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624"/>
            <a:ext cx="3384376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079867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Institutionen</a:t>
            </a:r>
            <a:r>
              <a:rPr lang="sk-SK" dirty="0"/>
              <a:t> der EU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sz="2400" dirty="0" err="1"/>
              <a:t>Europäisches</a:t>
            </a:r>
            <a:r>
              <a:rPr lang="sk-SK" sz="2400" dirty="0"/>
              <a:t> Parlament</a:t>
            </a:r>
          </a:p>
          <a:p>
            <a:r>
              <a:rPr lang="sk-SK" sz="2400" dirty="0" err="1"/>
              <a:t>Europäischer</a:t>
            </a:r>
            <a:r>
              <a:rPr lang="sk-SK" sz="2400" dirty="0"/>
              <a:t> </a:t>
            </a:r>
            <a:r>
              <a:rPr lang="sk-SK" sz="2400" dirty="0" err="1"/>
              <a:t>Rat</a:t>
            </a:r>
            <a:endParaRPr lang="sk-SK" sz="2400" dirty="0"/>
          </a:p>
          <a:p>
            <a:r>
              <a:rPr lang="sk-SK" sz="2400" dirty="0" err="1"/>
              <a:t>Rat</a:t>
            </a:r>
            <a:r>
              <a:rPr lang="sk-SK" sz="2400" dirty="0"/>
              <a:t> der EU</a:t>
            </a:r>
          </a:p>
          <a:p>
            <a:r>
              <a:rPr lang="sk-SK" sz="2400" dirty="0" err="1"/>
              <a:t>Europäische</a:t>
            </a:r>
            <a:r>
              <a:rPr lang="sk-SK" sz="2400" dirty="0"/>
              <a:t> </a:t>
            </a:r>
            <a:r>
              <a:rPr lang="sk-SK" sz="2400" dirty="0" err="1"/>
              <a:t>Kommission</a:t>
            </a:r>
            <a:endParaRPr lang="sk-SK" sz="2400" dirty="0"/>
          </a:p>
          <a:p>
            <a:r>
              <a:rPr lang="sk-SK" sz="2400" dirty="0" err="1"/>
              <a:t>Gerichtshof</a:t>
            </a:r>
            <a:r>
              <a:rPr lang="sk-SK" sz="2400" dirty="0"/>
              <a:t> der EU</a:t>
            </a:r>
          </a:p>
          <a:p>
            <a:r>
              <a:rPr lang="sk-SK" sz="2400" dirty="0" err="1"/>
              <a:t>Europäische</a:t>
            </a:r>
            <a:r>
              <a:rPr lang="sk-SK" sz="2400" dirty="0"/>
              <a:t> </a:t>
            </a:r>
            <a:r>
              <a:rPr lang="sk-SK" sz="2400" dirty="0" err="1"/>
              <a:t>Zentralbank</a:t>
            </a:r>
            <a:endParaRPr lang="sk-SK" sz="2400" dirty="0"/>
          </a:p>
          <a:p>
            <a:r>
              <a:rPr lang="sk-SK" sz="2400" dirty="0" err="1"/>
              <a:t>Europäischer</a:t>
            </a:r>
            <a:r>
              <a:rPr lang="sk-SK" sz="2400" dirty="0"/>
              <a:t> </a:t>
            </a:r>
            <a:r>
              <a:rPr lang="sk-SK" sz="2400" dirty="0" err="1"/>
              <a:t>Investitionsbank</a:t>
            </a:r>
            <a:endParaRPr lang="sk-SK" sz="2400" dirty="0"/>
          </a:p>
          <a:p>
            <a:r>
              <a:rPr lang="sk-SK" sz="2400" dirty="0" err="1"/>
              <a:t>Ausschuss</a:t>
            </a:r>
            <a:r>
              <a:rPr lang="sk-SK" sz="2400" dirty="0"/>
              <a:t> der </a:t>
            </a:r>
            <a:r>
              <a:rPr lang="sk-SK" sz="2400" dirty="0" err="1"/>
              <a:t>Regionen</a:t>
            </a:r>
            <a:endParaRPr lang="sk-SK" sz="2400" dirty="0"/>
          </a:p>
          <a:p>
            <a:r>
              <a:rPr lang="sk-SK" sz="2400" dirty="0" err="1"/>
              <a:t>Europäischer</a:t>
            </a:r>
            <a:r>
              <a:rPr lang="sk-SK" sz="2400" dirty="0"/>
              <a:t> </a:t>
            </a:r>
            <a:r>
              <a:rPr lang="sk-SK" sz="2400" dirty="0" err="1"/>
              <a:t>Ombudsmann</a:t>
            </a:r>
            <a:endParaRPr lang="sk-SK" sz="2400" dirty="0"/>
          </a:p>
          <a:p>
            <a:r>
              <a:rPr lang="sk-SK" sz="2400" dirty="0"/>
              <a:t>... </a:t>
            </a:r>
            <a:r>
              <a:rPr lang="sk-SK" sz="2400" dirty="0" err="1"/>
              <a:t>und</a:t>
            </a:r>
            <a:r>
              <a:rPr lang="sk-SK" sz="2400" dirty="0"/>
              <a:t> </a:t>
            </a:r>
            <a:r>
              <a:rPr lang="sk-SK" sz="2400" dirty="0" err="1"/>
              <a:t>andere</a:t>
            </a:r>
            <a:endParaRPr lang="sk-SK" sz="2400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59" y="164489"/>
            <a:ext cx="1835696" cy="121890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64" y="1607907"/>
            <a:ext cx="2392091" cy="144016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4154945" y="3043460"/>
            <a:ext cx="244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 err="1">
                <a:solidFill>
                  <a:schemeClr val="bg1">
                    <a:lumMod val="50000"/>
                  </a:schemeClr>
                </a:solidFill>
              </a:rPr>
              <a:t>Europäisches</a:t>
            </a:r>
            <a:r>
              <a:rPr lang="sk-SK" i="1" dirty="0">
                <a:solidFill>
                  <a:schemeClr val="bg1">
                    <a:lumMod val="50000"/>
                  </a:schemeClr>
                </a:solidFill>
              </a:rPr>
              <a:t> Parlament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00" y="3717032"/>
            <a:ext cx="1903440" cy="270892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6578103" y="6432247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 err="1">
                <a:solidFill>
                  <a:schemeClr val="bg1">
                    <a:lumMod val="50000"/>
                  </a:schemeClr>
                </a:solidFill>
              </a:rPr>
              <a:t>Europäische</a:t>
            </a:r>
            <a:r>
              <a:rPr lang="sk-SK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i="1" dirty="0" err="1">
                <a:solidFill>
                  <a:schemeClr val="bg1">
                    <a:lumMod val="50000"/>
                  </a:schemeClr>
                </a:solidFill>
              </a:rPr>
              <a:t>Zentralbank</a:t>
            </a:r>
            <a:endParaRPr lang="sk-SK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64306"/>
            <a:ext cx="1903440" cy="1261646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3672241" y="6406843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 err="1">
                <a:solidFill>
                  <a:schemeClr val="bg1">
                    <a:lumMod val="50000"/>
                  </a:schemeClr>
                </a:solidFill>
              </a:rPr>
              <a:t>Europäische</a:t>
            </a:r>
            <a:r>
              <a:rPr lang="sk-SK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i="1" dirty="0" err="1">
                <a:solidFill>
                  <a:schemeClr val="bg1">
                    <a:lumMod val="50000"/>
                  </a:schemeClr>
                </a:solidFill>
              </a:rPr>
              <a:t>Investitionsbank</a:t>
            </a:r>
            <a:endParaRPr lang="sk-SK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103" y="1628800"/>
            <a:ext cx="2229941" cy="1672456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6803701" y="3271726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 err="1">
                <a:solidFill>
                  <a:schemeClr val="bg1">
                    <a:lumMod val="50000"/>
                  </a:schemeClr>
                </a:solidFill>
              </a:rPr>
              <a:t>Gerichtshof</a:t>
            </a:r>
            <a:r>
              <a:rPr lang="sk-SK" i="1" dirty="0">
                <a:solidFill>
                  <a:schemeClr val="bg1">
                    <a:lumMod val="50000"/>
                  </a:schemeClr>
                </a:solidFill>
              </a:rPr>
              <a:t> der EU</a:t>
            </a:r>
          </a:p>
        </p:txBody>
      </p:sp>
    </p:spTree>
    <p:extLst>
      <p:ext uri="{BB962C8B-B14F-4D97-AF65-F5344CB8AC3E}">
        <p14:creationId xmlns:p14="http://schemas.microsoft.com/office/powerpoint/2010/main" val="3432180180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Europäischer</a:t>
            </a:r>
            <a:r>
              <a:rPr lang="sk-SK" dirty="0"/>
              <a:t> </a:t>
            </a:r>
            <a:r>
              <a:rPr lang="sk-SK" dirty="0" err="1"/>
              <a:t>Rat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b="1" dirty="0" err="1"/>
              <a:t>Aufgabe</a:t>
            </a:r>
            <a:r>
              <a:rPr lang="sk-SK" b="1" dirty="0"/>
              <a:t>:</a:t>
            </a:r>
            <a:r>
              <a:rPr lang="sk-SK" dirty="0"/>
              <a:t> </a:t>
            </a:r>
            <a:r>
              <a:rPr lang="de-DE" dirty="0"/>
              <a:t>definiert die allgemeine politische Richtung und die Prioritäten der EU</a:t>
            </a:r>
            <a:endParaRPr lang="sk-SK" dirty="0"/>
          </a:p>
          <a:p>
            <a:pPr lvl="1"/>
            <a:r>
              <a:rPr lang="de-DE" dirty="0"/>
              <a:t>legt die gemeinsame Außen- und Sicherheitspolitik der EU fest</a:t>
            </a:r>
            <a:endParaRPr lang="sk-SK" dirty="0"/>
          </a:p>
          <a:p>
            <a:r>
              <a:rPr lang="sk-SK" b="1" dirty="0" err="1"/>
              <a:t>Mitglieder</a:t>
            </a:r>
            <a:r>
              <a:rPr lang="sk-SK" b="1" dirty="0"/>
              <a:t>:</a:t>
            </a:r>
            <a:r>
              <a:rPr lang="sk-SK" dirty="0"/>
              <a:t> </a:t>
            </a:r>
            <a:r>
              <a:rPr lang="de-DE" dirty="0"/>
              <a:t>Staats- und Regierungschefs der EU-Länder</a:t>
            </a:r>
            <a:endParaRPr lang="sk-SK" dirty="0"/>
          </a:p>
          <a:p>
            <a:r>
              <a:rPr lang="sk-SK" dirty="0" err="1"/>
              <a:t>Treffen</a:t>
            </a:r>
            <a:r>
              <a:rPr lang="sk-SK" dirty="0"/>
              <a:t> </a:t>
            </a:r>
            <a:r>
              <a:rPr lang="sk-SK" dirty="0" err="1"/>
              <a:t>finden</a:t>
            </a:r>
            <a:r>
              <a:rPr lang="sk-SK" dirty="0"/>
              <a:t> </a:t>
            </a:r>
            <a:r>
              <a:rPr lang="sk-SK" b="1" dirty="0"/>
              <a:t>4x pro </a:t>
            </a:r>
            <a:r>
              <a:rPr lang="sk-SK" b="1" dirty="0" err="1"/>
              <a:t>Jahr</a:t>
            </a:r>
            <a:endParaRPr lang="sk-SK" b="1" dirty="0"/>
          </a:p>
          <a:p>
            <a:pPr algn="l"/>
            <a:r>
              <a:rPr lang="sk-SK" b="1" dirty="0" err="1"/>
              <a:t>Vorsitzender</a:t>
            </a:r>
            <a:r>
              <a:rPr lang="sk-SK" b="1" dirty="0"/>
              <a:t>:</a:t>
            </a:r>
            <a:r>
              <a:rPr lang="sk-SK" dirty="0"/>
              <a:t> </a:t>
            </a:r>
            <a:r>
              <a:rPr lang="sk-SK" b="0" i="0" dirty="0">
                <a:effectLst/>
              </a:rPr>
              <a:t>Charles </a:t>
            </a:r>
            <a:r>
              <a:rPr lang="sk-SK" b="0" i="0" dirty="0" err="1">
                <a:effectLst/>
              </a:rPr>
              <a:t>Michel</a:t>
            </a:r>
            <a:endParaRPr lang="sk-SK" b="0" i="0" dirty="0">
              <a:effectLst/>
            </a:endParaRPr>
          </a:p>
          <a:p>
            <a:pPr lvl="1"/>
            <a:r>
              <a:rPr lang="sk-SK" b="1" dirty="0" err="1"/>
              <a:t>Amtszeit</a:t>
            </a:r>
            <a:r>
              <a:rPr lang="sk-SK" b="1" i="0" dirty="0">
                <a:effectLst/>
              </a:rPr>
              <a:t>:</a:t>
            </a:r>
            <a:r>
              <a:rPr lang="sk-SK" b="0" i="0" dirty="0">
                <a:effectLst/>
              </a:rPr>
              <a:t> </a:t>
            </a:r>
            <a:r>
              <a:rPr lang="sk-SK" b="0" i="0" dirty="0" err="1">
                <a:effectLst/>
              </a:rPr>
              <a:t>Dezember</a:t>
            </a:r>
            <a:r>
              <a:rPr lang="sk-SK" b="0" i="0" dirty="0">
                <a:effectLst/>
              </a:rPr>
              <a:t> 2019 – </a:t>
            </a:r>
            <a:r>
              <a:rPr lang="sk-SK" b="0" i="0" dirty="0" err="1">
                <a:effectLst/>
              </a:rPr>
              <a:t>Mai</a:t>
            </a:r>
            <a:r>
              <a:rPr lang="sk-SK" b="0" i="0" dirty="0">
                <a:effectLst/>
              </a:rPr>
              <a:t> 2022</a:t>
            </a:r>
          </a:p>
          <a:p>
            <a:pPr lvl="1"/>
            <a:r>
              <a:rPr lang="sk-SK" dirty="0" err="1"/>
              <a:t>vertritt</a:t>
            </a:r>
            <a:r>
              <a:rPr lang="sk-SK" dirty="0"/>
              <a:t> </a:t>
            </a:r>
            <a:r>
              <a:rPr lang="sk-SK" dirty="0" err="1"/>
              <a:t>die</a:t>
            </a:r>
            <a:r>
              <a:rPr lang="sk-SK" dirty="0"/>
              <a:t> EU </a:t>
            </a:r>
            <a:r>
              <a:rPr lang="sk-SK" dirty="0" err="1"/>
              <a:t>extern</a:t>
            </a:r>
            <a:endParaRPr lang="sk-SK" dirty="0"/>
          </a:p>
          <a:p>
            <a:r>
              <a:rPr lang="sk-SK" b="1" dirty="0" err="1"/>
              <a:t>Sitz</a:t>
            </a:r>
            <a:r>
              <a:rPr lang="sk-SK" b="1" dirty="0"/>
              <a:t>:</a:t>
            </a:r>
            <a:r>
              <a:rPr lang="sk-SK" dirty="0"/>
              <a:t> Brusel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8600"/>
            <a:ext cx="2066267" cy="137200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732240" y="594370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>
                <a:solidFill>
                  <a:schemeClr val="bg1">
                    <a:lumMod val="50000"/>
                  </a:schemeClr>
                </a:solidFill>
              </a:rPr>
              <a:t>Charles </a:t>
            </a:r>
            <a:r>
              <a:rPr lang="sk-SK" i="1" dirty="0" err="1">
                <a:solidFill>
                  <a:schemeClr val="bg1">
                    <a:lumMod val="50000"/>
                  </a:schemeClr>
                </a:solidFill>
              </a:rPr>
              <a:t>Michel</a:t>
            </a:r>
            <a:endParaRPr lang="sk-SK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7419A654-AD63-4522-AD1E-077A5229F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9" y="3755764"/>
            <a:ext cx="1455974" cy="218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4818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Europäisches</a:t>
            </a:r>
            <a:r>
              <a:rPr lang="sk-SK" dirty="0"/>
              <a:t> Parlament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964488" cy="5141168"/>
          </a:xfrm>
        </p:spPr>
        <p:txBody>
          <a:bodyPr/>
          <a:lstStyle/>
          <a:p>
            <a:r>
              <a:rPr lang="sk-SK" b="1" dirty="0" err="1"/>
              <a:t>Aufgabe</a:t>
            </a:r>
            <a:r>
              <a:rPr lang="sk-SK" b="1" dirty="0"/>
              <a:t>:</a:t>
            </a:r>
            <a:r>
              <a:rPr lang="sk-SK" dirty="0"/>
              <a:t> </a:t>
            </a:r>
            <a:r>
              <a:rPr lang="de-DE" dirty="0"/>
              <a:t>ein direkt gewähltes EU-Gremium mit Gesetzgebungs-, Kontroll- und Haushaltsverantwortung</a:t>
            </a:r>
            <a:endParaRPr lang="sk-SK" dirty="0"/>
          </a:p>
          <a:p>
            <a:pPr lvl="1"/>
            <a:r>
              <a:rPr lang="de-DE" dirty="0"/>
              <a:t>beschließt über internationale Abkommen</a:t>
            </a:r>
            <a:r>
              <a:rPr lang="sk-SK" dirty="0"/>
              <a:t> </a:t>
            </a:r>
            <a:r>
              <a:rPr lang="sk-SK" dirty="0" err="1"/>
              <a:t>und</a:t>
            </a:r>
            <a:r>
              <a:rPr lang="de-DE" dirty="0"/>
              <a:t> über die EU-Erweiterung</a:t>
            </a:r>
            <a:endParaRPr lang="sk-SK" dirty="0"/>
          </a:p>
          <a:p>
            <a:pPr lvl="1"/>
            <a:r>
              <a:rPr lang="sk-SK" dirty="0" err="1"/>
              <a:t>kontrolliert</a:t>
            </a:r>
            <a:r>
              <a:rPr lang="sk-SK" dirty="0"/>
              <a:t> </a:t>
            </a:r>
            <a:r>
              <a:rPr lang="sk-SK" dirty="0" err="1"/>
              <a:t>die</a:t>
            </a:r>
            <a:r>
              <a:rPr lang="sk-SK" dirty="0"/>
              <a:t> </a:t>
            </a:r>
            <a:r>
              <a:rPr lang="sk-SK" dirty="0" err="1"/>
              <a:t>Institutionen</a:t>
            </a:r>
            <a:r>
              <a:rPr lang="sk-SK" dirty="0"/>
              <a:t> der EU</a:t>
            </a:r>
          </a:p>
          <a:p>
            <a:pPr lvl="1"/>
            <a:r>
              <a:rPr lang="de-DE" dirty="0"/>
              <a:t>erörtert die Geldpolitik mit der Europäischen Zentralbank</a:t>
            </a:r>
            <a:endParaRPr lang="sk-SK" dirty="0"/>
          </a:p>
          <a:p>
            <a:pPr lvl="1"/>
            <a:r>
              <a:rPr lang="sk-SK" dirty="0" err="1"/>
              <a:t>erstellt</a:t>
            </a:r>
            <a:r>
              <a:rPr lang="sk-SK" dirty="0"/>
              <a:t> </a:t>
            </a:r>
            <a:r>
              <a:rPr lang="sk-SK" dirty="0" err="1"/>
              <a:t>den</a:t>
            </a:r>
            <a:r>
              <a:rPr lang="sk-SK" dirty="0"/>
              <a:t> EU-</a:t>
            </a:r>
            <a:r>
              <a:rPr lang="sk-SK" dirty="0" err="1"/>
              <a:t>Haushalt</a:t>
            </a:r>
            <a:endParaRPr lang="sk-SK" dirty="0"/>
          </a:p>
          <a:p>
            <a:r>
              <a:rPr lang="sk-SK" b="1" dirty="0" err="1"/>
              <a:t>Mitglieder</a:t>
            </a:r>
            <a:r>
              <a:rPr lang="sk-SK" b="1" dirty="0"/>
              <a:t>:</a:t>
            </a:r>
            <a:r>
              <a:rPr lang="sk-SK" dirty="0"/>
              <a:t> 751 </a:t>
            </a:r>
            <a:r>
              <a:rPr lang="sk-SK" dirty="0" err="1"/>
              <a:t>Abgeordnete</a:t>
            </a:r>
            <a:r>
              <a:rPr lang="sk-SK" dirty="0"/>
              <a:t> des </a:t>
            </a:r>
            <a:r>
              <a:rPr lang="sk-SK" dirty="0" err="1"/>
              <a:t>Europäischen</a:t>
            </a:r>
            <a:r>
              <a:rPr lang="sk-SK" dirty="0"/>
              <a:t> </a:t>
            </a:r>
            <a:r>
              <a:rPr lang="sk-SK" dirty="0" err="1"/>
              <a:t>Parlaments</a:t>
            </a:r>
            <a:endParaRPr lang="sk-SK" dirty="0"/>
          </a:p>
          <a:p>
            <a:r>
              <a:rPr lang="sk-SK" b="1" dirty="0" err="1"/>
              <a:t>Sitz</a:t>
            </a:r>
            <a:r>
              <a:rPr lang="sk-SK" b="1" dirty="0"/>
              <a:t>:</a:t>
            </a:r>
            <a:r>
              <a:rPr lang="sk-SK" dirty="0"/>
              <a:t> </a:t>
            </a:r>
            <a:r>
              <a:rPr lang="sk-SK" dirty="0" err="1"/>
              <a:t>Strasburg</a:t>
            </a:r>
            <a:r>
              <a:rPr lang="sk-SK" dirty="0"/>
              <a:t>, Brusel, Luxemburg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87" y="228600"/>
            <a:ext cx="2104755" cy="139755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02" y="5392629"/>
            <a:ext cx="2328237" cy="1401717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4206304" y="6372036"/>
            <a:ext cx="244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 err="1">
                <a:solidFill>
                  <a:schemeClr val="bg1">
                    <a:lumMod val="50000"/>
                  </a:schemeClr>
                </a:solidFill>
              </a:rPr>
              <a:t>Europäisches</a:t>
            </a:r>
            <a:r>
              <a:rPr lang="sk-SK" i="1" dirty="0">
                <a:solidFill>
                  <a:schemeClr val="bg1">
                    <a:lumMod val="50000"/>
                  </a:schemeClr>
                </a:solidFill>
              </a:rPr>
              <a:t> Parlament</a:t>
            </a:r>
          </a:p>
        </p:txBody>
      </p:sp>
    </p:spTree>
    <p:extLst>
      <p:ext uri="{BB962C8B-B14F-4D97-AF65-F5344CB8AC3E}">
        <p14:creationId xmlns:p14="http://schemas.microsoft.com/office/powerpoint/2010/main" val="355533274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4" y="278548"/>
            <a:ext cx="8568952" cy="990600"/>
          </a:xfrm>
        </p:spPr>
        <p:txBody>
          <a:bodyPr/>
          <a:lstStyle/>
          <a:p>
            <a:r>
              <a:rPr lang="sk-SK" dirty="0" err="1"/>
              <a:t>Europäische</a:t>
            </a:r>
            <a:r>
              <a:rPr lang="sk-SK" dirty="0"/>
              <a:t> </a:t>
            </a:r>
            <a:r>
              <a:rPr lang="sk-SK" dirty="0" err="1"/>
              <a:t>Kommission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748464" cy="5141168"/>
          </a:xfrm>
        </p:spPr>
        <p:txBody>
          <a:bodyPr/>
          <a:lstStyle/>
          <a:p>
            <a:r>
              <a:rPr lang="sk-SK" b="1" dirty="0" err="1"/>
              <a:t>Aufgabe</a:t>
            </a:r>
            <a:r>
              <a:rPr lang="sk-SK" b="1" dirty="0"/>
              <a:t>:</a:t>
            </a:r>
            <a:r>
              <a:rPr lang="sk-SK" dirty="0"/>
              <a:t> </a:t>
            </a:r>
            <a:r>
              <a:rPr lang="sk-SK" dirty="0" err="1"/>
              <a:t>Interesse</a:t>
            </a:r>
            <a:r>
              <a:rPr lang="sk-SK" dirty="0"/>
              <a:t> der EU </a:t>
            </a:r>
            <a:r>
              <a:rPr lang="sk-SK" dirty="0" err="1"/>
              <a:t>mittels</a:t>
            </a:r>
            <a:r>
              <a:rPr lang="sk-SK" dirty="0"/>
              <a:t> der </a:t>
            </a:r>
            <a:r>
              <a:rPr lang="sk-SK" dirty="0" err="1"/>
              <a:t>Gerichtsvorschriften</a:t>
            </a:r>
            <a:r>
              <a:rPr lang="sk-SK" dirty="0"/>
              <a:t>  </a:t>
            </a:r>
            <a:r>
              <a:rPr lang="sk-SK" dirty="0" err="1"/>
              <a:t>unterstützen</a:t>
            </a:r>
            <a:endParaRPr lang="sk-SK" dirty="0"/>
          </a:p>
          <a:p>
            <a:r>
              <a:rPr lang="sk-SK" b="1" dirty="0" err="1"/>
              <a:t>Mitglieder</a:t>
            </a:r>
            <a:r>
              <a:rPr lang="sk-SK" b="1" dirty="0"/>
              <a:t>:</a:t>
            </a:r>
            <a:r>
              <a:rPr lang="sk-SK" dirty="0"/>
              <a:t> </a:t>
            </a:r>
            <a:r>
              <a:rPr lang="sk-SK" dirty="0" err="1"/>
              <a:t>Kommissaren</a:t>
            </a:r>
            <a:endParaRPr lang="sk-SK" dirty="0"/>
          </a:p>
          <a:p>
            <a:pPr lvl="1"/>
            <a:r>
              <a:rPr lang="sk-SK" dirty="0"/>
              <a:t>1 </a:t>
            </a:r>
            <a:r>
              <a:rPr lang="sk-SK" dirty="0" err="1"/>
              <a:t>aus</a:t>
            </a:r>
            <a:r>
              <a:rPr lang="sk-SK" dirty="0"/>
              <a:t> </a:t>
            </a:r>
            <a:r>
              <a:rPr lang="sk-SK" dirty="0" err="1"/>
              <a:t>jedem</a:t>
            </a:r>
            <a:r>
              <a:rPr lang="sk-SK" dirty="0"/>
              <a:t> EU-</a:t>
            </a:r>
            <a:r>
              <a:rPr lang="sk-SK" dirty="0" err="1"/>
              <a:t>Land</a:t>
            </a:r>
            <a:endParaRPr lang="sk-SK" dirty="0"/>
          </a:p>
          <a:p>
            <a:pPr lvl="1"/>
            <a:r>
              <a:rPr lang="sk-SK" b="1" dirty="0"/>
              <a:t>SR:</a:t>
            </a:r>
            <a:r>
              <a:rPr lang="sk-SK" dirty="0"/>
              <a:t> Maroš </a:t>
            </a:r>
            <a:r>
              <a:rPr lang="sk-SK" dirty="0" err="1"/>
              <a:t>Šefčovič</a:t>
            </a:r>
            <a:endParaRPr lang="sk-SK" dirty="0"/>
          </a:p>
          <a:p>
            <a:r>
              <a:rPr lang="sk-SK" b="1" dirty="0" err="1"/>
              <a:t>Sitz</a:t>
            </a:r>
            <a:r>
              <a:rPr lang="sk-SK" b="1" dirty="0"/>
              <a:t>:</a:t>
            </a:r>
            <a:r>
              <a:rPr lang="sk-SK" dirty="0"/>
              <a:t> Brusel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259" y="278548"/>
            <a:ext cx="2019229" cy="134076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BDB99AF-F3C8-4BE8-AACF-7D71311E5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4" r="3082" b="7955"/>
          <a:stretch/>
        </p:blipFill>
        <p:spPr>
          <a:xfrm>
            <a:off x="3735579" y="3106956"/>
            <a:ext cx="5228909" cy="3236375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7448488" y="4437112"/>
            <a:ext cx="108012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06579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Amtssprachen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712968" cy="5141168"/>
          </a:xfrm>
        </p:spPr>
        <p:txBody>
          <a:bodyPr/>
          <a:lstStyle/>
          <a:p>
            <a:pPr marL="0" indent="0">
              <a:buNone/>
            </a:pPr>
            <a:r>
              <a:rPr lang="sk-SK" b="1" dirty="0">
                <a:solidFill>
                  <a:srgbClr val="002060"/>
                </a:solidFill>
              </a:rPr>
              <a:t>24 </a:t>
            </a:r>
            <a:r>
              <a:rPr lang="sk-SK" b="1" dirty="0" err="1">
                <a:solidFill>
                  <a:srgbClr val="002060"/>
                </a:solidFill>
              </a:rPr>
              <a:t>Amtssprachen</a:t>
            </a:r>
            <a:endParaRPr lang="sk-SK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sk-SK" sz="2200" dirty="0"/>
          </a:p>
          <a:p>
            <a:pPr marL="0" indent="0">
              <a:buNone/>
            </a:pPr>
            <a:r>
              <a:rPr lang="sk-SK" sz="2200" dirty="0" err="1"/>
              <a:t>Englisch</a:t>
            </a:r>
            <a:r>
              <a:rPr lang="sk-SK" sz="2200" dirty="0"/>
              <a:t>		</a:t>
            </a:r>
            <a:r>
              <a:rPr lang="sk-SK" sz="2200" dirty="0" err="1"/>
              <a:t>Holländisch</a:t>
            </a:r>
            <a:r>
              <a:rPr lang="sk-SK" sz="2200" dirty="0"/>
              <a:t>		</a:t>
            </a:r>
            <a:r>
              <a:rPr lang="sk-SK" sz="2200" dirty="0" err="1"/>
              <a:t>Portugiesisch</a:t>
            </a:r>
            <a:endParaRPr lang="sk-SK" sz="2200" dirty="0"/>
          </a:p>
          <a:p>
            <a:pPr marL="0" indent="0">
              <a:buNone/>
            </a:pPr>
            <a:r>
              <a:rPr lang="sk-SK" sz="2200" dirty="0" err="1"/>
              <a:t>Bulgarisch</a:t>
            </a:r>
            <a:r>
              <a:rPr lang="sk-SK" sz="2200" dirty="0"/>
              <a:t>		</a:t>
            </a:r>
            <a:r>
              <a:rPr lang="sk-SK" sz="2200" dirty="0" err="1"/>
              <a:t>Irisch</a:t>
            </a:r>
            <a:r>
              <a:rPr lang="sk-SK" sz="2200" dirty="0"/>
              <a:t>		               </a:t>
            </a:r>
            <a:r>
              <a:rPr lang="sk-SK" sz="2200" dirty="0" err="1"/>
              <a:t>Rumänisch</a:t>
            </a:r>
            <a:endParaRPr lang="sk-SK" sz="2200" dirty="0"/>
          </a:p>
          <a:p>
            <a:pPr marL="0" indent="0">
              <a:buNone/>
            </a:pPr>
            <a:r>
              <a:rPr lang="sk-SK" sz="2200" dirty="0" err="1"/>
              <a:t>Tschechisch</a:t>
            </a:r>
            <a:r>
              <a:rPr lang="sk-SK" sz="2200" dirty="0"/>
              <a:t>		</a:t>
            </a:r>
            <a:r>
              <a:rPr lang="sk-SK" sz="2200" dirty="0" err="1"/>
              <a:t>Litauisch</a:t>
            </a:r>
            <a:r>
              <a:rPr lang="sk-SK" sz="2200" dirty="0"/>
              <a:t>		</a:t>
            </a:r>
            <a:r>
              <a:rPr lang="sk-SK" sz="2200" b="1" dirty="0" err="1"/>
              <a:t>Slowakisch</a:t>
            </a:r>
            <a:endParaRPr lang="sk-SK" sz="2200" b="1" dirty="0"/>
          </a:p>
          <a:p>
            <a:pPr marL="0" indent="0">
              <a:buNone/>
            </a:pPr>
            <a:r>
              <a:rPr lang="sk-SK" sz="2200" dirty="0" err="1"/>
              <a:t>Dänisch</a:t>
            </a:r>
            <a:r>
              <a:rPr lang="sk-SK" sz="2200" dirty="0"/>
              <a:t>		</a:t>
            </a:r>
            <a:r>
              <a:rPr lang="sk-SK" sz="2200" dirty="0" err="1"/>
              <a:t>Lettisch</a:t>
            </a:r>
            <a:r>
              <a:rPr lang="sk-SK" sz="2200" dirty="0"/>
              <a:t>		</a:t>
            </a:r>
            <a:r>
              <a:rPr lang="sk-SK" sz="2200" dirty="0" err="1"/>
              <a:t>Slowenisch</a:t>
            </a:r>
            <a:endParaRPr lang="sk-SK" sz="2200" dirty="0"/>
          </a:p>
          <a:p>
            <a:pPr marL="0" indent="0">
              <a:buNone/>
            </a:pPr>
            <a:r>
              <a:rPr lang="sk-SK" sz="2200" dirty="0" err="1"/>
              <a:t>Estnisch</a:t>
            </a:r>
            <a:r>
              <a:rPr lang="sk-SK" sz="2200" dirty="0"/>
              <a:t>		</a:t>
            </a:r>
            <a:r>
              <a:rPr lang="sk-SK" sz="2200" dirty="0" err="1"/>
              <a:t>Ungarisch</a:t>
            </a:r>
            <a:r>
              <a:rPr lang="sk-SK" sz="2200" dirty="0"/>
              <a:t>		</a:t>
            </a:r>
            <a:r>
              <a:rPr lang="sk-SK" sz="2200" dirty="0" err="1"/>
              <a:t>Spanisch</a:t>
            </a:r>
            <a:endParaRPr lang="sk-SK" sz="2200" dirty="0"/>
          </a:p>
          <a:p>
            <a:pPr marL="0" indent="0">
              <a:buNone/>
            </a:pPr>
            <a:r>
              <a:rPr lang="sk-SK" sz="2200" dirty="0" err="1"/>
              <a:t>Finnisch</a:t>
            </a:r>
            <a:r>
              <a:rPr lang="sk-SK" sz="2200" dirty="0"/>
              <a:t>		</a:t>
            </a:r>
            <a:r>
              <a:rPr lang="sk-SK" sz="2200" dirty="0" err="1"/>
              <a:t>Maltesisch</a:t>
            </a:r>
            <a:r>
              <a:rPr lang="sk-SK" sz="2200" dirty="0"/>
              <a:t>		</a:t>
            </a:r>
            <a:r>
              <a:rPr lang="sk-SK" sz="2200" dirty="0" err="1"/>
              <a:t>Schwedisch</a:t>
            </a:r>
            <a:endParaRPr lang="sk-SK" sz="2200" dirty="0"/>
          </a:p>
          <a:p>
            <a:pPr marL="0" indent="0">
              <a:buNone/>
            </a:pPr>
            <a:r>
              <a:rPr lang="sk-SK" sz="2200" dirty="0" err="1"/>
              <a:t>Französisch</a:t>
            </a:r>
            <a:r>
              <a:rPr lang="sk-SK" sz="2200" dirty="0"/>
              <a:t>		</a:t>
            </a:r>
            <a:r>
              <a:rPr lang="sk-SK" sz="2200" dirty="0" err="1"/>
              <a:t>Deustch</a:t>
            </a:r>
            <a:r>
              <a:rPr lang="sk-SK" sz="2200" dirty="0"/>
              <a:t>		</a:t>
            </a:r>
            <a:r>
              <a:rPr lang="sk-SK" sz="2200" dirty="0" err="1"/>
              <a:t>Italienisch</a:t>
            </a:r>
            <a:endParaRPr lang="sk-SK" sz="2200" dirty="0"/>
          </a:p>
          <a:p>
            <a:pPr marL="0" indent="0">
              <a:buNone/>
            </a:pPr>
            <a:r>
              <a:rPr lang="sk-SK" sz="2200" dirty="0" err="1"/>
              <a:t>Griechisch</a:t>
            </a:r>
            <a:r>
              <a:rPr lang="sk-SK" sz="2200" dirty="0"/>
              <a:t>		</a:t>
            </a:r>
            <a:r>
              <a:rPr lang="sk-SK" sz="2200" dirty="0" err="1"/>
              <a:t>Polnisch</a:t>
            </a:r>
            <a:r>
              <a:rPr lang="sk-SK" sz="2200" dirty="0"/>
              <a:t>		</a:t>
            </a:r>
            <a:r>
              <a:rPr lang="sk-SK" sz="2200" dirty="0" err="1"/>
              <a:t>Kroatisch</a:t>
            </a:r>
            <a:endParaRPr lang="sk-SK" sz="22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43" y="404664"/>
            <a:ext cx="2019229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77457"/>
      </p:ext>
    </p:extLst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Euro = „</a:t>
            </a:r>
            <a:r>
              <a:rPr lang="sk-SK" dirty="0" err="1"/>
              <a:t>gemeinsame</a:t>
            </a:r>
            <a:r>
              <a:rPr lang="sk-SK" dirty="0"/>
              <a:t>“ </a:t>
            </a:r>
            <a:r>
              <a:rPr lang="sk-SK" dirty="0" err="1"/>
              <a:t>Währung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sz="2400" dirty="0" err="1"/>
              <a:t>offizielle</a:t>
            </a:r>
            <a:r>
              <a:rPr lang="sk-SK" sz="2400" dirty="0"/>
              <a:t> </a:t>
            </a:r>
            <a:r>
              <a:rPr lang="sk-SK" sz="2400" dirty="0" err="1"/>
              <a:t>Währung</a:t>
            </a:r>
            <a:r>
              <a:rPr lang="sk-SK" sz="2400" dirty="0"/>
              <a:t> in </a:t>
            </a:r>
            <a:r>
              <a:rPr lang="sk-SK" sz="2400" b="1" dirty="0"/>
              <a:t>19 von 28 </a:t>
            </a:r>
            <a:r>
              <a:rPr lang="sk-SK" sz="2400" b="1" dirty="0" err="1"/>
              <a:t>Mitgliedsstaaten</a:t>
            </a:r>
            <a:r>
              <a:rPr lang="sk-SK" sz="2400" b="1" dirty="0"/>
              <a:t> der EU</a:t>
            </a:r>
          </a:p>
          <a:p>
            <a:r>
              <a:rPr lang="sk-SK" sz="2400" dirty="0" err="1"/>
              <a:t>Geldscheine</a:t>
            </a:r>
            <a:r>
              <a:rPr lang="sk-SK" sz="2400" dirty="0"/>
              <a:t> </a:t>
            </a:r>
            <a:r>
              <a:rPr lang="sk-SK" sz="2400" dirty="0" err="1"/>
              <a:t>und</a:t>
            </a:r>
            <a:r>
              <a:rPr lang="sk-SK" sz="2400" dirty="0"/>
              <a:t> </a:t>
            </a:r>
            <a:r>
              <a:rPr lang="sk-SK" sz="2400" dirty="0" err="1"/>
              <a:t>Münzen</a:t>
            </a:r>
            <a:r>
              <a:rPr lang="sk-SK" sz="2400" dirty="0"/>
              <a:t> </a:t>
            </a:r>
            <a:r>
              <a:rPr lang="sk-SK" sz="2400" dirty="0" err="1"/>
              <a:t>gibt</a:t>
            </a:r>
            <a:r>
              <a:rPr lang="sk-SK" sz="2400" dirty="0"/>
              <a:t> es </a:t>
            </a:r>
            <a:r>
              <a:rPr lang="sk-SK" sz="2400" dirty="0" err="1"/>
              <a:t>seit</a:t>
            </a:r>
            <a:r>
              <a:rPr lang="sk-SK" sz="2400" dirty="0"/>
              <a:t> </a:t>
            </a:r>
            <a:r>
              <a:rPr lang="sk-SK" sz="2400" b="1" dirty="0"/>
              <a:t>1. 1. 2002</a:t>
            </a:r>
          </a:p>
          <a:p>
            <a:r>
              <a:rPr lang="sk-SK" sz="2400" b="1" dirty="0"/>
              <a:t>in der </a:t>
            </a:r>
            <a:r>
              <a:rPr lang="sk-SK" sz="2400" b="1" dirty="0" err="1"/>
              <a:t>Slowakei</a:t>
            </a:r>
            <a:r>
              <a:rPr lang="sk-SK" sz="2400" b="1" dirty="0"/>
              <a:t>: </a:t>
            </a:r>
            <a:r>
              <a:rPr lang="sk-SK" sz="2400" b="1" dirty="0" err="1"/>
              <a:t>seit</a:t>
            </a:r>
            <a:r>
              <a:rPr lang="sk-SK" sz="2400" b="1" dirty="0"/>
              <a:t> 1. 1. 2009</a:t>
            </a:r>
            <a:endParaRPr lang="sk-SK" sz="2400" dirty="0"/>
          </a:p>
          <a:p>
            <a:r>
              <a:rPr lang="sk-SK" sz="2400" b="1" dirty="0" err="1"/>
              <a:t>Eurozone</a:t>
            </a:r>
            <a:r>
              <a:rPr lang="sk-SK" sz="2400" b="1" dirty="0"/>
              <a:t>:</a:t>
            </a:r>
            <a:r>
              <a:rPr lang="sk-SK" sz="2400" dirty="0"/>
              <a:t> in </a:t>
            </a:r>
            <a:r>
              <a:rPr lang="sk-SK" sz="2400" dirty="0" err="1"/>
              <a:t>den</a:t>
            </a:r>
            <a:r>
              <a:rPr lang="sk-SK" sz="2400" dirty="0"/>
              <a:t> </a:t>
            </a:r>
            <a:r>
              <a:rPr lang="sk-SK" sz="2400" dirty="0" err="1"/>
              <a:t>Staaten</a:t>
            </a:r>
            <a:r>
              <a:rPr lang="sk-SK" sz="2400" dirty="0"/>
              <a:t>, </a:t>
            </a:r>
            <a:r>
              <a:rPr lang="sk-SK" sz="2400" dirty="0" err="1"/>
              <a:t>die</a:t>
            </a:r>
            <a:r>
              <a:rPr lang="sk-SK" sz="2400" dirty="0"/>
              <a:t> </a:t>
            </a:r>
            <a:r>
              <a:rPr lang="sk-SK" sz="2400" dirty="0" err="1"/>
              <a:t>zur</a:t>
            </a:r>
            <a:r>
              <a:rPr lang="sk-SK" sz="2400" dirty="0"/>
              <a:t> EU </a:t>
            </a:r>
          </a:p>
          <a:p>
            <a:pPr marL="0" indent="0">
              <a:buNone/>
            </a:pPr>
            <a:r>
              <a:rPr lang="sk-SK" sz="2400" dirty="0"/>
              <a:t>    </a:t>
            </a:r>
            <a:r>
              <a:rPr lang="sk-SK" sz="2400" dirty="0" err="1"/>
              <a:t>angehören</a:t>
            </a:r>
            <a:r>
              <a:rPr lang="sk-SK" sz="2400" dirty="0"/>
              <a:t>, </a:t>
            </a:r>
            <a:r>
              <a:rPr lang="sk-SK" sz="2400" dirty="0" err="1"/>
              <a:t>gibt</a:t>
            </a:r>
            <a:r>
              <a:rPr lang="sk-SK" sz="2400" dirty="0"/>
              <a:t> es Euro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58" y="1489839"/>
            <a:ext cx="1103042" cy="73241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445224"/>
            <a:ext cx="3973519" cy="83058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72" y="2492896"/>
            <a:ext cx="2475328" cy="42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931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Probleme</a:t>
            </a:r>
            <a:r>
              <a:rPr lang="sk-SK" dirty="0"/>
              <a:t> der EU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sz="2400" dirty="0" err="1"/>
              <a:t>Migranten</a:t>
            </a:r>
            <a:endParaRPr lang="sk-SK" sz="2400" dirty="0"/>
          </a:p>
          <a:p>
            <a:r>
              <a:rPr lang="sk-SK" sz="2400" b="1" dirty="0" err="1"/>
              <a:t>Einhaltung</a:t>
            </a:r>
            <a:r>
              <a:rPr lang="sk-SK" sz="2400" b="1" dirty="0"/>
              <a:t> der </a:t>
            </a:r>
            <a:r>
              <a:rPr lang="sk-SK" sz="2400" b="1" dirty="0" err="1"/>
              <a:t>Budgetierungsregeln</a:t>
            </a:r>
            <a:endParaRPr lang="sk-SK" sz="2400" b="1" dirty="0"/>
          </a:p>
          <a:p>
            <a:pPr marL="0" indent="0">
              <a:buNone/>
            </a:pPr>
            <a:r>
              <a:rPr lang="sk-SK" sz="2400" b="1" dirty="0"/>
              <a:t>    </a:t>
            </a:r>
            <a:r>
              <a:rPr lang="sk-SK" sz="2400" dirty="0"/>
              <a:t>(</a:t>
            </a:r>
            <a:r>
              <a:rPr lang="sk-SK" sz="2400" dirty="0" err="1"/>
              <a:t>Griechenland</a:t>
            </a:r>
            <a:r>
              <a:rPr lang="sk-SK" sz="2400" dirty="0"/>
              <a:t>, </a:t>
            </a:r>
            <a:r>
              <a:rPr lang="sk-SK" sz="2400" dirty="0" err="1"/>
              <a:t>Portugal</a:t>
            </a:r>
            <a:r>
              <a:rPr lang="sk-SK" sz="2400" dirty="0"/>
              <a:t>)</a:t>
            </a:r>
          </a:p>
          <a:p>
            <a:r>
              <a:rPr lang="sk-SK" sz="2400" b="1" dirty="0" err="1"/>
              <a:t>Unterschiede</a:t>
            </a:r>
            <a:r>
              <a:rPr lang="sk-SK" sz="2400" b="1" dirty="0"/>
              <a:t> </a:t>
            </a:r>
            <a:r>
              <a:rPr lang="sk-SK" sz="2400" b="1" dirty="0" err="1"/>
              <a:t>zwischen</a:t>
            </a:r>
            <a:r>
              <a:rPr lang="sk-SK" sz="2400" b="1" dirty="0"/>
              <a:t> </a:t>
            </a:r>
            <a:r>
              <a:rPr lang="sk-SK" sz="2400" b="1" dirty="0" err="1"/>
              <a:t>Mitgliedern</a:t>
            </a:r>
            <a:r>
              <a:rPr lang="sk-SK" sz="2400" b="1" dirty="0"/>
              <a:t> der EU</a:t>
            </a:r>
            <a:r>
              <a:rPr lang="sk-SK" sz="2400" dirty="0"/>
              <a:t> </a:t>
            </a:r>
          </a:p>
          <a:p>
            <a:r>
              <a:rPr lang="sk-SK" sz="2000" dirty="0"/>
              <a:t>Projekte </a:t>
            </a:r>
            <a:r>
              <a:rPr lang="sk-SK" sz="2000" dirty="0" err="1"/>
              <a:t>gefördert</a:t>
            </a:r>
            <a:r>
              <a:rPr lang="sk-SK" sz="2000" dirty="0"/>
              <a:t> von der EU</a:t>
            </a:r>
          </a:p>
          <a:p>
            <a:r>
              <a:rPr lang="sk-SK" sz="2400" dirty="0" err="1"/>
              <a:t>Reform</a:t>
            </a:r>
            <a:r>
              <a:rPr lang="sk-SK" sz="2400" dirty="0"/>
              <a:t> der </a:t>
            </a:r>
            <a:r>
              <a:rPr lang="sk-SK" sz="2400" dirty="0" err="1"/>
              <a:t>Rentensysteme</a:t>
            </a:r>
            <a:endParaRPr lang="sk-SK" sz="2400" dirty="0"/>
          </a:p>
          <a:p>
            <a:r>
              <a:rPr lang="sk-SK" sz="2000" dirty="0" err="1"/>
              <a:t>Änderung</a:t>
            </a:r>
            <a:r>
              <a:rPr lang="sk-SK" sz="2000" dirty="0"/>
              <a:t> des </a:t>
            </a:r>
            <a:r>
              <a:rPr lang="sk-SK" sz="2000" dirty="0" err="1"/>
              <a:t>Rentenalters</a:t>
            </a:r>
            <a:endParaRPr lang="sk-SK" sz="2000" dirty="0"/>
          </a:p>
          <a:p>
            <a:r>
              <a:rPr lang="sk-SK" sz="2400" b="1" dirty="0" err="1"/>
              <a:t>Bildungsunterstützung</a:t>
            </a: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55" y="188640"/>
            <a:ext cx="2060695" cy="136830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700809"/>
            <a:ext cx="2359424" cy="155162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47290"/>
            <a:ext cx="3367536" cy="25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931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0"/>
            <a:ext cx="10328313" cy="6858000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-494524" y="692696"/>
            <a:ext cx="9638524" cy="5958205"/>
          </a:xfrm>
          <a:solidFill>
            <a:srgbClr val="002060">
              <a:alpha val="85000"/>
            </a:srgb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k-SK" sz="4800" b="1" dirty="0" err="1">
                <a:solidFill>
                  <a:schemeClr val="bg1"/>
                </a:solidFill>
              </a:rPr>
              <a:t>Europäische</a:t>
            </a:r>
            <a:r>
              <a:rPr lang="sk-SK" sz="4800" b="1" dirty="0">
                <a:solidFill>
                  <a:schemeClr val="bg1"/>
                </a:solidFill>
              </a:rPr>
              <a:t> </a:t>
            </a:r>
            <a:r>
              <a:rPr lang="sk-SK" sz="4800" b="1" dirty="0" err="1">
                <a:solidFill>
                  <a:schemeClr val="bg1"/>
                </a:solidFill>
              </a:rPr>
              <a:t>Union</a:t>
            </a:r>
            <a:r>
              <a:rPr lang="sk-SK" sz="4800" b="1" dirty="0">
                <a:solidFill>
                  <a:schemeClr val="bg1"/>
                </a:solidFill>
              </a:rPr>
              <a:t> (EU)</a:t>
            </a: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chemeClr val="bg1"/>
                </a:solidFill>
              </a:rPr>
              <a:t>ist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eine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internationale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Organisation</a:t>
            </a:r>
            <a:r>
              <a:rPr lang="sk-SK" dirty="0">
                <a:solidFill>
                  <a:schemeClr val="bg1"/>
                </a:solidFill>
              </a:rPr>
              <a:t>, </a:t>
            </a:r>
            <a:r>
              <a:rPr lang="sk-SK" dirty="0" err="1">
                <a:solidFill>
                  <a:schemeClr val="bg1"/>
                </a:solidFill>
              </a:rPr>
              <a:t>Gruppierung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europäischer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Staaten</a:t>
            </a:r>
            <a:r>
              <a:rPr lang="sk-SK" dirty="0">
                <a:solidFill>
                  <a:schemeClr val="bg1"/>
                </a:solidFill>
              </a:rPr>
              <a:t>, </a:t>
            </a:r>
            <a:r>
              <a:rPr lang="sk-SK" dirty="0" err="1">
                <a:solidFill>
                  <a:schemeClr val="bg1"/>
                </a:solidFill>
              </a:rPr>
              <a:t>die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sich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auf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Grund</a:t>
            </a:r>
            <a:r>
              <a:rPr lang="sk-SK" dirty="0">
                <a:solidFill>
                  <a:schemeClr val="bg1"/>
                </a:solidFill>
              </a:rPr>
              <a:t> des </a:t>
            </a:r>
            <a:r>
              <a:rPr lang="sk-SK" dirty="0" err="1">
                <a:solidFill>
                  <a:schemeClr val="bg1"/>
                </a:solidFill>
              </a:rPr>
              <a:t>Solidaritätsprinzips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für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die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Stärkung</a:t>
            </a:r>
            <a:r>
              <a:rPr lang="sk-SK" dirty="0">
                <a:solidFill>
                  <a:schemeClr val="bg1"/>
                </a:solidFill>
              </a:rPr>
              <a:t> des </a:t>
            </a:r>
            <a:r>
              <a:rPr lang="sk-SK" dirty="0" err="1">
                <a:solidFill>
                  <a:schemeClr val="bg1"/>
                </a:solidFill>
              </a:rPr>
              <a:t>wirtschaftlichen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und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sozialen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Zusammenhaltes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einsetzen</a:t>
            </a:r>
            <a:r>
              <a:rPr lang="sk-SK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chemeClr val="bg1"/>
                </a:solidFill>
              </a:rPr>
              <a:t>schuf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eine</a:t>
            </a:r>
            <a:r>
              <a:rPr lang="sk-SK" dirty="0">
                <a:solidFill>
                  <a:schemeClr val="bg1"/>
                </a:solidFill>
              </a:rPr>
              <a:t>  </a:t>
            </a:r>
            <a:r>
              <a:rPr lang="sk-SK" dirty="0" err="1">
                <a:solidFill>
                  <a:schemeClr val="bg1"/>
                </a:solidFill>
              </a:rPr>
              <a:t>Wirschafts</a:t>
            </a:r>
            <a:r>
              <a:rPr lang="sk-SK" dirty="0">
                <a:solidFill>
                  <a:schemeClr val="bg1"/>
                </a:solidFill>
              </a:rPr>
              <a:t>- </a:t>
            </a:r>
            <a:r>
              <a:rPr lang="sk-SK" dirty="0" err="1">
                <a:solidFill>
                  <a:schemeClr val="bg1"/>
                </a:solidFill>
              </a:rPr>
              <a:t>und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Währungsunion</a:t>
            </a:r>
            <a:endParaRPr lang="sk-SK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chemeClr val="bg1"/>
                </a:solidFill>
              </a:rPr>
              <a:t>etablierte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eine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gemeinsame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Außen</a:t>
            </a:r>
            <a:r>
              <a:rPr lang="sk-SK" dirty="0">
                <a:solidFill>
                  <a:schemeClr val="bg1"/>
                </a:solidFill>
              </a:rPr>
              <a:t>- </a:t>
            </a:r>
            <a:r>
              <a:rPr lang="sk-SK" dirty="0" err="1">
                <a:solidFill>
                  <a:schemeClr val="bg1"/>
                </a:solidFill>
              </a:rPr>
              <a:t>und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Sicherheitspolitik</a:t>
            </a:r>
            <a:r>
              <a:rPr lang="sk-SK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sk-SK" dirty="0" err="1">
                <a:solidFill>
                  <a:schemeClr val="bg1"/>
                </a:solidFill>
              </a:rPr>
              <a:t>die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Mitgliedsstaaten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richteten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gemeinsame</a:t>
            </a:r>
            <a:r>
              <a:rPr lang="sk-SK" dirty="0">
                <a:solidFill>
                  <a:schemeClr val="bg1"/>
                </a:solidFill>
              </a:rPr>
              <a:t> Organe </a:t>
            </a:r>
            <a:r>
              <a:rPr lang="sk-SK" dirty="0" err="1">
                <a:solidFill>
                  <a:schemeClr val="bg1"/>
                </a:solidFill>
              </a:rPr>
              <a:t>ein</a:t>
            </a:r>
            <a:r>
              <a:rPr lang="sk-SK" dirty="0">
                <a:solidFill>
                  <a:schemeClr val="bg1"/>
                </a:solidFill>
              </a:rPr>
              <a:t>, </a:t>
            </a:r>
            <a:r>
              <a:rPr lang="sk-SK" dirty="0" err="1">
                <a:solidFill>
                  <a:schemeClr val="bg1"/>
                </a:solidFill>
              </a:rPr>
              <a:t>auf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die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ein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Teil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ihrer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Souveränität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übertragen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wurde</a:t>
            </a:r>
            <a:r>
              <a:rPr lang="sk-SK" dirty="0">
                <a:solidFill>
                  <a:schemeClr val="bg1"/>
                </a:solidFill>
              </a:rPr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8705013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Quellen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err="1"/>
              <a:t>Ofizielle</a:t>
            </a:r>
            <a:r>
              <a:rPr lang="sk-SK" dirty="0"/>
              <a:t> Web-</a:t>
            </a:r>
            <a:r>
              <a:rPr lang="sk-SK" dirty="0" err="1"/>
              <a:t>Seite</a:t>
            </a:r>
            <a:r>
              <a:rPr lang="sk-SK" dirty="0"/>
              <a:t> der EU: </a:t>
            </a:r>
            <a:r>
              <a:rPr lang="sk-SK" i="1" dirty="0">
                <a:hlinkClick r:id="rId2"/>
              </a:rPr>
              <a:t>http://europa.eu/index_sk.htm</a:t>
            </a:r>
            <a:endParaRPr lang="sk-SK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3"/>
              </a:rPr>
              <a:t>https://europa.eu/european-union/about-eu/presidents_sk</a:t>
            </a:r>
            <a:endParaRPr lang="sk-SK" sz="20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4"/>
              </a:rPr>
              <a:t>https://ec.europa.eu/commission/commissioners/2019-2024_sk</a:t>
            </a:r>
            <a:endParaRPr lang="sk-SK" sz="20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5"/>
              </a:rPr>
              <a:t>https://www.slovensko.sk/sk/agendy/agenda/_zakladne-informacie-o-eu-co-j</a:t>
            </a:r>
            <a:endParaRPr lang="sk-SK" sz="20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6"/>
              </a:rPr>
              <a:t>https://sk.wikipedia.org/wiki/%C4%8Clenovia_Eur%C3%B3pskej_%C3%BAnie#B%C3%BDval%C3%AD_%C4%8Dlenovia</a:t>
            </a:r>
            <a:endParaRPr lang="sk-SK" sz="20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7"/>
              </a:rPr>
              <a:t>https://hrot.info/manipulacie/2583-aky-je-vyznam-europskej-vlajky-je-jej-symbolika-krestanska</a:t>
            </a:r>
            <a:endParaRPr lang="sk-SK" sz="20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8"/>
              </a:rPr>
              <a:t>https://sk.wikipedia.org/wiki/Charles_Michel</a:t>
            </a:r>
            <a:endParaRPr lang="sk-SK" sz="20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9"/>
              </a:rPr>
              <a:t>https://sk.wikipedia.org/wiki/Eur%C3%B3pska_%C3%BAnia</a:t>
            </a:r>
            <a:endParaRPr lang="sk-SK" sz="2000" i="1" dirty="0"/>
          </a:p>
          <a:p>
            <a:pPr marL="0" indent="0">
              <a:buNone/>
            </a:pPr>
            <a:endParaRPr lang="sk-SK" sz="2000" i="1" dirty="0"/>
          </a:p>
          <a:p>
            <a:pPr marL="0" indent="0">
              <a:buNone/>
            </a:pP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61B0DD1-A29F-42F0-9822-66BD42E01B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8403" y="254394"/>
            <a:ext cx="2016085" cy="13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62960"/>
      </p:ext>
    </p:extLst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DE52F-10F1-4DE2-9556-02F0A35C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FB38C53-2C9C-472E-B5D0-EAF5389A079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568952" cy="4853136"/>
          </a:xfrm>
        </p:spPr>
        <p:txBody>
          <a:bodyPr/>
          <a:lstStyle/>
          <a:p>
            <a:pPr marL="0" indent="0">
              <a:buNone/>
            </a:pPr>
            <a:r>
              <a:rPr lang="sk-SK" sz="2400" b="1" dirty="0" err="1">
                <a:solidFill>
                  <a:srgbClr val="FFC000"/>
                </a:solidFill>
              </a:rPr>
              <a:t>Autoren</a:t>
            </a:r>
            <a:r>
              <a:rPr lang="sk-SK" sz="2400" b="1" dirty="0">
                <a:solidFill>
                  <a:srgbClr val="FFC000"/>
                </a:solidFill>
              </a:rPr>
              <a:t>: </a:t>
            </a:r>
            <a:r>
              <a:rPr lang="sk-SK" sz="2400" b="1" dirty="0" err="1">
                <a:solidFill>
                  <a:srgbClr val="FFC000"/>
                </a:solidFill>
              </a:rPr>
              <a:t>Sarah</a:t>
            </a:r>
            <a:r>
              <a:rPr lang="sk-SK" sz="2400" b="1" dirty="0">
                <a:solidFill>
                  <a:srgbClr val="FFC000"/>
                </a:solidFill>
              </a:rPr>
              <a:t> Šuleková a das </a:t>
            </a:r>
            <a:r>
              <a:rPr lang="sk-SK" sz="2400" b="1" dirty="0" err="1">
                <a:solidFill>
                  <a:srgbClr val="FFC000"/>
                </a:solidFill>
              </a:rPr>
              <a:t>Schülerteam</a:t>
            </a:r>
            <a:r>
              <a:rPr lang="sk-SK" sz="2400" b="1" dirty="0">
                <a:solidFill>
                  <a:srgbClr val="FFC000"/>
                </a:solidFill>
              </a:rPr>
              <a:t> </a:t>
            </a:r>
            <a:r>
              <a:rPr lang="sk-SK" sz="2400" b="1" dirty="0" err="1">
                <a:solidFill>
                  <a:srgbClr val="FFC000"/>
                </a:solidFill>
              </a:rPr>
              <a:t>am</a:t>
            </a:r>
            <a:r>
              <a:rPr lang="sk-SK" sz="2400" b="1" dirty="0">
                <a:solidFill>
                  <a:srgbClr val="FFC000"/>
                </a:solidFill>
              </a:rPr>
              <a:t> Ľudovít Štúr </a:t>
            </a:r>
            <a:r>
              <a:rPr lang="sk-SK" sz="2400" b="1" dirty="0" err="1">
                <a:solidFill>
                  <a:srgbClr val="FFC000"/>
                </a:solidFill>
              </a:rPr>
              <a:t>Gymnasium</a:t>
            </a:r>
            <a:r>
              <a:rPr lang="sk-SK" sz="2400" b="1" dirty="0">
                <a:solidFill>
                  <a:srgbClr val="FFC000"/>
                </a:solidFill>
              </a:rPr>
              <a:t> in Zvolen in der </a:t>
            </a:r>
            <a:r>
              <a:rPr lang="sk-SK" sz="2400" b="1" dirty="0" err="1">
                <a:solidFill>
                  <a:srgbClr val="FFC000"/>
                </a:solidFill>
              </a:rPr>
              <a:t>Slowakei</a:t>
            </a:r>
            <a:r>
              <a:rPr lang="sk-SK" sz="2400" b="1" dirty="0">
                <a:solidFill>
                  <a:srgbClr val="FFC000"/>
                </a:solidFill>
              </a:rPr>
              <a:t>.</a:t>
            </a:r>
            <a:endParaRPr lang="sk-SK" sz="2400" dirty="0"/>
          </a:p>
          <a:p>
            <a:pPr marL="0" indent="0">
              <a:buNone/>
            </a:pPr>
            <a:endParaRPr lang="sk-SK" sz="2400" dirty="0"/>
          </a:p>
          <a:p>
            <a:pPr marL="0" indent="0" algn="just">
              <a:buNone/>
            </a:pPr>
            <a:r>
              <a:rPr lang="sk-SK" sz="2400" dirty="0" err="1"/>
              <a:t>Dieses</a:t>
            </a:r>
            <a:r>
              <a:rPr lang="sk-SK" sz="2400" dirty="0"/>
              <a:t> P</a:t>
            </a:r>
            <a:r>
              <a:rPr lang="de-DE" sz="2400" dirty="0" err="1"/>
              <a:t>rojekt</a:t>
            </a:r>
            <a:r>
              <a:rPr lang="de-DE" sz="2400" dirty="0"/>
              <a:t> </a:t>
            </a:r>
            <a:r>
              <a:rPr lang="sk-SK" sz="2400" dirty="0" err="1"/>
              <a:t>wurde</a:t>
            </a:r>
            <a:r>
              <a:rPr lang="sk-SK" sz="2400" dirty="0"/>
              <a:t> </a:t>
            </a:r>
            <a:r>
              <a:rPr lang="sk-SK" sz="2400" dirty="0" err="1"/>
              <a:t>durch</a:t>
            </a:r>
            <a:r>
              <a:rPr lang="sk-SK" sz="2400" dirty="0"/>
              <a:t> </a:t>
            </a:r>
            <a:r>
              <a:rPr lang="sk-SK" sz="2400" dirty="0" err="1"/>
              <a:t>Europäische</a:t>
            </a:r>
            <a:r>
              <a:rPr lang="sk-SK" sz="2400" dirty="0"/>
              <a:t> </a:t>
            </a:r>
            <a:r>
              <a:rPr lang="sk-SK" sz="2400" dirty="0" err="1"/>
              <a:t>Union</a:t>
            </a:r>
            <a:r>
              <a:rPr lang="sk-SK" sz="2400" dirty="0"/>
              <a:t> im </a:t>
            </a:r>
            <a:r>
              <a:rPr lang="sk-SK" sz="2400" dirty="0" err="1"/>
              <a:t>Rahmen</a:t>
            </a:r>
            <a:r>
              <a:rPr lang="sk-SK" sz="2400" dirty="0"/>
              <a:t> des </a:t>
            </a:r>
            <a:r>
              <a:rPr lang="sk-SK" sz="2400" dirty="0" err="1"/>
              <a:t>Erasmus+Projektes</a:t>
            </a:r>
            <a:r>
              <a:rPr lang="sk-SK" sz="2400" dirty="0"/>
              <a:t> </a:t>
            </a:r>
            <a:r>
              <a:rPr lang="sk-SK" sz="2400" dirty="0" err="1"/>
              <a:t>für</a:t>
            </a:r>
            <a:r>
              <a:rPr lang="sk-SK" sz="2400" dirty="0"/>
              <a:t> </a:t>
            </a:r>
            <a:r>
              <a:rPr lang="sk-SK" sz="2400" dirty="0" err="1"/>
              <a:t>multilaterale</a:t>
            </a:r>
            <a:r>
              <a:rPr lang="sk-SK" sz="2400" dirty="0"/>
              <a:t> </a:t>
            </a:r>
            <a:r>
              <a:rPr lang="sk-SK" sz="2400" dirty="0" err="1"/>
              <a:t>Schulpartnerschaften</a:t>
            </a:r>
            <a:r>
              <a:rPr lang="sk-SK" sz="2400" dirty="0"/>
              <a:t> </a:t>
            </a:r>
            <a:r>
              <a:rPr lang="sk-SK" sz="2400" dirty="0" err="1"/>
              <a:t>gefördert</a:t>
            </a:r>
            <a:r>
              <a:rPr lang="sk-SK" sz="2400" dirty="0"/>
              <a:t>.</a:t>
            </a:r>
          </a:p>
          <a:p>
            <a:pPr marL="0" indent="0" algn="just">
              <a:buNone/>
            </a:pPr>
            <a:endParaRPr lang="sk-SK" sz="2400" dirty="0"/>
          </a:p>
          <a:p>
            <a:pPr marL="0" indent="0" algn="just">
              <a:buNone/>
            </a:pPr>
            <a:r>
              <a:rPr lang="sk-SK" sz="2400" dirty="0" err="1"/>
              <a:t>Diese</a:t>
            </a:r>
            <a:r>
              <a:rPr lang="sk-SK" sz="2400" dirty="0"/>
              <a:t> </a:t>
            </a:r>
            <a:r>
              <a:rPr lang="sk-SK" sz="2400" dirty="0" err="1"/>
              <a:t>Präsentation</a:t>
            </a:r>
            <a:r>
              <a:rPr lang="sk-SK" sz="2400" dirty="0"/>
              <a:t> </a:t>
            </a:r>
            <a:r>
              <a:rPr lang="sk-SK" sz="2400" dirty="0" err="1"/>
              <a:t>vertritt</a:t>
            </a:r>
            <a:r>
              <a:rPr lang="sk-SK" sz="2400" dirty="0"/>
              <a:t> </a:t>
            </a:r>
            <a:r>
              <a:rPr lang="sk-SK" sz="2400" dirty="0" err="1"/>
              <a:t>nur</a:t>
            </a:r>
            <a:r>
              <a:rPr lang="sk-SK" sz="2400" dirty="0"/>
              <a:t> </a:t>
            </a:r>
            <a:r>
              <a:rPr lang="sk-SK" sz="2400" dirty="0" err="1"/>
              <a:t>die</a:t>
            </a:r>
            <a:r>
              <a:rPr lang="sk-SK" sz="2400" dirty="0"/>
              <a:t> </a:t>
            </a:r>
            <a:r>
              <a:rPr lang="sk-SK" sz="2400" dirty="0" err="1"/>
              <a:t>Meinung</a:t>
            </a:r>
            <a:r>
              <a:rPr lang="sk-SK" sz="2400" dirty="0"/>
              <a:t> der </a:t>
            </a:r>
            <a:r>
              <a:rPr lang="sk-SK" sz="2400" dirty="0" err="1"/>
              <a:t>Autoren</a:t>
            </a:r>
            <a:r>
              <a:rPr lang="sk-SK" sz="2400" dirty="0"/>
              <a:t>, </a:t>
            </a:r>
            <a:r>
              <a:rPr lang="sk-SK" sz="2400" dirty="0" err="1"/>
              <a:t>weder</a:t>
            </a:r>
            <a:r>
              <a:rPr lang="sk-SK" sz="2400" dirty="0"/>
              <a:t> </a:t>
            </a:r>
            <a:r>
              <a:rPr lang="sk-SK" sz="2400" dirty="0" err="1"/>
              <a:t>die</a:t>
            </a:r>
            <a:r>
              <a:rPr lang="sk-SK" sz="2400" dirty="0"/>
              <a:t> </a:t>
            </a:r>
            <a:r>
              <a:rPr lang="sk-SK" sz="2400" dirty="0" err="1"/>
              <a:t>Europäische</a:t>
            </a:r>
            <a:r>
              <a:rPr lang="sk-SK" sz="2400" dirty="0"/>
              <a:t> </a:t>
            </a:r>
            <a:r>
              <a:rPr lang="sk-SK" sz="2400" dirty="0" err="1"/>
              <a:t>Kommission</a:t>
            </a:r>
            <a:r>
              <a:rPr lang="sk-SK" sz="2400" dirty="0"/>
              <a:t> </a:t>
            </a:r>
            <a:r>
              <a:rPr lang="sk-SK" sz="2400" dirty="0" err="1"/>
              <a:t>noch</a:t>
            </a:r>
            <a:r>
              <a:rPr lang="sk-SK" sz="2400" dirty="0"/>
              <a:t> </a:t>
            </a:r>
            <a:r>
              <a:rPr lang="sk-SK" sz="2400" dirty="0" err="1"/>
              <a:t>die</a:t>
            </a:r>
            <a:r>
              <a:rPr lang="sk-SK" sz="2400" dirty="0"/>
              <a:t> </a:t>
            </a:r>
            <a:r>
              <a:rPr lang="sk-SK" sz="2400" dirty="0" err="1"/>
              <a:t>Nationalagentur</a:t>
            </a:r>
            <a:r>
              <a:rPr lang="sk-SK" sz="2400" dirty="0"/>
              <a:t> </a:t>
            </a:r>
            <a:r>
              <a:rPr lang="sk-SK" sz="2400" dirty="0" err="1"/>
              <a:t>tragen</a:t>
            </a:r>
            <a:r>
              <a:rPr lang="sk-SK" sz="2400" dirty="0"/>
              <a:t> </a:t>
            </a:r>
            <a:r>
              <a:rPr lang="sk-SK" sz="2400" dirty="0" err="1"/>
              <a:t>die</a:t>
            </a:r>
            <a:r>
              <a:rPr lang="sk-SK" sz="2400" dirty="0"/>
              <a:t> </a:t>
            </a:r>
            <a:r>
              <a:rPr lang="sk-SK" sz="2400" dirty="0" err="1"/>
              <a:t>Verantwortung</a:t>
            </a:r>
            <a:r>
              <a:rPr lang="sk-SK" sz="2400" dirty="0"/>
              <a:t> </a:t>
            </a:r>
            <a:r>
              <a:rPr lang="sk-SK" sz="2400" dirty="0" err="1"/>
              <a:t>für</a:t>
            </a:r>
            <a:r>
              <a:rPr lang="sk-SK" sz="2400" dirty="0"/>
              <a:t> </a:t>
            </a:r>
            <a:r>
              <a:rPr lang="sk-SK" sz="2400" dirty="0" err="1"/>
              <a:t>die</a:t>
            </a:r>
            <a:r>
              <a:rPr lang="sk-SK" sz="2400" dirty="0"/>
              <a:t> in </a:t>
            </a:r>
            <a:r>
              <a:rPr lang="sk-SK" sz="2400" dirty="0" err="1"/>
              <a:t>dieser</a:t>
            </a:r>
            <a:r>
              <a:rPr lang="sk-SK" sz="2400" dirty="0"/>
              <a:t> </a:t>
            </a:r>
            <a:r>
              <a:rPr lang="sk-SK" sz="2400" dirty="0" err="1"/>
              <a:t>Präsentation</a:t>
            </a:r>
            <a:r>
              <a:rPr lang="sk-SK" sz="2400" dirty="0"/>
              <a:t> </a:t>
            </a:r>
            <a:r>
              <a:rPr lang="sk-SK" sz="2400" dirty="0" err="1"/>
              <a:t>dargestellten</a:t>
            </a:r>
            <a:r>
              <a:rPr lang="sk-SK" sz="2400" dirty="0"/>
              <a:t> </a:t>
            </a:r>
            <a:r>
              <a:rPr lang="sk-SK" sz="2400" dirty="0" err="1"/>
              <a:t>Informationen</a:t>
            </a:r>
            <a:r>
              <a:rPr lang="sk-SK" sz="2400" dirty="0"/>
              <a:t>. </a:t>
            </a:r>
            <a:endParaRPr lang="sk-SK" dirty="0"/>
          </a:p>
        </p:txBody>
      </p:sp>
      <p:pic>
        <p:nvPicPr>
          <p:cNvPr id="4" name="Paveikslėlis 1" descr="C:\Users\Mokytoja\Desktop\Zvolen\Programos-logotipas-mėlynas-jpg-formatu-300x86.jpg">
            <a:extLst>
              <a:ext uri="{FF2B5EF4-FFF2-40B4-BE49-F238E27FC236}">
                <a16:creationId xmlns:a16="http://schemas.microsoft.com/office/drawing/2014/main" id="{B2E94C04-0810-436F-BCA8-001017AA160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6632"/>
            <a:ext cx="4166235" cy="110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8098401"/>
      </p:ext>
    </p:extLst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F21DC95-4B9D-424E-A682-616FD0108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0"/>
            <a:ext cx="1033272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F5782BD-96C8-4062-9DDA-9B7A68C3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276872"/>
            <a:ext cx="7524409" cy="9906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/>
          <a:lstStyle/>
          <a:p>
            <a:r>
              <a:rPr lang="sk-SK" b="1" dirty="0" err="1">
                <a:solidFill>
                  <a:srgbClr val="FFC000"/>
                </a:solidFill>
              </a:rPr>
              <a:t>Vielen</a:t>
            </a:r>
            <a:r>
              <a:rPr lang="sk-SK" b="1" dirty="0">
                <a:solidFill>
                  <a:srgbClr val="FFC000"/>
                </a:solidFill>
              </a:rPr>
              <a:t> </a:t>
            </a:r>
            <a:r>
              <a:rPr lang="sk-SK" b="1" dirty="0" err="1">
                <a:solidFill>
                  <a:srgbClr val="FFC000"/>
                </a:solidFill>
              </a:rPr>
              <a:t>Dank</a:t>
            </a:r>
            <a:r>
              <a:rPr lang="sk-SK" b="1" dirty="0">
                <a:solidFill>
                  <a:srgbClr val="FFC000"/>
                </a:solidFill>
              </a:rPr>
              <a:t> </a:t>
            </a:r>
            <a:br>
              <a:rPr lang="sk-SK" b="1" dirty="0">
                <a:solidFill>
                  <a:srgbClr val="FFC000"/>
                </a:solidFill>
              </a:rPr>
            </a:br>
            <a:r>
              <a:rPr lang="sk-SK" b="1" dirty="0" err="1">
                <a:solidFill>
                  <a:srgbClr val="FFC000"/>
                </a:solidFill>
              </a:rPr>
              <a:t>für</a:t>
            </a:r>
            <a:r>
              <a:rPr lang="sk-SK" b="1" dirty="0">
                <a:solidFill>
                  <a:srgbClr val="FFC000"/>
                </a:solidFill>
              </a:rPr>
              <a:t>  eure </a:t>
            </a:r>
            <a:r>
              <a:rPr lang="sk-SK" b="1" dirty="0" err="1">
                <a:solidFill>
                  <a:srgbClr val="FFC000"/>
                </a:solidFill>
              </a:rPr>
              <a:t>Aufmerksamkeit</a:t>
            </a:r>
            <a:r>
              <a:rPr lang="sk-SK" b="1" dirty="0">
                <a:solidFill>
                  <a:srgbClr val="FFC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95108837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Geschichte</a:t>
            </a:r>
            <a:r>
              <a:rPr lang="sk-SK" dirty="0"/>
              <a:t> der EU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9001000" cy="5141168"/>
          </a:xfrm>
        </p:spPr>
        <p:txBody>
          <a:bodyPr/>
          <a:lstStyle/>
          <a:p>
            <a:r>
              <a:rPr lang="sk-SK" sz="1800" b="1" dirty="0"/>
              <a:t>1951: </a:t>
            </a:r>
            <a:r>
              <a:rPr lang="sk-SK" sz="1800" dirty="0" err="1"/>
              <a:t>Gründung</a:t>
            </a:r>
            <a:r>
              <a:rPr lang="sk-SK" sz="1800" dirty="0"/>
              <a:t> der </a:t>
            </a:r>
            <a:r>
              <a:rPr lang="sk-SK" sz="1800" b="1" dirty="0"/>
              <a:t>ESUO</a:t>
            </a:r>
            <a:r>
              <a:rPr lang="sk-SK" sz="1800" dirty="0"/>
              <a:t> (</a:t>
            </a:r>
            <a:r>
              <a:rPr lang="sk-SK" sz="1800" dirty="0" err="1"/>
              <a:t>Europäische</a:t>
            </a:r>
            <a:r>
              <a:rPr lang="sk-SK" sz="1800" dirty="0"/>
              <a:t> </a:t>
            </a:r>
            <a:r>
              <a:rPr lang="sk-SK" sz="1800" dirty="0" err="1"/>
              <a:t>Gemeinschaft</a:t>
            </a:r>
            <a:r>
              <a:rPr lang="sk-SK" sz="1800" dirty="0"/>
              <a:t> </a:t>
            </a:r>
            <a:r>
              <a:rPr lang="sk-SK" sz="1800" dirty="0" err="1"/>
              <a:t>für</a:t>
            </a:r>
            <a:r>
              <a:rPr lang="sk-SK" sz="1800" dirty="0"/>
              <a:t> </a:t>
            </a:r>
            <a:r>
              <a:rPr lang="sk-SK" sz="1800" dirty="0" err="1"/>
              <a:t>Kohle</a:t>
            </a:r>
            <a:r>
              <a:rPr lang="sk-SK" sz="1800" dirty="0"/>
              <a:t> </a:t>
            </a:r>
            <a:r>
              <a:rPr lang="sk-SK" sz="1800" dirty="0" err="1"/>
              <a:t>und</a:t>
            </a:r>
            <a:r>
              <a:rPr lang="sk-SK" sz="1800" dirty="0"/>
              <a:t> </a:t>
            </a:r>
            <a:r>
              <a:rPr lang="sk-SK" sz="1800" dirty="0" err="1"/>
              <a:t>Stahl</a:t>
            </a:r>
            <a:r>
              <a:rPr lang="sk-SK" sz="1800" dirty="0"/>
              <a:t>)</a:t>
            </a:r>
          </a:p>
          <a:p>
            <a:r>
              <a:rPr lang="sk-SK" sz="1800" b="1" dirty="0"/>
              <a:t>1957</a:t>
            </a:r>
            <a:r>
              <a:rPr lang="sk-SK" sz="1800" dirty="0"/>
              <a:t>: </a:t>
            </a:r>
            <a:r>
              <a:rPr lang="sk-SK" sz="1800" dirty="0" err="1"/>
              <a:t>Gründung</a:t>
            </a:r>
            <a:r>
              <a:rPr lang="sk-SK" sz="1800" dirty="0"/>
              <a:t> der </a:t>
            </a:r>
            <a:r>
              <a:rPr lang="sk-SK" sz="1800" b="1" dirty="0"/>
              <a:t>EHS </a:t>
            </a:r>
            <a:r>
              <a:rPr lang="sk-SK" sz="1800" dirty="0"/>
              <a:t>(</a:t>
            </a:r>
            <a:r>
              <a:rPr lang="sk-SK" sz="1800" dirty="0" err="1"/>
              <a:t>Europäische</a:t>
            </a:r>
            <a:r>
              <a:rPr lang="sk-SK" sz="1800" dirty="0"/>
              <a:t> </a:t>
            </a:r>
            <a:r>
              <a:rPr lang="sk-SK" sz="1800" dirty="0" err="1"/>
              <a:t>Gemeinschaft</a:t>
            </a:r>
            <a:r>
              <a:rPr lang="sk-SK" sz="1800" dirty="0"/>
              <a:t> </a:t>
            </a:r>
            <a:r>
              <a:rPr lang="sk-SK" sz="1800" dirty="0" err="1"/>
              <a:t>für</a:t>
            </a:r>
            <a:r>
              <a:rPr lang="sk-SK" sz="1800" dirty="0"/>
              <a:t> </a:t>
            </a:r>
            <a:r>
              <a:rPr lang="sk-SK" sz="1800" dirty="0" err="1"/>
              <a:t>Wirtschaft</a:t>
            </a:r>
            <a:r>
              <a:rPr lang="sk-SK" sz="1800" dirty="0"/>
              <a:t> )</a:t>
            </a:r>
          </a:p>
          <a:p>
            <a:r>
              <a:rPr lang="sk-SK" sz="1800" b="1" dirty="0"/>
              <a:t>1958</a:t>
            </a:r>
            <a:r>
              <a:rPr lang="sk-SK" sz="1800" dirty="0"/>
              <a:t>: </a:t>
            </a:r>
            <a:r>
              <a:rPr lang="sk-SK" sz="1800" dirty="0" err="1"/>
              <a:t>Gründung</a:t>
            </a:r>
            <a:r>
              <a:rPr lang="sk-SK" sz="1800" dirty="0"/>
              <a:t> der </a:t>
            </a:r>
            <a:r>
              <a:rPr lang="sk-SK" sz="1800" b="1" dirty="0"/>
              <a:t>EURATOM </a:t>
            </a:r>
            <a:r>
              <a:rPr lang="sk-SK" sz="1800" dirty="0"/>
              <a:t>(</a:t>
            </a:r>
            <a:r>
              <a:rPr lang="sk-SK" sz="1800" dirty="0" err="1"/>
              <a:t>Europäische</a:t>
            </a:r>
            <a:r>
              <a:rPr lang="sk-SK" sz="1800" dirty="0"/>
              <a:t> </a:t>
            </a:r>
            <a:r>
              <a:rPr lang="sk-SK" sz="1800" dirty="0" err="1"/>
              <a:t>Gemeinschaft</a:t>
            </a:r>
            <a:r>
              <a:rPr lang="sk-SK" sz="1800" dirty="0"/>
              <a:t> </a:t>
            </a:r>
            <a:r>
              <a:rPr lang="sk-SK" sz="1800" dirty="0" err="1"/>
              <a:t>für</a:t>
            </a:r>
            <a:r>
              <a:rPr lang="sk-SK" sz="1800" dirty="0"/>
              <a:t> </a:t>
            </a:r>
            <a:r>
              <a:rPr lang="sk-SK" sz="1800" dirty="0" err="1"/>
              <a:t>Atomenergie</a:t>
            </a:r>
            <a:r>
              <a:rPr lang="sk-SK" sz="1800" dirty="0"/>
              <a:t>)</a:t>
            </a:r>
          </a:p>
          <a:p>
            <a:r>
              <a:rPr lang="sk-SK" sz="2400" b="1" dirty="0"/>
              <a:t>1967</a:t>
            </a:r>
            <a:r>
              <a:rPr lang="sk-SK" sz="2400" dirty="0"/>
              <a:t>:        </a:t>
            </a:r>
            <a:r>
              <a:rPr lang="sk-SK" sz="2400" i="1" dirty="0" err="1"/>
              <a:t>Verbindung</a:t>
            </a:r>
            <a:r>
              <a:rPr lang="sk-SK" sz="2400" i="1" dirty="0"/>
              <a:t> der ESUO+EHS+EORATOM </a:t>
            </a:r>
            <a:r>
              <a:rPr lang="sk-SK" sz="2400" dirty="0"/>
              <a:t>= </a:t>
            </a:r>
          </a:p>
          <a:p>
            <a:pPr marL="0" indent="0">
              <a:buNone/>
            </a:pPr>
            <a:r>
              <a:rPr lang="sk-SK" sz="2400" b="1" dirty="0"/>
              <a:t>                                 </a:t>
            </a:r>
            <a:r>
              <a:rPr lang="sk-SK" sz="2400" b="1" dirty="0" err="1"/>
              <a:t>Europäische</a:t>
            </a:r>
            <a:r>
              <a:rPr lang="sk-SK" sz="2400" b="1" dirty="0"/>
              <a:t> </a:t>
            </a:r>
            <a:r>
              <a:rPr lang="sk-SK" sz="2400" b="1" dirty="0" err="1"/>
              <a:t>Gemeinschaft</a:t>
            </a:r>
            <a:r>
              <a:rPr lang="sk-SK" sz="2400" b="1" dirty="0"/>
              <a:t> </a:t>
            </a:r>
          </a:p>
          <a:p>
            <a:r>
              <a:rPr lang="sk-SK" sz="2400" dirty="0"/>
              <a:t>im </a:t>
            </a:r>
            <a:r>
              <a:rPr lang="sk-SK" sz="2400" dirty="0" err="1"/>
              <a:t>Vertrag</a:t>
            </a:r>
            <a:r>
              <a:rPr lang="sk-SK" sz="2400" dirty="0"/>
              <a:t> </a:t>
            </a:r>
            <a:r>
              <a:rPr lang="sk-SK" sz="2400" dirty="0" err="1"/>
              <a:t>wurde</a:t>
            </a:r>
            <a:r>
              <a:rPr lang="sk-SK" sz="2400" dirty="0"/>
              <a:t> </a:t>
            </a:r>
            <a:r>
              <a:rPr lang="sk-SK" sz="2400" dirty="0" err="1"/>
              <a:t>die</a:t>
            </a:r>
            <a:r>
              <a:rPr lang="sk-SK" sz="2400" dirty="0"/>
              <a:t> </a:t>
            </a:r>
            <a:r>
              <a:rPr lang="sk-SK" sz="2400" dirty="0" err="1"/>
              <a:t>Benennung</a:t>
            </a:r>
            <a:r>
              <a:rPr lang="sk-SK" sz="2400" dirty="0"/>
              <a:t>„</a:t>
            </a:r>
            <a:r>
              <a:rPr lang="sk-SK" sz="2400" b="1" dirty="0"/>
              <a:t> </a:t>
            </a:r>
            <a:r>
              <a:rPr lang="sk-SK" sz="2400" dirty="0" err="1"/>
              <a:t>Europäische</a:t>
            </a:r>
            <a:r>
              <a:rPr lang="sk-SK" sz="2400" dirty="0"/>
              <a:t> </a:t>
            </a:r>
            <a:r>
              <a:rPr lang="sk-SK" sz="2400" dirty="0" err="1"/>
              <a:t>Gemeinschaft</a:t>
            </a:r>
            <a:r>
              <a:rPr lang="sk-SK" sz="2400" dirty="0"/>
              <a:t>“ </a:t>
            </a:r>
            <a:r>
              <a:rPr lang="sk-SK" sz="2400" dirty="0" err="1"/>
              <a:t>durch</a:t>
            </a:r>
            <a:r>
              <a:rPr lang="sk-SK" sz="2400" dirty="0"/>
              <a:t> </a:t>
            </a:r>
            <a:r>
              <a:rPr lang="sk-SK" sz="2400" dirty="0" err="1"/>
              <a:t>den</a:t>
            </a:r>
            <a:r>
              <a:rPr lang="sk-SK" sz="2400" dirty="0"/>
              <a:t> </a:t>
            </a:r>
            <a:r>
              <a:rPr lang="sk-SK" sz="2400" dirty="0" err="1"/>
              <a:t>Namen</a:t>
            </a:r>
            <a:r>
              <a:rPr lang="sk-SK" sz="2400" dirty="0"/>
              <a:t> „</a:t>
            </a:r>
            <a:r>
              <a:rPr lang="sk-SK" sz="2400" b="1" dirty="0" err="1"/>
              <a:t>Europäische</a:t>
            </a:r>
            <a:r>
              <a:rPr lang="sk-SK" sz="2400" b="1" dirty="0"/>
              <a:t> </a:t>
            </a:r>
            <a:r>
              <a:rPr lang="sk-SK" sz="2400" b="1" dirty="0" err="1"/>
              <a:t>Union</a:t>
            </a:r>
            <a:r>
              <a:rPr lang="sk-SK" sz="2400" dirty="0"/>
              <a:t>“ </a:t>
            </a:r>
            <a:r>
              <a:rPr lang="sk-SK" sz="2400" dirty="0" err="1"/>
              <a:t>ersetzt</a:t>
            </a:r>
            <a:endParaRPr lang="sk-SK" sz="2400" dirty="0"/>
          </a:p>
          <a:p>
            <a:r>
              <a:rPr lang="sk-SK" b="1" dirty="0">
                <a:solidFill>
                  <a:srgbClr val="FF0000"/>
                </a:solidFill>
              </a:rPr>
              <a:t>1. 11. 1993 </a:t>
            </a:r>
            <a:r>
              <a:rPr lang="sk-SK" dirty="0"/>
              <a:t>–der </a:t>
            </a:r>
            <a:r>
              <a:rPr lang="sk-SK" dirty="0" err="1"/>
              <a:t>Vertrag</a:t>
            </a:r>
            <a:r>
              <a:rPr lang="sk-SK" dirty="0"/>
              <a:t> </a:t>
            </a:r>
            <a:r>
              <a:rPr lang="sk-SK" dirty="0" err="1"/>
              <a:t>über</a:t>
            </a:r>
            <a:r>
              <a:rPr lang="sk-SK" dirty="0"/>
              <a:t> </a:t>
            </a:r>
            <a:r>
              <a:rPr lang="sk-SK" dirty="0" err="1"/>
              <a:t>die</a:t>
            </a:r>
            <a:r>
              <a:rPr lang="sk-SK" dirty="0"/>
              <a:t> EU– </a:t>
            </a:r>
            <a:r>
              <a:rPr lang="sk-SK" b="1" dirty="0">
                <a:solidFill>
                  <a:srgbClr val="FF0000"/>
                </a:solidFill>
              </a:rPr>
              <a:t>Maastricht </a:t>
            </a:r>
            <a:r>
              <a:rPr lang="sk-SK" b="1" dirty="0" err="1">
                <a:solidFill>
                  <a:srgbClr val="FF0000"/>
                </a:solidFill>
              </a:rPr>
              <a:t>Vertrag</a:t>
            </a:r>
            <a:r>
              <a:rPr lang="sk-SK" b="1" dirty="0">
                <a:solidFill>
                  <a:srgbClr val="FF0000"/>
                </a:solidFill>
              </a:rPr>
              <a:t> </a:t>
            </a:r>
          </a:p>
          <a:p>
            <a:r>
              <a:rPr lang="sk-SK" sz="1800" dirty="0" err="1"/>
              <a:t>Gründung</a:t>
            </a:r>
            <a:r>
              <a:rPr lang="sk-SK" sz="1800" dirty="0"/>
              <a:t> des </a:t>
            </a:r>
            <a:r>
              <a:rPr lang="sk-SK" sz="1800" dirty="0" err="1"/>
              <a:t>einheitlichen</a:t>
            </a:r>
            <a:r>
              <a:rPr lang="sk-SK" sz="1800" dirty="0"/>
              <a:t> </a:t>
            </a:r>
            <a:r>
              <a:rPr lang="sk-SK" sz="1800" dirty="0" err="1"/>
              <a:t>Marktes</a:t>
            </a:r>
            <a:r>
              <a:rPr lang="sk-SK" sz="1800" dirty="0"/>
              <a:t>  </a:t>
            </a:r>
            <a:r>
              <a:rPr lang="sk-SK" sz="1800" dirty="0" err="1"/>
              <a:t>und</a:t>
            </a:r>
            <a:r>
              <a:rPr lang="sk-SK" sz="1800" dirty="0"/>
              <a:t> </a:t>
            </a:r>
            <a:r>
              <a:rPr lang="sk-SK" sz="1800" dirty="0" err="1"/>
              <a:t>seiner</a:t>
            </a:r>
            <a:r>
              <a:rPr lang="sk-SK" sz="1800" dirty="0"/>
              <a:t> </a:t>
            </a:r>
            <a:r>
              <a:rPr lang="sk-SK" sz="1800" b="1" dirty="0"/>
              <a:t>4 </a:t>
            </a:r>
            <a:r>
              <a:rPr lang="sk-SK" sz="1800" b="1" dirty="0" err="1"/>
              <a:t>Freiheiten</a:t>
            </a:r>
            <a:r>
              <a:rPr lang="sk-SK" sz="1800" dirty="0"/>
              <a:t>: </a:t>
            </a:r>
          </a:p>
          <a:p>
            <a:pPr lvl="1"/>
            <a:r>
              <a:rPr lang="sk-SK" sz="1800" b="1" dirty="0"/>
              <a:t>1.</a:t>
            </a:r>
            <a:r>
              <a:rPr lang="sk-SK" sz="1800" dirty="0"/>
              <a:t> </a:t>
            </a:r>
            <a:r>
              <a:rPr lang="sk-SK" sz="1800" dirty="0" err="1"/>
              <a:t>freier</a:t>
            </a:r>
            <a:r>
              <a:rPr lang="sk-SK" sz="1800" dirty="0"/>
              <a:t> </a:t>
            </a:r>
            <a:r>
              <a:rPr lang="sk-SK" sz="1800" dirty="0" err="1"/>
              <a:t>Warenverkehr</a:t>
            </a:r>
            <a:r>
              <a:rPr lang="sk-SK" sz="1800" dirty="0"/>
              <a:t>	                                      </a:t>
            </a:r>
            <a:r>
              <a:rPr lang="sk-SK" sz="1800" b="1" dirty="0"/>
              <a:t>3.</a:t>
            </a:r>
            <a:r>
              <a:rPr lang="sk-SK" sz="1800" dirty="0"/>
              <a:t> </a:t>
            </a:r>
            <a:r>
              <a:rPr lang="sk-SK" sz="1800" dirty="0" err="1"/>
              <a:t>Freizügigkeit</a:t>
            </a:r>
            <a:r>
              <a:rPr lang="sk-SK" sz="1800" dirty="0"/>
              <a:t> von Person	</a:t>
            </a:r>
          </a:p>
          <a:p>
            <a:pPr lvl="1"/>
            <a:r>
              <a:rPr lang="sk-SK" sz="1800" b="1" dirty="0"/>
              <a:t>2.</a:t>
            </a:r>
            <a:r>
              <a:rPr lang="sk-SK" sz="1800" dirty="0"/>
              <a:t> </a:t>
            </a:r>
            <a:r>
              <a:rPr lang="sk-SK" sz="1800" dirty="0" err="1"/>
              <a:t>Freizügigkeit</a:t>
            </a:r>
            <a:r>
              <a:rPr lang="sk-SK" sz="1800" dirty="0"/>
              <a:t> von </a:t>
            </a:r>
            <a:r>
              <a:rPr lang="sk-SK" sz="1800" dirty="0" err="1"/>
              <a:t>Dienstleistungen</a:t>
            </a:r>
            <a:r>
              <a:rPr lang="sk-SK" sz="1800" dirty="0"/>
              <a:t>		</a:t>
            </a:r>
            <a:r>
              <a:rPr lang="sk-SK" sz="1800" b="1" dirty="0"/>
              <a:t>4.</a:t>
            </a:r>
            <a:r>
              <a:rPr lang="sk-SK" sz="1800" dirty="0"/>
              <a:t> </a:t>
            </a:r>
            <a:r>
              <a:rPr lang="sk-SK" sz="1800" dirty="0" err="1"/>
              <a:t>freier</a:t>
            </a:r>
            <a:r>
              <a:rPr lang="sk-SK" sz="1800" dirty="0"/>
              <a:t> </a:t>
            </a:r>
            <a:r>
              <a:rPr lang="sk-SK" sz="1800" dirty="0" err="1"/>
              <a:t>Geldverkehr</a:t>
            </a:r>
            <a:endParaRPr lang="sk-SK" sz="1800" b="1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030" y="228600"/>
            <a:ext cx="2135458" cy="141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54663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Zahlen</a:t>
            </a:r>
            <a:r>
              <a:rPr lang="sk-SK" dirty="0"/>
              <a:t> </a:t>
            </a:r>
            <a:r>
              <a:rPr lang="sk-SK" dirty="0" err="1"/>
              <a:t>über</a:t>
            </a:r>
            <a:r>
              <a:rPr lang="sk-SK" dirty="0"/>
              <a:t> EU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sz="2800" b="1" dirty="0" err="1">
                <a:solidFill>
                  <a:srgbClr val="0070C0"/>
                </a:solidFill>
              </a:rPr>
              <a:t>Gründung</a:t>
            </a:r>
            <a:r>
              <a:rPr lang="sk-SK" sz="2800" dirty="0"/>
              <a:t> </a:t>
            </a:r>
            <a:r>
              <a:rPr lang="sk-SK" b="1" dirty="0">
                <a:solidFill>
                  <a:srgbClr val="0070C0"/>
                </a:solidFill>
              </a:rPr>
              <a:t>:			</a:t>
            </a:r>
            <a:r>
              <a:rPr lang="sk-SK" b="1" dirty="0"/>
              <a:t>1. November 1993</a:t>
            </a:r>
            <a:endParaRPr lang="sk-SK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k-SK" b="1" dirty="0" err="1">
                <a:solidFill>
                  <a:srgbClr val="0070C0"/>
                </a:solidFill>
              </a:rPr>
              <a:t>Fläche</a:t>
            </a:r>
            <a:r>
              <a:rPr lang="sk-SK" b="1" dirty="0">
                <a:solidFill>
                  <a:srgbClr val="0070C0"/>
                </a:solidFill>
              </a:rPr>
              <a:t>:</a:t>
            </a:r>
            <a:r>
              <a:rPr lang="sk-SK" b="1" dirty="0"/>
              <a:t> </a:t>
            </a:r>
            <a:r>
              <a:rPr lang="sk-SK" dirty="0"/>
              <a:t>			</a:t>
            </a:r>
            <a:r>
              <a:rPr lang="sk-SK" b="1" i="0" dirty="0">
                <a:effectLst/>
              </a:rPr>
              <a:t>4 325 675 </a:t>
            </a:r>
            <a:r>
              <a:rPr lang="sk-SK" b="1" dirty="0"/>
              <a:t>km</a:t>
            </a:r>
            <a:r>
              <a:rPr lang="sk-SK" b="1" baseline="30000" dirty="0"/>
              <a:t>2</a:t>
            </a:r>
            <a:r>
              <a:rPr lang="sk-SK" baseline="30000" dirty="0"/>
              <a:t> </a:t>
            </a: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b="1" dirty="0" err="1">
                <a:solidFill>
                  <a:srgbClr val="0070C0"/>
                </a:solidFill>
              </a:rPr>
              <a:t>Einwohneranzahl</a:t>
            </a:r>
            <a:r>
              <a:rPr lang="sk-SK" b="1" dirty="0">
                <a:solidFill>
                  <a:srgbClr val="0070C0"/>
                </a:solidFill>
              </a:rPr>
              <a:t>:</a:t>
            </a:r>
            <a:r>
              <a:rPr lang="sk-SK" dirty="0"/>
              <a:t>		cca </a:t>
            </a:r>
            <a:r>
              <a:rPr lang="sk-SK" b="1" dirty="0"/>
              <a:t>496 mil.</a:t>
            </a:r>
            <a:r>
              <a:rPr lang="sk-SK" dirty="0"/>
              <a:t> (2015)</a:t>
            </a:r>
          </a:p>
          <a:p>
            <a:pPr marL="0" indent="0">
              <a:buNone/>
            </a:pPr>
            <a:r>
              <a:rPr lang="sk-SK" b="1" dirty="0" err="1">
                <a:solidFill>
                  <a:schemeClr val="bg2">
                    <a:lumMod val="50000"/>
                  </a:schemeClr>
                </a:solidFill>
              </a:rPr>
              <a:t>Mitgliedsstaaten</a:t>
            </a:r>
            <a:r>
              <a:rPr lang="sk-SK" b="1" dirty="0">
                <a:solidFill>
                  <a:schemeClr val="bg2">
                    <a:lumMod val="50000"/>
                  </a:schemeClr>
                </a:solidFill>
              </a:rPr>
              <a:t>: 		</a:t>
            </a:r>
            <a:r>
              <a:rPr lang="sk-SK" b="1" dirty="0"/>
              <a:t>27</a:t>
            </a:r>
            <a:endParaRPr lang="sk-SK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k-SK" b="1" dirty="0" err="1">
                <a:solidFill>
                  <a:schemeClr val="bg2">
                    <a:lumMod val="50000"/>
                  </a:schemeClr>
                </a:solidFill>
              </a:rPr>
              <a:t>Ausbreitung</a:t>
            </a:r>
            <a:r>
              <a:rPr lang="sk-SK" b="1" dirty="0">
                <a:solidFill>
                  <a:schemeClr val="bg2">
                    <a:lumMod val="50000"/>
                  </a:schemeClr>
                </a:solidFill>
              </a:rPr>
              <a:t>:		</a:t>
            </a:r>
            <a:r>
              <a:rPr lang="sk-SK" dirty="0" err="1"/>
              <a:t>insgesamt</a:t>
            </a:r>
            <a:r>
              <a:rPr lang="sk-SK" dirty="0"/>
              <a:t> </a:t>
            </a:r>
            <a:r>
              <a:rPr lang="sk-SK" b="1" dirty="0"/>
              <a:t>7-mal</a:t>
            </a:r>
            <a:endParaRPr lang="sk-SK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67" y="332656"/>
            <a:ext cx="2236121" cy="148478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464ECDF-D610-4910-9C7A-D9D6DA303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55"/>
          <a:stretch/>
        </p:blipFill>
        <p:spPr>
          <a:xfrm>
            <a:off x="1331640" y="5100840"/>
            <a:ext cx="3581455" cy="151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5464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185C6-EBDC-41AD-8585-E3E4CC29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Grundverträge</a:t>
            </a:r>
            <a:r>
              <a:rPr lang="sk-SK" dirty="0"/>
              <a:t> der EU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FD7EA09-8FA7-4CAC-BA96-426C6DB0941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5141168"/>
          </a:xfrm>
        </p:spPr>
        <p:txBody>
          <a:bodyPr/>
          <a:lstStyle/>
          <a:p>
            <a:r>
              <a:rPr lang="sk-SK" b="1" dirty="0"/>
              <a:t>1991</a:t>
            </a:r>
            <a:r>
              <a:rPr lang="sk-SK" dirty="0"/>
              <a:t> – </a:t>
            </a:r>
            <a:r>
              <a:rPr lang="sk-SK" b="1" dirty="0" err="1"/>
              <a:t>Maastrichter</a:t>
            </a:r>
            <a:r>
              <a:rPr lang="sk-SK" b="1" dirty="0"/>
              <a:t> </a:t>
            </a:r>
            <a:r>
              <a:rPr lang="sk-SK" b="1" dirty="0" err="1"/>
              <a:t>Vertrag</a:t>
            </a:r>
            <a:r>
              <a:rPr lang="sk-SK" b="1" dirty="0"/>
              <a:t> </a:t>
            </a:r>
            <a:r>
              <a:rPr lang="sk-SK" dirty="0"/>
              <a:t>– </a:t>
            </a:r>
            <a:r>
              <a:rPr lang="sk-SK" dirty="0" err="1"/>
              <a:t>Gründung</a:t>
            </a:r>
            <a:r>
              <a:rPr lang="sk-SK" dirty="0"/>
              <a:t> der </a:t>
            </a:r>
            <a:r>
              <a:rPr lang="sk-SK" dirty="0" err="1"/>
              <a:t>Währungsunion</a:t>
            </a:r>
            <a:endParaRPr lang="sk-SK" sz="1000" dirty="0"/>
          </a:p>
          <a:p>
            <a:r>
              <a:rPr lang="sk-SK" b="1" dirty="0"/>
              <a:t>1995</a:t>
            </a:r>
            <a:r>
              <a:rPr lang="sk-SK" dirty="0"/>
              <a:t> – </a:t>
            </a:r>
            <a:r>
              <a:rPr lang="sk-SK" b="1" dirty="0" err="1"/>
              <a:t>Schengener</a:t>
            </a:r>
            <a:r>
              <a:rPr lang="sk-SK" b="1" dirty="0"/>
              <a:t> </a:t>
            </a:r>
            <a:r>
              <a:rPr lang="sk-SK" b="1" dirty="0" err="1"/>
              <a:t>Abkommen</a:t>
            </a:r>
            <a:r>
              <a:rPr lang="sk-SK" b="1" dirty="0"/>
              <a:t> </a:t>
            </a:r>
            <a:r>
              <a:rPr lang="sk-SK" dirty="0"/>
              <a:t>– </a:t>
            </a:r>
            <a:r>
              <a:rPr lang="sk-SK" dirty="0" err="1"/>
              <a:t>gemeinsame</a:t>
            </a:r>
            <a:r>
              <a:rPr lang="sk-SK" dirty="0"/>
              <a:t> </a:t>
            </a:r>
            <a:r>
              <a:rPr lang="sk-SK" dirty="0" err="1"/>
              <a:t>Visenpolitik</a:t>
            </a:r>
            <a:r>
              <a:rPr lang="sk-SK" dirty="0"/>
              <a:t> </a:t>
            </a:r>
            <a:r>
              <a:rPr lang="sk-SK" dirty="0" err="1"/>
              <a:t>und</a:t>
            </a:r>
            <a:r>
              <a:rPr lang="sk-SK" dirty="0"/>
              <a:t> </a:t>
            </a:r>
            <a:r>
              <a:rPr lang="sk-SK" dirty="0" err="1"/>
              <a:t>Grenzschutz</a:t>
            </a:r>
            <a:endParaRPr lang="sk-SK" dirty="0"/>
          </a:p>
          <a:p>
            <a:r>
              <a:rPr lang="sk-SK" b="1" dirty="0"/>
              <a:t>1997</a:t>
            </a:r>
            <a:r>
              <a:rPr lang="sk-SK" dirty="0"/>
              <a:t> – </a:t>
            </a:r>
            <a:r>
              <a:rPr lang="sk-SK" b="1" dirty="0" err="1"/>
              <a:t>Vertrag</a:t>
            </a:r>
            <a:r>
              <a:rPr lang="sk-SK" b="1" dirty="0"/>
              <a:t> von Amsterdam</a:t>
            </a:r>
            <a:r>
              <a:rPr lang="sk-SK" dirty="0"/>
              <a:t>– </a:t>
            </a:r>
            <a:r>
              <a:rPr lang="sk-SK" dirty="0" err="1"/>
              <a:t>gemeinsame</a:t>
            </a:r>
            <a:r>
              <a:rPr lang="sk-SK" dirty="0"/>
              <a:t> </a:t>
            </a:r>
            <a:r>
              <a:rPr lang="sk-SK" dirty="0" err="1"/>
              <a:t>Außenpolitik</a:t>
            </a:r>
            <a:endParaRPr lang="sk-SK" dirty="0"/>
          </a:p>
          <a:p>
            <a:r>
              <a:rPr lang="sk-SK" b="1" dirty="0"/>
              <a:t>2001</a:t>
            </a:r>
            <a:r>
              <a:rPr lang="sk-SK" dirty="0"/>
              <a:t> – </a:t>
            </a:r>
            <a:r>
              <a:rPr lang="sk-SK" b="1" dirty="0" err="1"/>
              <a:t>Vertrag</a:t>
            </a:r>
            <a:r>
              <a:rPr lang="sk-SK" b="1" dirty="0"/>
              <a:t> von </a:t>
            </a:r>
            <a:r>
              <a:rPr lang="sk-SK" b="1" dirty="0" err="1"/>
              <a:t>Nice</a:t>
            </a:r>
            <a:r>
              <a:rPr lang="sk-SK" b="1" dirty="0"/>
              <a:t> </a:t>
            </a:r>
            <a:r>
              <a:rPr lang="sk-SK" dirty="0"/>
              <a:t>– </a:t>
            </a:r>
            <a:r>
              <a:rPr lang="sk-SK" dirty="0" err="1"/>
              <a:t>Vorbereitung</a:t>
            </a:r>
            <a:r>
              <a:rPr lang="sk-SK" dirty="0"/>
              <a:t> </a:t>
            </a:r>
            <a:r>
              <a:rPr lang="sk-SK" dirty="0" err="1"/>
              <a:t>für</a:t>
            </a:r>
            <a:r>
              <a:rPr lang="sk-SK" dirty="0"/>
              <a:t> </a:t>
            </a:r>
            <a:r>
              <a:rPr lang="sk-SK" dirty="0" err="1"/>
              <a:t>die</a:t>
            </a:r>
            <a:r>
              <a:rPr lang="sk-SK" dirty="0"/>
              <a:t> </a:t>
            </a:r>
            <a:r>
              <a:rPr lang="sk-SK" dirty="0" err="1"/>
              <a:t>Ausbreitung</a:t>
            </a:r>
            <a:r>
              <a:rPr lang="sk-SK" dirty="0"/>
              <a:t> der EU</a:t>
            </a:r>
          </a:p>
          <a:p>
            <a:r>
              <a:rPr lang="sk-SK" b="1" dirty="0"/>
              <a:t>2009</a:t>
            </a:r>
            <a:r>
              <a:rPr lang="sk-SK" dirty="0"/>
              <a:t> – </a:t>
            </a:r>
            <a:r>
              <a:rPr lang="sk-SK" b="1" dirty="0" err="1"/>
              <a:t>Vertrag</a:t>
            </a:r>
            <a:r>
              <a:rPr lang="sk-SK" b="1" dirty="0"/>
              <a:t> von Lisabon </a:t>
            </a:r>
            <a:r>
              <a:rPr lang="sk-SK" dirty="0"/>
              <a:t>– </a:t>
            </a:r>
            <a:r>
              <a:rPr lang="sk-SK" dirty="0" err="1"/>
              <a:t>Reformvertrag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89227651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5764C-1D2B-4FE2-AA38-CF22B3C5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Grundverträge</a:t>
            </a:r>
            <a:r>
              <a:rPr lang="sk-SK" dirty="0"/>
              <a:t> der EU</a:t>
            </a:r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D56FF771-5600-47D9-9DEF-FC7BE182F7BE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58163538"/>
              </p:ext>
            </p:extLst>
          </p:nvPr>
        </p:nvGraphicFramePr>
        <p:xfrm>
          <a:off x="395536" y="1600200"/>
          <a:ext cx="8568952" cy="5141912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94619546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5898834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64205494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59081621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36483023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58844625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8246565"/>
                    </a:ext>
                  </a:extLst>
                </a:gridCol>
              </a:tblGrid>
              <a:tr h="267112">
                <a:tc gridSpan="7">
                  <a:txBody>
                    <a:bodyPr/>
                    <a:lstStyle/>
                    <a:p>
                      <a:r>
                        <a:rPr lang="pt-BR" sz="1300" dirty="0"/>
                        <a:t>Európska únia - história, zmluvy a štruktúra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093130"/>
                  </a:ext>
                </a:extLst>
              </a:tr>
              <a:tr h="267112">
                <a:tc>
                  <a:txBody>
                    <a:bodyPr/>
                    <a:lstStyle/>
                    <a:p>
                      <a:r>
                        <a:rPr lang="sk-SK" sz="1300">
                          <a:hlinkClick r:id="rId2" tooltip="1952"/>
                        </a:rPr>
                        <a:t>1952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3" tooltip="1958"/>
                        </a:rPr>
                        <a:t>1958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4" tooltip="1967"/>
                        </a:rPr>
                        <a:t>1967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5" tooltip="1993"/>
                        </a:rPr>
                        <a:t>1993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6" tooltip="1999"/>
                        </a:rPr>
                        <a:t>1999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7" tooltip="2003"/>
                        </a:rPr>
                        <a:t>2003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8" tooltip="2009"/>
                        </a:rPr>
                        <a:t>2009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531184"/>
                  </a:ext>
                </a:extLst>
              </a:tr>
              <a:tr h="667781">
                <a:tc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300" b="1">
                          <a:effectLst/>
                          <a:hlinkClick r:id="rId9" tooltip="Európske spoločenstvá"/>
                        </a:rPr>
                        <a:t>Európske spoločenstvá</a:t>
                      </a:r>
                      <a:r>
                        <a:rPr lang="sk-SK" sz="1300">
                          <a:effectLst/>
                        </a:rPr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BBEE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sk-SK" sz="1300" b="1">
                          <a:effectLst/>
                        </a:rPr>
                        <a:t>Európska únia</a:t>
                      </a:r>
                      <a:r>
                        <a:rPr lang="sk-SK" sz="1300">
                          <a:effectLst/>
                        </a:rPr>
                        <a:t> (EU)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99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317870"/>
                  </a:ext>
                </a:extLst>
              </a:tr>
              <a:tr h="267112">
                <a:tc gridSpan="5">
                  <a:txBody>
                    <a:bodyPr/>
                    <a:lstStyle/>
                    <a:p>
                      <a:r>
                        <a:rPr lang="sk-SK" sz="1300" b="1" dirty="0">
                          <a:effectLst/>
                          <a:hlinkClick r:id="rId10" tooltip="Európske spoločenstvo pre uhlie a oceľ"/>
                        </a:rPr>
                        <a:t>Európske spoločenstvo pre uhlie a oceľ</a:t>
                      </a:r>
                      <a:r>
                        <a:rPr lang="sk-SK" sz="1300" dirty="0">
                          <a:effectLst/>
                        </a:rPr>
                        <a:t> (ESUO)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D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99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791058"/>
                  </a:ext>
                </a:extLst>
              </a:tr>
              <a:tr h="467447">
                <a:tc rowSpan="5"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sk-SK" sz="1300" b="1">
                          <a:effectLst/>
                          <a:hlinkClick r:id="rId11" tooltip="Európske hospodárske spoločenstvo"/>
                        </a:rPr>
                        <a:t>Európske hospodárske spoločenstvo</a:t>
                      </a:r>
                      <a:r>
                        <a:rPr lang="sk-SK" sz="1300">
                          <a:effectLst/>
                        </a:rPr>
                        <a:t> (EHS)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sk-SK" sz="1300" b="1">
                          <a:effectLst/>
                          <a:hlinkClick r:id="rId12" tooltip="Európske spoločenstvo"/>
                        </a:rPr>
                        <a:t>Európske spoločenstvo</a:t>
                      </a:r>
                      <a:r>
                        <a:rPr lang="sk-SK" sz="1300">
                          <a:effectLst/>
                        </a:rPr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D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680047"/>
                  </a:ext>
                </a:extLst>
              </a:tr>
              <a:tr h="26711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sk-SK" sz="1300" b="1">
                          <a:effectLst/>
                          <a:hlinkClick r:id="rId13" tooltip="Euratom"/>
                        </a:rPr>
                        <a:t>Euratom</a:t>
                      </a:r>
                      <a:r>
                        <a:rPr lang="sk-SK" sz="1300">
                          <a:effectLst/>
                        </a:rPr>
                        <a:t> (Európske spoločenstvo atómovej energie, ESAE)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D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279512"/>
                  </a:ext>
                </a:extLst>
              </a:tr>
              <a:tr h="26711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FF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BBEE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sk-SK" sz="1300">
                          <a:effectLst/>
                          <a:hlinkClick r:id="rId14" tooltip="Spravodlivosť a vnútorné záležitosti (stránka neexistuje)"/>
                        </a:rPr>
                        <a:t>Spravodlivosť a vnútorné záležitosti</a:t>
                      </a:r>
                      <a:r>
                        <a:rPr lang="sk-SK" sz="1300">
                          <a:effectLst/>
                        </a:rPr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EBB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sk-SK" sz="1300">
                          <a:effectLst/>
                        </a:rPr>
                        <a:t> 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D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99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922236"/>
                  </a:ext>
                </a:extLst>
              </a:tr>
              <a:tr h="66778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sk-SK" sz="1300">
                          <a:effectLst/>
                          <a:hlinkClick r:id="rId15" tooltip="Policajná a súdna spolupráca v trestných veciach (stránka neexistuje)"/>
                        </a:rPr>
                        <a:t>Policajná a súdna spolupráca v trestných veciach</a:t>
                      </a:r>
                      <a:r>
                        <a:rPr lang="sk-SK" sz="1300">
                          <a:effectLst/>
                        </a:rPr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E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613433"/>
                  </a:ext>
                </a:extLst>
              </a:tr>
              <a:tr h="467447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sk-SK" sz="1300">
                          <a:effectLst/>
                          <a:hlinkClick r:id="rId16" tooltip="Spoločná zahraničná a bezpečnostná politika"/>
                        </a:rPr>
                        <a:t>Spoločná zahraničná a bezpečnostná politika</a:t>
                      </a:r>
                      <a:r>
                        <a:rPr lang="sk-SK" sz="1300">
                          <a:effectLst/>
                        </a:rPr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AA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552623"/>
                  </a:ext>
                </a:extLst>
              </a:tr>
              <a:tr h="1068449">
                <a:tc>
                  <a:txBody>
                    <a:bodyPr/>
                    <a:lstStyle/>
                    <a:p>
                      <a:r>
                        <a:rPr lang="sk-SK" sz="1300">
                          <a:hlinkClick r:id="rId17" tooltip="Zmluva o založení Európskeho spoločenstva uhlia a ocele"/>
                        </a:rPr>
                        <a:t>Parížska zmluva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18" tooltip="Rímske zmluvy"/>
                        </a:rPr>
                        <a:t>Rímske zmluvy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19" tooltip="Zmluvy o Európskych spoločenstvách"/>
                        </a:rPr>
                        <a:t>Zmluvy o Európskych spoločenstvách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20" tooltip="Maastrichtská zmluva"/>
                        </a:rPr>
                        <a:t>Maastrichtská zmluva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21" tooltip="Amsterdamská zmluva"/>
                        </a:rPr>
                        <a:t>Amsterdamská zmluva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22" tooltip="Zmluva z Nice"/>
                        </a:rPr>
                        <a:t>Zmluva z Nice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23" tooltip="Lisabonská zmluva"/>
                        </a:rPr>
                        <a:t>Lisabonská zmluva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121204"/>
                  </a:ext>
                </a:extLst>
              </a:tr>
              <a:tr h="467447">
                <a:tc gridSpan="7">
                  <a:txBody>
                    <a:bodyPr/>
                    <a:lstStyle/>
                    <a:p>
                      <a:r>
                        <a:rPr lang="sk-SK" sz="1300" dirty="0"/>
                        <a:t>"</a:t>
                      </a:r>
                      <a:r>
                        <a:rPr lang="sk-SK" sz="1300" dirty="0">
                          <a:hlinkClick r:id="rId24" tooltip="Tri piliere Európskej únie"/>
                        </a:rPr>
                        <a:t>Tri piliere Európskej únie</a:t>
                      </a:r>
                      <a:r>
                        <a:rPr lang="sk-SK" sz="1300" dirty="0"/>
                        <a:t>" - Európske spoločenstvo (ESUO, ES, </a:t>
                      </a:r>
                      <a:r>
                        <a:rPr lang="sk-SK" sz="1300" dirty="0" err="1"/>
                        <a:t>Euratom</a:t>
                      </a:r>
                      <a:r>
                        <a:rPr lang="sk-SK" sz="1300" dirty="0"/>
                        <a:t>), Spoločná zahraničná a bezpečnostná politika, Spravodlivosť a vnútorné záležitosti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388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7571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Mitgliedschaftsbedingungen</a:t>
            </a:r>
            <a:r>
              <a:rPr lang="sk-SK" dirty="0"/>
              <a:t>  </a:t>
            </a:r>
            <a:br>
              <a:rPr lang="sk-SK" dirty="0"/>
            </a:br>
            <a:r>
              <a:rPr lang="sk-SK" dirty="0"/>
              <a:t>in der EU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154156" y="1412776"/>
            <a:ext cx="8989844" cy="5328592"/>
          </a:xfrm>
        </p:spPr>
        <p:txBody>
          <a:bodyPr/>
          <a:lstStyle/>
          <a:p>
            <a:r>
              <a:rPr lang="sk-SK" sz="2400" b="1" dirty="0" err="1"/>
              <a:t>neu</a:t>
            </a:r>
            <a:r>
              <a:rPr lang="sk-SK" sz="2400" b="1" dirty="0"/>
              <a:t> </a:t>
            </a:r>
            <a:r>
              <a:rPr lang="sk-SK" sz="2400" b="1" dirty="0" err="1"/>
              <a:t>angenommene</a:t>
            </a:r>
            <a:r>
              <a:rPr lang="sk-SK" sz="2400" b="1" dirty="0"/>
              <a:t> </a:t>
            </a:r>
            <a:r>
              <a:rPr lang="sk-SK" sz="2400" b="1" dirty="0" err="1"/>
              <a:t>Staaten</a:t>
            </a:r>
            <a:r>
              <a:rPr lang="sk-SK" sz="2400" b="1" dirty="0"/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müssen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vorweisen</a:t>
            </a:r>
            <a:r>
              <a:rPr lang="sk-SK" sz="2400" b="1" dirty="0"/>
              <a:t>, </a:t>
            </a:r>
            <a:r>
              <a:rPr lang="sk-SK" sz="2400" b="1" dirty="0" err="1"/>
              <a:t>dass</a:t>
            </a:r>
            <a:r>
              <a:rPr lang="sk-SK" sz="2400" b="1" dirty="0"/>
              <a:t> </a:t>
            </a:r>
            <a:r>
              <a:rPr lang="sk-SK" sz="2400" b="1" dirty="0" err="1"/>
              <a:t>sie</a:t>
            </a:r>
            <a:endParaRPr lang="sk-SK" sz="2400" dirty="0"/>
          </a:p>
          <a:p>
            <a:pPr lvl="1"/>
            <a:r>
              <a:rPr lang="sk-SK" sz="2000" dirty="0" err="1"/>
              <a:t>alle</a:t>
            </a:r>
            <a:r>
              <a:rPr lang="sk-SK" sz="2000" dirty="0"/>
              <a:t> </a:t>
            </a:r>
            <a:r>
              <a:rPr lang="sk-SK" sz="2000" dirty="0" err="1"/>
              <a:t>Normen</a:t>
            </a:r>
            <a:r>
              <a:rPr lang="sk-SK" sz="2000" dirty="0"/>
              <a:t> </a:t>
            </a:r>
            <a:r>
              <a:rPr lang="sk-SK" sz="2000" dirty="0" err="1"/>
              <a:t>und</a:t>
            </a:r>
            <a:r>
              <a:rPr lang="sk-SK" sz="2000" dirty="0"/>
              <a:t> </a:t>
            </a:r>
            <a:r>
              <a:rPr lang="sk-SK" sz="2000" dirty="0" err="1"/>
              <a:t>Regeln</a:t>
            </a:r>
            <a:r>
              <a:rPr lang="sk-SK" sz="2000" dirty="0"/>
              <a:t> der EU </a:t>
            </a:r>
            <a:r>
              <a:rPr lang="sk-SK" sz="2000" dirty="0" err="1"/>
              <a:t>einhalten</a:t>
            </a:r>
            <a:r>
              <a:rPr lang="sk-SK" sz="2000" dirty="0"/>
              <a:t> </a:t>
            </a:r>
            <a:r>
              <a:rPr lang="sk-SK" sz="2000" dirty="0" err="1"/>
              <a:t>werden</a:t>
            </a:r>
            <a:r>
              <a:rPr lang="sk-SK" sz="2000" dirty="0"/>
              <a:t> </a:t>
            </a:r>
          </a:p>
          <a:p>
            <a:pPr lvl="1"/>
            <a:r>
              <a:rPr lang="sk-SK" sz="2000" dirty="0" err="1"/>
              <a:t>die</a:t>
            </a:r>
            <a:r>
              <a:rPr lang="sk-SK" sz="2000" dirty="0"/>
              <a:t> </a:t>
            </a:r>
            <a:r>
              <a:rPr lang="sk-SK" sz="2000" dirty="0" err="1"/>
              <a:t>Zustimmung</a:t>
            </a:r>
            <a:r>
              <a:rPr lang="sk-SK" sz="2000" dirty="0"/>
              <a:t> der EU-</a:t>
            </a:r>
            <a:r>
              <a:rPr lang="sk-SK" sz="2000" dirty="0" err="1"/>
              <a:t>Institutionen</a:t>
            </a:r>
            <a:r>
              <a:rPr lang="sk-SK" sz="2000" dirty="0"/>
              <a:t> </a:t>
            </a:r>
            <a:r>
              <a:rPr lang="sk-SK" sz="2000" dirty="0" err="1"/>
              <a:t>haben</a:t>
            </a:r>
            <a:r>
              <a:rPr lang="sk-SK" sz="2000" dirty="0"/>
              <a:t> </a:t>
            </a:r>
          </a:p>
          <a:p>
            <a:pPr lvl="1"/>
            <a:r>
              <a:rPr lang="sk-SK" sz="2000" dirty="0" err="1"/>
              <a:t>die</a:t>
            </a:r>
            <a:r>
              <a:rPr lang="sk-SK" sz="2000" dirty="0"/>
              <a:t> </a:t>
            </a:r>
            <a:r>
              <a:rPr lang="sk-SK" sz="2000" dirty="0" err="1"/>
              <a:t>Zustimmung</a:t>
            </a:r>
            <a:r>
              <a:rPr lang="sk-SK" sz="2000" dirty="0"/>
              <a:t> </a:t>
            </a:r>
            <a:r>
              <a:rPr lang="sk-SK" sz="2000" dirty="0" err="1"/>
              <a:t>ihrer</a:t>
            </a:r>
            <a:r>
              <a:rPr lang="sk-SK" sz="2000" dirty="0"/>
              <a:t> </a:t>
            </a:r>
            <a:r>
              <a:rPr lang="sk-SK" sz="2000" dirty="0" err="1"/>
              <a:t>Bürger</a:t>
            </a:r>
            <a:r>
              <a:rPr lang="sk-SK" sz="2000" dirty="0"/>
              <a:t> </a:t>
            </a:r>
            <a:r>
              <a:rPr lang="sk-SK" sz="2000" dirty="0" err="1"/>
              <a:t>haben</a:t>
            </a:r>
            <a:r>
              <a:rPr lang="sk-SK" sz="2000" dirty="0"/>
              <a:t> (referendum)</a:t>
            </a:r>
          </a:p>
          <a:p>
            <a:r>
              <a:rPr lang="sk-SK" sz="2400" b="1" dirty="0" err="1"/>
              <a:t>neu</a:t>
            </a:r>
            <a:r>
              <a:rPr lang="sk-SK" sz="2400" b="1" dirty="0"/>
              <a:t> </a:t>
            </a:r>
            <a:r>
              <a:rPr lang="sk-SK" sz="2400" b="1" dirty="0" err="1"/>
              <a:t>angenommene</a:t>
            </a:r>
            <a:r>
              <a:rPr lang="sk-SK" sz="2400" b="1" dirty="0"/>
              <a:t> </a:t>
            </a:r>
            <a:r>
              <a:rPr lang="sk-SK" sz="2400" b="1" dirty="0" err="1"/>
              <a:t>Staaten</a:t>
            </a:r>
            <a:r>
              <a:rPr lang="sk-SK" sz="2400" b="1" dirty="0"/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müssen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haben</a:t>
            </a:r>
            <a:r>
              <a:rPr lang="sk-SK" sz="2400" dirty="0"/>
              <a:t>: </a:t>
            </a:r>
          </a:p>
          <a:p>
            <a:pPr lvl="1"/>
            <a:r>
              <a:rPr lang="sk-SK" sz="2000" dirty="0" err="1"/>
              <a:t>stabile</a:t>
            </a:r>
            <a:r>
              <a:rPr lang="sk-SK" sz="2000" dirty="0"/>
              <a:t> </a:t>
            </a:r>
            <a:r>
              <a:rPr lang="sk-SK" sz="2000" dirty="0" err="1"/>
              <a:t>Institutionen</a:t>
            </a:r>
            <a:r>
              <a:rPr lang="sk-SK" sz="2000" dirty="0"/>
              <a:t>, </a:t>
            </a:r>
            <a:r>
              <a:rPr lang="sk-SK" sz="2000" dirty="0" err="1"/>
              <a:t>die</a:t>
            </a:r>
            <a:r>
              <a:rPr lang="sk-SK" sz="2000" dirty="0"/>
              <a:t> </a:t>
            </a:r>
            <a:r>
              <a:rPr lang="sk-SK" sz="2000" dirty="0" err="1"/>
              <a:t>Demokratie</a:t>
            </a:r>
            <a:r>
              <a:rPr lang="sk-SK" sz="2000" dirty="0"/>
              <a:t>, </a:t>
            </a:r>
            <a:r>
              <a:rPr lang="sk-SK" sz="2000" dirty="0" err="1"/>
              <a:t>Menschenrechte</a:t>
            </a:r>
            <a:r>
              <a:rPr lang="sk-SK" sz="2000" dirty="0"/>
              <a:t> </a:t>
            </a:r>
            <a:r>
              <a:rPr lang="sk-SK" sz="2000" dirty="0" err="1"/>
              <a:t>und</a:t>
            </a:r>
            <a:r>
              <a:rPr lang="sk-SK" sz="2000" dirty="0"/>
              <a:t> </a:t>
            </a:r>
            <a:r>
              <a:rPr lang="sk-SK" sz="2000" dirty="0" err="1"/>
              <a:t>die</a:t>
            </a:r>
            <a:r>
              <a:rPr lang="sk-SK" sz="2000" dirty="0"/>
              <a:t> </a:t>
            </a:r>
            <a:r>
              <a:rPr lang="sk-SK" sz="2000" dirty="0" err="1"/>
              <a:t>Achtung</a:t>
            </a:r>
            <a:r>
              <a:rPr lang="sk-SK" sz="2000" dirty="0"/>
              <a:t> der </a:t>
            </a:r>
            <a:r>
              <a:rPr lang="sk-SK" sz="2000" dirty="0" err="1"/>
              <a:t>Minderheiten</a:t>
            </a:r>
            <a:r>
              <a:rPr lang="sk-SK" sz="2000" dirty="0"/>
              <a:t> </a:t>
            </a:r>
            <a:r>
              <a:rPr lang="sk-SK" sz="2000" dirty="0" err="1"/>
              <a:t>garantieren</a:t>
            </a:r>
            <a:r>
              <a:rPr lang="sk-SK" sz="2000" dirty="0"/>
              <a:t> </a:t>
            </a:r>
          </a:p>
          <a:p>
            <a:pPr lvl="1"/>
            <a:r>
              <a:rPr lang="sk-SK" sz="2000" dirty="0" err="1"/>
              <a:t>funktionieredne</a:t>
            </a:r>
            <a:r>
              <a:rPr lang="sk-SK" sz="2000" dirty="0"/>
              <a:t> </a:t>
            </a:r>
            <a:r>
              <a:rPr lang="sk-SK" sz="2000" dirty="0" err="1"/>
              <a:t>Marktwirschaft</a:t>
            </a:r>
            <a:r>
              <a:rPr lang="sk-SK" sz="2000" dirty="0"/>
              <a:t> </a:t>
            </a:r>
          </a:p>
          <a:p>
            <a:pPr lvl="1"/>
            <a:r>
              <a:rPr lang="sk-SK" sz="2000" dirty="0" err="1"/>
              <a:t>die</a:t>
            </a:r>
            <a:r>
              <a:rPr lang="sk-SK" sz="2000" dirty="0"/>
              <a:t> </a:t>
            </a:r>
            <a:r>
              <a:rPr lang="sk-SK" sz="2000" dirty="0" err="1"/>
              <a:t>Fähigkeit</a:t>
            </a:r>
            <a:r>
              <a:rPr lang="sk-SK" sz="2000" dirty="0"/>
              <a:t>, </a:t>
            </a:r>
            <a:r>
              <a:rPr lang="sk-SK" sz="2000" dirty="0" err="1"/>
              <a:t>mit</a:t>
            </a:r>
            <a:r>
              <a:rPr lang="sk-SK" sz="2000" dirty="0"/>
              <a:t> </a:t>
            </a:r>
            <a:r>
              <a:rPr lang="sk-SK" sz="2000" dirty="0" err="1"/>
              <a:t>den</a:t>
            </a:r>
            <a:r>
              <a:rPr lang="sk-SK" sz="2000" dirty="0"/>
              <a:t> </a:t>
            </a:r>
            <a:r>
              <a:rPr lang="sk-SK" sz="2000" dirty="0" err="1"/>
              <a:t>Wettbewerbs</a:t>
            </a:r>
            <a:r>
              <a:rPr lang="sk-SK" sz="2000" dirty="0"/>
              <a:t>- </a:t>
            </a:r>
            <a:r>
              <a:rPr lang="sk-SK" sz="2000" dirty="0" err="1"/>
              <a:t>und</a:t>
            </a:r>
            <a:r>
              <a:rPr lang="sk-SK" sz="2000" dirty="0"/>
              <a:t> </a:t>
            </a:r>
            <a:r>
              <a:rPr lang="sk-SK" sz="2000" dirty="0" err="1"/>
              <a:t>Marktkräften</a:t>
            </a:r>
            <a:r>
              <a:rPr lang="sk-SK" sz="2000" dirty="0"/>
              <a:t> in der EU </a:t>
            </a:r>
            <a:r>
              <a:rPr lang="sk-SK" sz="2000" dirty="0" err="1"/>
              <a:t>auszugleichen</a:t>
            </a:r>
            <a:endParaRPr lang="sk-SK" sz="2000" dirty="0"/>
          </a:p>
          <a:p>
            <a:pPr lvl="1"/>
            <a:r>
              <a:rPr lang="sk-SK" sz="2000" dirty="0" err="1"/>
              <a:t>die</a:t>
            </a:r>
            <a:r>
              <a:rPr lang="sk-SK" sz="2000" dirty="0"/>
              <a:t> </a:t>
            </a:r>
            <a:r>
              <a:rPr lang="sk-SK" sz="2000" dirty="0" err="1"/>
              <a:t>Fähigkeit</a:t>
            </a:r>
            <a:r>
              <a:rPr lang="sk-SK" sz="2000" dirty="0"/>
              <a:t>, </a:t>
            </a:r>
            <a:r>
              <a:rPr lang="sk-SK" sz="2000" dirty="0" err="1"/>
              <a:t>die</a:t>
            </a:r>
            <a:r>
              <a:rPr lang="sk-SK" sz="2000" dirty="0"/>
              <a:t> </a:t>
            </a:r>
            <a:r>
              <a:rPr lang="sk-SK" sz="2000" dirty="0" err="1"/>
              <a:t>Verpflichtungen</a:t>
            </a:r>
            <a:r>
              <a:rPr lang="sk-SK" sz="2000" dirty="0"/>
              <a:t> der EU-</a:t>
            </a:r>
            <a:r>
              <a:rPr lang="sk-SK" sz="2000" dirty="0" err="1"/>
              <a:t>Mitgleidschaft</a:t>
            </a:r>
            <a:r>
              <a:rPr lang="sk-SK" sz="2000" dirty="0"/>
              <a:t> </a:t>
            </a:r>
            <a:r>
              <a:rPr lang="sk-SK" sz="2000" dirty="0" err="1"/>
              <a:t>zu</a:t>
            </a:r>
            <a:r>
              <a:rPr lang="sk-SK" sz="2000" dirty="0"/>
              <a:t> </a:t>
            </a:r>
            <a:r>
              <a:rPr lang="sk-SK" sz="2000" dirty="0" err="1"/>
              <a:t>übernehmen</a:t>
            </a:r>
            <a:r>
              <a:rPr lang="sk-SK" sz="2000" dirty="0"/>
              <a:t> </a:t>
            </a:r>
            <a:r>
              <a:rPr lang="sk-SK" sz="2000" dirty="0" err="1"/>
              <a:t>und</a:t>
            </a:r>
            <a:r>
              <a:rPr lang="sk-SK" sz="2000" dirty="0"/>
              <a:t> </a:t>
            </a:r>
            <a:r>
              <a:rPr lang="sk-SK" sz="2000" dirty="0" err="1"/>
              <a:t>umzusetzen</a:t>
            </a:r>
            <a:r>
              <a:rPr lang="sk-SK" sz="2000" dirty="0"/>
              <a:t> </a:t>
            </a:r>
          </a:p>
          <a:p>
            <a:pPr lvl="1"/>
            <a:r>
              <a:rPr lang="sk-SK" sz="2000" dirty="0" err="1"/>
              <a:t>die</a:t>
            </a:r>
            <a:r>
              <a:rPr lang="sk-SK" sz="2000" dirty="0"/>
              <a:t> </a:t>
            </a:r>
            <a:r>
              <a:rPr lang="sk-SK" sz="2000" dirty="0" err="1"/>
              <a:t>Fähigkeit</a:t>
            </a:r>
            <a:r>
              <a:rPr lang="sk-SK" sz="2000" dirty="0"/>
              <a:t>, </a:t>
            </a:r>
            <a:r>
              <a:rPr lang="sk-SK" sz="2000" dirty="0" err="1"/>
              <a:t>die</a:t>
            </a:r>
            <a:r>
              <a:rPr lang="sk-SK" sz="2000" dirty="0"/>
              <a:t> </a:t>
            </a:r>
            <a:r>
              <a:rPr lang="sk-SK" sz="2000" dirty="0" err="1"/>
              <a:t>Ziele</a:t>
            </a:r>
            <a:r>
              <a:rPr lang="sk-SK" sz="2000" dirty="0"/>
              <a:t> der Politik- </a:t>
            </a:r>
            <a:r>
              <a:rPr lang="sk-SK" sz="2000" dirty="0" err="1"/>
              <a:t>und</a:t>
            </a:r>
            <a:r>
              <a:rPr lang="sk-SK" sz="2000" dirty="0"/>
              <a:t> </a:t>
            </a:r>
            <a:r>
              <a:rPr lang="sk-SK" sz="2000" dirty="0" err="1"/>
              <a:t>Wirtschaftsunion</a:t>
            </a:r>
            <a:r>
              <a:rPr lang="sk-SK" sz="2000" dirty="0"/>
              <a:t> </a:t>
            </a:r>
            <a:r>
              <a:rPr lang="sk-SK" sz="2000" dirty="0" err="1"/>
              <a:t>einzuhalten</a:t>
            </a:r>
            <a:r>
              <a:rPr lang="sk-SK" sz="2000" dirty="0"/>
              <a:t> 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60" y="669347"/>
            <a:ext cx="1656184" cy="10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70538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Gründungsmitglieder</a:t>
            </a:r>
            <a:r>
              <a:rPr lang="sk-SK" dirty="0"/>
              <a:t> der EU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i="1" dirty="0" err="1"/>
              <a:t>Belgien</a:t>
            </a:r>
            <a:endParaRPr lang="sk-SK" i="1" dirty="0"/>
          </a:p>
          <a:p>
            <a:r>
              <a:rPr lang="sk-SK" i="1" dirty="0" err="1"/>
              <a:t>Frankreich</a:t>
            </a:r>
            <a:endParaRPr lang="sk-SK" i="1" dirty="0"/>
          </a:p>
          <a:p>
            <a:r>
              <a:rPr lang="sk-SK" i="1" dirty="0" err="1"/>
              <a:t>Niederlande</a:t>
            </a:r>
            <a:endParaRPr lang="sk-SK" i="1" dirty="0"/>
          </a:p>
          <a:p>
            <a:r>
              <a:rPr lang="sk-SK" i="1" dirty="0"/>
              <a:t>Luxemburg</a:t>
            </a:r>
          </a:p>
          <a:p>
            <a:r>
              <a:rPr lang="sk-SK" i="1" dirty="0" err="1"/>
              <a:t>Deutschland</a:t>
            </a:r>
            <a:endParaRPr lang="sk-SK" i="1" dirty="0"/>
          </a:p>
          <a:p>
            <a:r>
              <a:rPr lang="sk-SK" i="1" dirty="0" err="1"/>
              <a:t>Italien</a:t>
            </a:r>
            <a:r>
              <a:rPr lang="sk-SK" i="1" dirty="0"/>
              <a:t>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10" y="1906967"/>
            <a:ext cx="1793776" cy="119734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3411078"/>
            <a:ext cx="1794533" cy="119658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36" y="5076223"/>
            <a:ext cx="1794533" cy="119658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18" y="2814379"/>
            <a:ext cx="1614500" cy="119339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65" y="4659505"/>
            <a:ext cx="1614500" cy="119658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988667"/>
            <a:ext cx="1614500" cy="119341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62" y="1072453"/>
            <a:ext cx="181289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481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ablóna 8 - oranžová + sivá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omáš Mikulovský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Bežný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Šablóna 8 - oranžová + sivá</Template>
  <TotalTime>712</TotalTime>
  <Words>1363</Words>
  <Application>Microsoft Office PowerPoint</Application>
  <PresentationFormat>Prezentácia na obrazovke (4:3)</PresentationFormat>
  <Paragraphs>215</Paragraphs>
  <Slides>32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7" baseType="lpstr">
      <vt:lpstr>Arial</vt:lpstr>
      <vt:lpstr>Candara</vt:lpstr>
      <vt:lpstr>Wingdings</vt:lpstr>
      <vt:lpstr>Wingdings 2</vt:lpstr>
      <vt:lpstr>Šablóna 8 - oranžová + sivá</vt:lpstr>
      <vt:lpstr>Prezentácia programu PowerPoint</vt:lpstr>
      <vt:lpstr>Prezentácia programu PowerPoint</vt:lpstr>
      <vt:lpstr>Prezentácia programu PowerPoint</vt:lpstr>
      <vt:lpstr>Geschichte der EU</vt:lpstr>
      <vt:lpstr>Zahlen über EU</vt:lpstr>
      <vt:lpstr>Grundverträge der EU</vt:lpstr>
      <vt:lpstr>Grundverträge der EU</vt:lpstr>
      <vt:lpstr>Mitgliedschaftsbedingungen   in der EU</vt:lpstr>
      <vt:lpstr>Gründungsmitglieder der EU</vt:lpstr>
      <vt:lpstr>Erweiterungsverfahren der EU</vt:lpstr>
      <vt:lpstr>Prezentácia programu PowerPoint</vt:lpstr>
      <vt:lpstr>Europäische Union  (Gründung 1951)</vt:lpstr>
      <vt:lpstr>Europäische Union (1973)</vt:lpstr>
      <vt:lpstr>Europäische Union (1981)</vt:lpstr>
      <vt:lpstr>Europäische Union (1986)</vt:lpstr>
      <vt:lpstr>Europäische Union (1995)</vt:lpstr>
      <vt:lpstr>Europäische Union (2004)</vt:lpstr>
      <vt:lpstr>Europäische Union (2007)</vt:lpstr>
      <vt:lpstr>Europäische Union (2013)</vt:lpstr>
      <vt:lpstr>Symbole der EU</vt:lpstr>
      <vt:lpstr>Flagge der EU</vt:lpstr>
      <vt:lpstr>Hymne der EU</vt:lpstr>
      <vt:lpstr>Institutionen der EU</vt:lpstr>
      <vt:lpstr>Europäischer Rat</vt:lpstr>
      <vt:lpstr>Europäisches Parlament</vt:lpstr>
      <vt:lpstr>Europäische Kommission</vt:lpstr>
      <vt:lpstr>Amtssprachen</vt:lpstr>
      <vt:lpstr>Euro = „gemeinsame“ Währung</vt:lpstr>
      <vt:lpstr>Probleme der EU</vt:lpstr>
      <vt:lpstr>Quellen</vt:lpstr>
      <vt:lpstr>Prezentácia programu PowerPoint</vt:lpstr>
      <vt:lpstr>Vielen Dank  für  eure Aufmerksamkeit!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Tomáš Mikulovský</dc:creator>
  <cp:lastModifiedBy>ucitel</cp:lastModifiedBy>
  <cp:revision>60</cp:revision>
  <dcterms:created xsi:type="dcterms:W3CDTF">2015-10-04T10:53:02Z</dcterms:created>
  <dcterms:modified xsi:type="dcterms:W3CDTF">2021-02-19T15:06:00Z</dcterms:modified>
</cp:coreProperties>
</file>