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1" r:id="rId2"/>
    <p:sldId id="256" r:id="rId3"/>
    <p:sldId id="257" r:id="rId4"/>
    <p:sldId id="258" r:id="rId5"/>
    <p:sldId id="284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80" r:id="rId16"/>
    <p:sldId id="271" r:id="rId17"/>
    <p:sldId id="281" r:id="rId18"/>
    <p:sldId id="273" r:id="rId19"/>
    <p:sldId id="282" r:id="rId20"/>
    <p:sldId id="274" r:id="rId21"/>
    <p:sldId id="283" r:id="rId22"/>
    <p:sldId id="285" r:id="rId23"/>
    <p:sldId id="288" r:id="rId24"/>
    <p:sldId id="289" r:id="rId25"/>
    <p:sldId id="279" r:id="rId26"/>
    <p:sldId id="286" r:id="rId27"/>
    <p:sldId id="290" r:id="rId28"/>
    <p:sldId id="276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phie Christoph" initials="SC" lastIdx="1" clrIdx="0">
    <p:extLst>
      <p:ext uri="{19B8F6BF-5375-455C-9EA6-DF929625EA0E}">
        <p15:presenceInfo xmlns:p15="http://schemas.microsoft.com/office/powerpoint/2012/main" userId="24a1a7c142ea2a0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61" autoAdjust="0"/>
    <p:restoredTop sz="96265" autoAdjust="0"/>
  </p:normalViewPr>
  <p:slideViewPr>
    <p:cSldViewPr snapToGrid="0">
      <p:cViewPr varScale="1">
        <p:scale>
          <a:sx n="68" d="100"/>
          <a:sy n="68" d="100"/>
        </p:scale>
        <p:origin x="834" y="72"/>
      </p:cViewPr>
      <p:guideLst/>
    </p:cSldViewPr>
  </p:slideViewPr>
  <p:outlineViewPr>
    <p:cViewPr>
      <p:scale>
        <a:sx n="33" d="100"/>
        <a:sy n="33" d="100"/>
      </p:scale>
      <p:origin x="0" y="-174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19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F252-F6F9-4817-88E5-C51574DA9E06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A9A260-FBBF-4A78-9570-192A0D1FCCA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117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-HwqYp5C8A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q1zFN_lh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nq1zFN_lh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https://www.youtube.com/watch?v=1-HwqYp5C8A</a:t>
            </a:r>
            <a:r>
              <a:rPr lang="de-DE" dirty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A260-FBBF-4A78-9570-192A0D1FCCA8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061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https://www.youtube.com/watch?v=_0OlYhQk7Bc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A260-FBBF-4A78-9570-192A0D1FCCA8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88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https://www.youtube.com/watch?v=snq1zFN_lhs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A260-FBBF-4A78-9570-192A0D1FCCA8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630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>
                <a:hlinkClick r:id="rId3"/>
              </a:rPr>
              <a:t>https://www.youtube.com/watch?v=snq1zFN_lhs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A9A260-FBBF-4A78-9570-192A0D1FCCA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5377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A9A260-FBBF-4A78-9570-192A0D1FCCA8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5032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071F0D-9CCA-4944-AAF5-95D3E2917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DB0AEFC-151A-4029-B3F6-46D78D663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002448-C3BC-4925-A9EA-C3E2D97C5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21142C8-FB47-4D80-812B-707E82E93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5A18FA-54A7-41C5-9D56-AAA14CAE1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180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007E9-4E3D-407D-8247-67C79F152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90049E1-F021-4986-A00A-A86B1AFB58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CFAFBA-6564-45AF-8220-A1B10EF62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0C3B8EA-C4FF-4410-94D4-26B249E96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2BD21FB-21D6-4444-B6A2-0500528C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7064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0648B13-67AB-4D23-951B-23198A9872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4B4440A-ECC0-4D74-B106-D69380005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7063CAD-C8EC-478E-A13D-DA3A6F83E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2A9E5C-324A-4F9C-95F8-4A437A813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32D2B1-5110-4CB5-9436-6EBA870CD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502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CA943B3-476C-444D-9E56-D1E88514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9D4C6-F711-4FBC-B0B7-8A077C62F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C22460-36BC-4B27-897D-9A2E4C224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78EC1D-AA45-4B22-A999-588BCF319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0F8B06-8EC9-46F7-9DE3-6552C288C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373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9A361-283F-4FC2-B8B2-1176258C7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9791150-4630-4BA2-A2F7-2DFAA0476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4FA61F9-B955-4688-B762-3868C3BC8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429BEC-EC87-4A64-997F-665AC2A7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669EB06-860E-417D-B28B-D71D75ECD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0140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C8FD2-4B24-45C3-ACF4-9A9B2462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B47A6C-21DD-4955-9915-E8C6155857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2B09DBA-A53B-4AFB-95EA-DDBFF59492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5E0007B-C6FB-4836-856A-163F88379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FEE6C23-C6B2-42C1-9104-3FB07E26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ECB3CA0-6049-4196-AC04-641460C0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363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D83B2-F066-4507-9524-C44B411A2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B0F40E2-9060-45F2-84B2-2E1ED7088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2D204F1-5ECB-46E7-8088-F6F9CA9ACF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17F9A62-F0F2-42CB-91BF-37E72DAFF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623BE6A-B574-4BFA-8ECE-960D15A0FB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A2A0305-D924-4614-9538-0CE5EBC900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7896BADE-C3F8-40DE-8B70-420D77A6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DB14780-C714-4125-A967-56034755F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8933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E6D5AD-65D4-4164-A380-D8D5CD5BA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34D4CD2-788B-4B99-9B51-DB4A9E4EC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95144A36-24B6-4814-9D28-C463C94BE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EC9DECE-F8F6-49ED-976F-3F22EB051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8705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B7E7BD-E845-4B7B-8504-BCD52FF2F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01DC9A4-8D36-4151-B088-4224D0FF8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4808BC4-0CD4-4A3E-A371-C9C28890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0772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EE16FD-9489-4CAB-912E-22EAB8192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E4BE476-22E4-45A0-824E-0ACE12A62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228D9EF-00FA-44B9-BDA0-7535305D92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CD31E24-F026-48C1-9AB9-6805A4FB7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4A8B8B-8B3B-49C1-9E91-82EC699D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12591E-E416-4AA6-A3FA-185D568F0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2162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32B12F-E3BF-49DB-BABA-5796F2F4E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D647D72A-6A89-4967-A64C-81DC7E05D3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ACD03CE-1C8D-48B9-BB58-69864D3832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FF9938-0E6A-4C8E-B7BC-7DB014DF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7996CFF-57C0-4471-BE08-4F4B9302D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FA99EB4-D3A9-4806-95A1-DF9D381F1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04574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627B1F8-AFD9-487F-85CA-4E0DFCD68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7C64BE-0702-4C96-93AB-C371FD28DB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EFFBB0-70DA-4F9B-8DA4-2AE9504A2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6A5A17-4EF4-4F36-98B2-E302B47B01D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004C8C-1E51-4230-9EA8-485338C585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DB8658-523E-4791-B7EB-8425E386F0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98477-592F-4B08-822E-036813873B0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3881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_0OlYhQk7Bc?feature=oembed" TargetMode="External"/><Relationship Id="rId6" Type="http://schemas.openxmlformats.org/officeDocument/2006/relationships/image" Target="../media/image14.jpeg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nq1zFN_lhs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hyperlink" Target="https://www.youtube.com/watch?v=snq1zFN_lhs&amp;feature=emb_logo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nq1zFN_lhs?feature=oembed" TargetMode="External"/><Relationship Id="rId6" Type="http://schemas.openxmlformats.org/officeDocument/2006/relationships/image" Target="../media/image15.jpeg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7.png"/><Relationship Id="rId5" Type="http://schemas.openxmlformats.org/officeDocument/2006/relationships/slide" Target="slide3.xml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slide" Target="slide3.xml"/><Relationship Id="rId4" Type="http://schemas.openxmlformats.org/officeDocument/2006/relationships/image" Target="../media/image21.png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3.xml"/><Relationship Id="rId9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1.png"/><Relationship Id="rId5" Type="http://schemas.openxmlformats.org/officeDocument/2006/relationships/image" Target="../media/image16.png"/><Relationship Id="rId4" Type="http://schemas.openxmlformats.org/officeDocument/2006/relationships/slide" Target="slide3.xml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9.png"/><Relationship Id="rId5" Type="http://schemas.openxmlformats.org/officeDocument/2006/relationships/image" Target="../media/image8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19.png"/><Relationship Id="rId3" Type="http://schemas.microsoft.com/office/2007/relationships/media" Target="../media/media10.m4a"/><Relationship Id="rId7" Type="http://schemas.openxmlformats.org/officeDocument/2006/relationships/slideLayout" Target="../slideLayouts/slideLayout2.xml"/><Relationship Id="rId12" Type="http://schemas.openxmlformats.org/officeDocument/2006/relationships/slide" Target="slide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openxmlformats.org/officeDocument/2006/relationships/image" Target="../media/image32.png"/><Relationship Id="rId5" Type="http://schemas.microsoft.com/office/2007/relationships/media" Target="../media/media11.m4a"/><Relationship Id="rId10" Type="http://schemas.openxmlformats.org/officeDocument/2006/relationships/image" Target="../media/image31.png"/><Relationship Id="rId4" Type="http://schemas.openxmlformats.org/officeDocument/2006/relationships/audio" Target="../media/media10.m4a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36.png"/><Relationship Id="rId3" Type="http://schemas.microsoft.com/office/2007/relationships/media" Target="../media/media13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34.png"/><Relationship Id="rId5" Type="http://schemas.microsoft.com/office/2007/relationships/media" Target="../media/media14.m4a"/><Relationship Id="rId10" Type="http://schemas.openxmlformats.org/officeDocument/2006/relationships/image" Target="../media/image33.png"/><Relationship Id="rId4" Type="http://schemas.openxmlformats.org/officeDocument/2006/relationships/audio" Target="../media/media13.m4a"/><Relationship Id="rId9" Type="http://schemas.openxmlformats.org/officeDocument/2006/relationships/slide" Target="slide3.xml"/><Relationship Id="rId1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apps.org/display?v=p0kx8adhn2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hyperlink" Target="https://learningapps.org/display?v=p0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5.xml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slide" Target="slide4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slide" Target="slide22.xml"/><Relationship Id="rId5" Type="http://schemas.openxmlformats.org/officeDocument/2006/relationships/image" Target="../media/image7.png"/><Relationship Id="rId15" Type="http://schemas.openxmlformats.org/officeDocument/2006/relationships/slide" Target="slide26.xml"/><Relationship Id="rId10" Type="http://schemas.openxmlformats.org/officeDocument/2006/relationships/slide" Target="slide20.xml"/><Relationship Id="rId4" Type="http://schemas.openxmlformats.org/officeDocument/2006/relationships/slide" Target="slide13.xml"/><Relationship Id="rId9" Type="http://schemas.openxmlformats.org/officeDocument/2006/relationships/slide" Target="slide18.xml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" Target="slide6.xml"/><Relationship Id="rId7" Type="http://schemas.openxmlformats.org/officeDocument/2006/relationships/slide" Target="slide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2.xml"/><Relationship Id="rId10" Type="http://schemas.openxmlformats.org/officeDocument/2006/relationships/slide" Target="slide3.xml"/><Relationship Id="rId4" Type="http://schemas.openxmlformats.org/officeDocument/2006/relationships/slide" Target="slide8.xml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-HwqYp5C8A?feature=oembed" TargetMode="External"/><Relationship Id="rId6" Type="http://schemas.openxmlformats.org/officeDocument/2006/relationships/slide" Target="slide5.xml"/><Relationship Id="rId5" Type="http://schemas.openxmlformats.org/officeDocument/2006/relationships/slide" Target="slide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EU flag-Erasmus+_vect_POS">
            <a:extLst>
              <a:ext uri="{FF2B5EF4-FFF2-40B4-BE49-F238E27FC236}">
                <a16:creationId xmlns:a16="http://schemas.microsoft.com/office/drawing/2014/main" id="{C848B886-4E20-4953-8ED8-1E2A687A949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51" y="5538652"/>
            <a:ext cx="3789015" cy="1176700"/>
          </a:xfrm>
          <a:prstGeom prst="rect">
            <a:avLst/>
          </a:prstGeom>
          <a:noFill/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C7F58A8B-61A4-4886-A05F-E2791B767814}"/>
              </a:ext>
            </a:extLst>
          </p:cNvPr>
          <p:cNvSpPr/>
          <p:nvPr/>
        </p:nvSpPr>
        <p:spPr>
          <a:xfrm>
            <a:off x="2929" y="1536174"/>
            <a:ext cx="1141693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4000" b="1" dirty="0">
                <a:solidFill>
                  <a:schemeClr val="bg1"/>
                </a:solidFill>
              </a:rPr>
              <a:t>Projekt Erasmus +</a:t>
            </a:r>
          </a:p>
          <a:p>
            <a:pPr algn="ctr"/>
            <a:r>
              <a:rPr lang="sk-SK" sz="4000" b="1" dirty="0">
                <a:solidFill>
                  <a:schemeClr val="bg1"/>
                </a:solidFill>
              </a:rPr>
              <a:t>„ </a:t>
            </a:r>
            <a:r>
              <a:rPr lang="sk-SK" sz="4000" b="1" dirty="0" err="1">
                <a:solidFill>
                  <a:schemeClr val="bg1"/>
                </a:solidFill>
              </a:rPr>
              <a:t>explaining</a:t>
            </a:r>
            <a:r>
              <a:rPr lang="sk-SK" sz="4000" b="1" dirty="0">
                <a:solidFill>
                  <a:schemeClr val="bg1"/>
                </a:solidFill>
              </a:rPr>
              <a:t> </a:t>
            </a:r>
            <a:r>
              <a:rPr lang="sk-SK" sz="4000" b="1" dirty="0" err="1">
                <a:solidFill>
                  <a:schemeClr val="bg1"/>
                </a:solidFill>
              </a:rPr>
              <a:t>europe</a:t>
            </a:r>
            <a:r>
              <a:rPr lang="sk-SK" sz="4000" b="1" dirty="0">
                <a:solidFill>
                  <a:schemeClr val="bg1"/>
                </a:solidFill>
              </a:rPr>
              <a:t>“</a:t>
            </a:r>
          </a:p>
          <a:p>
            <a:pPr algn="ctr"/>
            <a:r>
              <a:rPr lang="sk-SK" sz="4000" b="1" i="1" dirty="0">
                <a:solidFill>
                  <a:schemeClr val="bg1"/>
                </a:solidFill>
              </a:rPr>
              <a:t>Vytvorenie(digitálneho) učebného materiálu o Európe</a:t>
            </a:r>
            <a:endParaRPr lang="sk-SK" sz="4000" dirty="0">
              <a:solidFill>
                <a:schemeClr val="bg1"/>
              </a:solidFill>
            </a:endParaRPr>
          </a:p>
          <a:p>
            <a:pPr algn="ctr"/>
            <a:r>
              <a:rPr lang="sk-SK" sz="4000" b="1" i="1" dirty="0">
                <a:solidFill>
                  <a:schemeClr val="bg1"/>
                </a:solidFill>
              </a:rPr>
              <a:t>Číslo projektu:</a:t>
            </a:r>
          </a:p>
          <a:p>
            <a:pPr algn="ctr"/>
            <a:r>
              <a:rPr lang="sk-SK" sz="4000" b="1" i="1" dirty="0">
                <a:solidFill>
                  <a:schemeClr val="bg1"/>
                </a:solidFill>
              </a:rPr>
              <a:t> </a:t>
            </a:r>
            <a:r>
              <a:rPr lang="sk-SK" sz="4000" b="1" dirty="0">
                <a:solidFill>
                  <a:schemeClr val="bg1"/>
                </a:solidFill>
              </a:rPr>
              <a:t>2019-1-DE03-KA229-060092_2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37B7AEF-20BE-4EA9-B596-CE3EC40E9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1673" y="393157"/>
            <a:ext cx="1728192" cy="1914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8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D0C04D-6A35-4CAE-BF5F-63CCC523F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Gini</a:t>
            </a:r>
            <a:r>
              <a:rPr lang="sk-SK" dirty="0">
                <a:solidFill>
                  <a:schemeClr val="bg1"/>
                </a:solidFill>
              </a:rPr>
              <a:t>ho k</a:t>
            </a:r>
            <a:r>
              <a:rPr lang="de-DE" dirty="0" err="1">
                <a:solidFill>
                  <a:schemeClr val="bg1"/>
                </a:solidFill>
              </a:rPr>
              <a:t>oefizient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9A8232D-BE83-49FF-94E4-E575C9AD0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87790" cy="4351338"/>
          </a:xfrm>
        </p:spPr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Definícia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Miera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rozdelenia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nerovností</a:t>
            </a:r>
            <a:r>
              <a:rPr lang="de-DE" dirty="0">
                <a:solidFill>
                  <a:schemeClr val="bg1"/>
                </a:solidFill>
              </a:rPr>
              <a:t>.</a:t>
            </a:r>
          </a:p>
          <a:p>
            <a:r>
              <a:rPr lang="de-DE" dirty="0" err="1">
                <a:solidFill>
                  <a:schemeClr val="bg1"/>
                </a:solidFill>
              </a:rPr>
              <a:t>Odvodenie</a:t>
            </a:r>
            <a:r>
              <a:rPr lang="de-DE" dirty="0">
                <a:solidFill>
                  <a:schemeClr val="bg1"/>
                </a:solidFill>
              </a:rPr>
              <a:t> GK z </a:t>
            </a:r>
            <a:r>
              <a:rPr lang="de-DE" dirty="0" err="1">
                <a:solidFill>
                  <a:schemeClr val="bg1"/>
                </a:solidFill>
              </a:rPr>
              <a:t>Lorenzovej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krivky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zváženie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oblasti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medzi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Lorenzovou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krivkou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pretínacou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čiarou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koncentračná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oblasť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  <a:p>
            <a:r>
              <a:rPr lang="de-DE" dirty="0" err="1">
                <a:solidFill>
                  <a:schemeClr val="bg1"/>
                </a:solidFill>
              </a:rPr>
              <a:t>Čím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väčšia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plocha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tým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väčší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Giniho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koeficient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teda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nerovnomerné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rozdelenie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5C9827A-457F-4366-97EA-2571F2C4F035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hlinkClick r:id="rId4" action="ppaction://hlinksldjump"/>
            <a:extLst>
              <a:ext uri="{FF2B5EF4-FFF2-40B4-BE49-F238E27FC236}">
                <a16:creationId xmlns:a16="http://schemas.microsoft.com/office/drawing/2014/main" id="{6913E163-61F4-4DAD-A1F3-749F5132AC53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hlinkClick r:id="rId5" action="ppaction://hlinksldjump"/>
            <a:extLst>
              <a:ext uri="{FF2B5EF4-FFF2-40B4-BE49-F238E27FC236}">
                <a16:creationId xmlns:a16="http://schemas.microsoft.com/office/drawing/2014/main" id="{2519EB83-D38C-45F3-AAAE-F7A85EF4A469}"/>
              </a:ext>
            </a:extLst>
          </p:cNvPr>
          <p:cNvSpPr/>
          <p:nvPr/>
        </p:nvSpPr>
        <p:spPr>
          <a:xfrm>
            <a:off x="5018566" y="6036228"/>
            <a:ext cx="233916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rozdelenia príjmov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Onlinemedien 6" title="Gini-Koeffizient in der Statistik kurz und knapp erklärt | Beispielaufgabe | wirtconomy">
            <a:hlinkClick r:id="" action="ppaction://media"/>
            <a:extLst>
              <a:ext uri="{FF2B5EF4-FFF2-40B4-BE49-F238E27FC236}">
                <a16:creationId xmlns:a16="http://schemas.microsoft.com/office/drawing/2014/main" id="{6DE02CC8-3885-4F9C-8F33-6B5F6D5A323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7357729" y="2290898"/>
            <a:ext cx="4613017" cy="269496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D0F1341-FC19-446F-B4E4-52A43CFC8112}"/>
              </a:ext>
            </a:extLst>
          </p:cNvPr>
          <p:cNvSpPr txBox="1"/>
          <p:nvPr/>
        </p:nvSpPr>
        <p:spPr>
          <a:xfrm>
            <a:off x="9151779" y="4957045"/>
            <a:ext cx="1619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Vysvetľujúce video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BD405B8-AFF9-415E-BD51-6BCEB50B25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914" y="561116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629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E8914A-270E-4CB3-814C-1BFBA861D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Primárna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distribúcia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919B968-7920-4B81-AE81-8FADB9D54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Definícia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Rozdelenie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národného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dôchodku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vyplývajúceho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z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použitia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výrobných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faktorov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mzdy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nájomné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úroky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</a:p>
          <a:p>
            <a:pPr marL="0" indent="0">
              <a:buNone/>
            </a:pP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Štát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nezasahuje</a:t>
            </a:r>
            <a:r>
              <a:rPr lang="de-DE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  <p:sp>
        <p:nvSpPr>
          <p:cNvPr id="5" name="Pfeil: nach recht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C8F24EA-E7EF-4BD6-9EB3-235A225C20F7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hlinkClick r:id="rId5" action="ppaction://hlinksldjump"/>
            <a:extLst>
              <a:ext uri="{FF2B5EF4-FFF2-40B4-BE49-F238E27FC236}">
                <a16:creationId xmlns:a16="http://schemas.microsoft.com/office/drawing/2014/main" id="{2ACB6509-9A70-4BC3-8BB7-3CBE0F2C075E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Rechteck 6">
            <a:hlinkClick r:id="rId6" action="ppaction://hlinksldjump"/>
            <a:extLst>
              <a:ext uri="{FF2B5EF4-FFF2-40B4-BE49-F238E27FC236}">
                <a16:creationId xmlns:a16="http://schemas.microsoft.com/office/drawing/2014/main" id="{2D64F00B-013C-43C4-89F4-9FCE604C9173}"/>
              </a:ext>
            </a:extLst>
          </p:cNvPr>
          <p:cNvSpPr/>
          <p:nvPr/>
        </p:nvSpPr>
        <p:spPr>
          <a:xfrm>
            <a:off x="5018566" y="6036228"/>
            <a:ext cx="233916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rozdelenia príjmov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" name="Onlinemedien 3" title="Einkommenspolitik - Formen der Einkommensverteilung einfach erklärt - Primäre &amp; Sekundäre Verteilung">
            <a:hlinkClick r:id="" action="ppaction://media"/>
            <a:extLst>
              <a:ext uri="{FF2B5EF4-FFF2-40B4-BE49-F238E27FC236}">
                <a16:creationId xmlns:a16="http://schemas.microsoft.com/office/drawing/2014/main" id="{C17576F7-12B9-4051-ACE2-139F1D26AB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018566" y="2729909"/>
            <a:ext cx="5316279" cy="299040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771BA90-863E-4676-BBA5-B123A8EE0C0A}"/>
              </a:ext>
            </a:extLst>
          </p:cNvPr>
          <p:cNvSpPr txBox="1"/>
          <p:nvPr/>
        </p:nvSpPr>
        <p:spPr>
          <a:xfrm>
            <a:off x="10334844" y="5350984"/>
            <a:ext cx="1435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Vysvetľujúce video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BCA19A6-CAAD-4D77-92F1-DD864E5522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752" y="704152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01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E2E0C3-FB91-4387-B9C4-C316446C7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Sekundárna </a:t>
            </a:r>
            <a:r>
              <a:rPr lang="de-DE" dirty="0" err="1">
                <a:solidFill>
                  <a:schemeClr val="bg1"/>
                </a:solidFill>
              </a:rPr>
              <a:t>distribúcia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2A06956-1B01-4A48-93AB-368CE5D84C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 err="1">
                <a:solidFill>
                  <a:schemeClr val="bg1"/>
                </a:solidFill>
              </a:rPr>
              <a:t>Definícia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Korekcia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rozdelenia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prvotných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dôchodkov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vládnymi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opatreniami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 err="1">
                <a:solidFill>
                  <a:schemeClr val="bg1"/>
                </a:solidFill>
              </a:rPr>
              <a:t>Opatrenia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štátu</a:t>
            </a:r>
            <a:r>
              <a:rPr lang="de-DE" dirty="0">
                <a:solidFill>
                  <a:schemeClr val="bg1"/>
                </a:solidFill>
              </a:rPr>
              <a:t>:</a:t>
            </a:r>
          </a:p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</a:rPr>
              <a:t>- </a:t>
            </a:r>
            <a:r>
              <a:rPr lang="de-DE" dirty="0" err="1">
                <a:solidFill>
                  <a:schemeClr val="bg1"/>
                </a:solidFill>
              </a:rPr>
              <a:t>sociálne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odvody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</a:rPr>
              <a:t>- </a:t>
            </a:r>
            <a:r>
              <a:rPr lang="de-DE" dirty="0" err="1">
                <a:solidFill>
                  <a:schemeClr val="bg1"/>
                </a:solidFill>
              </a:rPr>
              <a:t>platby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štátnym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prevodom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(</a:t>
            </a:r>
            <a:r>
              <a:rPr lang="de-DE" dirty="0" err="1">
                <a:solidFill>
                  <a:schemeClr val="bg1"/>
                </a:solidFill>
              </a:rPr>
              <a:t>dávka</a:t>
            </a:r>
            <a:r>
              <a:rPr lang="de-DE" dirty="0">
                <a:solidFill>
                  <a:schemeClr val="bg1"/>
                </a:solidFill>
              </a:rPr>
              <a:t> v </a:t>
            </a:r>
            <a:r>
              <a:rPr lang="de-DE" dirty="0" err="1">
                <a:solidFill>
                  <a:schemeClr val="bg1"/>
                </a:solidFill>
              </a:rPr>
              <a:t>nezamestnanosti</a:t>
            </a:r>
            <a:r>
              <a:rPr lang="de-DE" dirty="0">
                <a:solidFill>
                  <a:schemeClr val="bg1"/>
                </a:solidFill>
              </a:rPr>
              <a:t> II, </a:t>
            </a:r>
            <a:r>
              <a:rPr lang="de-DE" dirty="0" err="1">
                <a:solidFill>
                  <a:schemeClr val="bg1"/>
                </a:solidFill>
              </a:rPr>
              <a:t>prídavok</a:t>
            </a:r>
            <a:r>
              <a:rPr lang="de-DE" dirty="0">
                <a:solidFill>
                  <a:schemeClr val="bg1"/>
                </a:solidFill>
              </a:rPr>
              <a:t> na </a:t>
            </a:r>
            <a:r>
              <a:rPr lang="de-DE" dirty="0" err="1">
                <a:solidFill>
                  <a:schemeClr val="bg1"/>
                </a:solidFill>
              </a:rPr>
              <a:t>dieťa</a:t>
            </a:r>
            <a:r>
              <a:rPr lang="de-DE" dirty="0">
                <a:solidFill>
                  <a:schemeClr val="bg1"/>
                </a:solidFill>
              </a:rPr>
              <a:t>,</a:t>
            </a:r>
          </a:p>
          <a:p>
            <a:pPr marL="0" indent="0">
              <a:buNone/>
            </a:pP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príspevok</a:t>
            </a:r>
            <a:r>
              <a:rPr lang="de-DE" dirty="0">
                <a:solidFill>
                  <a:schemeClr val="bg1"/>
                </a:solidFill>
              </a:rPr>
              <a:t> na </a:t>
            </a:r>
            <a:r>
              <a:rPr lang="de-DE" dirty="0" err="1">
                <a:solidFill>
                  <a:schemeClr val="bg1"/>
                </a:solidFill>
              </a:rPr>
              <a:t>bývanie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alebo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sociálna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pomoc</a:t>
            </a:r>
            <a:r>
              <a:rPr lang="sk-SK" dirty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Pfeil: nach recht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DA869E7-2A27-4426-ABB5-5D8E46FA42A0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hlinkClick r:id="rId4" action="ppaction://hlinksldjump"/>
            <a:extLst>
              <a:ext uri="{FF2B5EF4-FFF2-40B4-BE49-F238E27FC236}">
                <a16:creationId xmlns:a16="http://schemas.microsoft.com/office/drawing/2014/main" id="{3ADCC057-FEFB-453F-8269-1CA02B861529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8" name="Rechteck 7">
            <a:hlinkClick r:id="rId5" action="ppaction://hlinksldjump"/>
            <a:extLst>
              <a:ext uri="{FF2B5EF4-FFF2-40B4-BE49-F238E27FC236}">
                <a16:creationId xmlns:a16="http://schemas.microsoft.com/office/drawing/2014/main" id="{17714595-08D9-4F88-AF58-8F912993D1B8}"/>
              </a:ext>
            </a:extLst>
          </p:cNvPr>
          <p:cNvSpPr/>
          <p:nvPr/>
        </p:nvSpPr>
        <p:spPr>
          <a:xfrm>
            <a:off x="5018566" y="6036228"/>
            <a:ext cx="233916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</a:t>
            </a:r>
            <a:r>
              <a:rPr lang="sk-SK" dirty="0" err="1">
                <a:solidFill>
                  <a:schemeClr val="tx1"/>
                </a:solidFill>
              </a:rPr>
              <a:t>rozdelnia</a:t>
            </a:r>
            <a:r>
              <a:rPr lang="sk-SK" dirty="0">
                <a:solidFill>
                  <a:schemeClr val="tx1"/>
                </a:solidFill>
              </a:rPr>
              <a:t> príjmov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10" name="Onlinemedien 3" title="Einkommenspolitik - Formen der Einkommensverteilung einfach erklärt - Primäre &amp; Sekundäre Verteilung">
            <a:hlinkClick r:id="" action="ppaction://media"/>
            <a:extLst>
              <a:ext uri="{FF2B5EF4-FFF2-40B4-BE49-F238E27FC236}">
                <a16:creationId xmlns:a16="http://schemas.microsoft.com/office/drawing/2014/main" id="{B11D97A3-787A-4303-863B-BEFF32EF4D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8002791" y="2292762"/>
            <a:ext cx="3767451" cy="211919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8855DE21-7922-44B4-91A4-02AE334722AE}"/>
              </a:ext>
            </a:extLst>
          </p:cNvPr>
          <p:cNvSpPr txBox="1"/>
          <p:nvPr/>
        </p:nvSpPr>
        <p:spPr>
          <a:xfrm>
            <a:off x="8002791" y="5280229"/>
            <a:ext cx="2111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Vysvetľujúce video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00C3D9E2-5C5B-4F1D-95E2-2E67C27118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684" y="733094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0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8A425-B641-4C3A-94EA-840558A47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P</a:t>
            </a:r>
            <a:r>
              <a:rPr lang="de-DE" dirty="0" err="1">
                <a:solidFill>
                  <a:schemeClr val="bg1"/>
                </a:solidFill>
              </a:rPr>
              <a:t>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437142-1CC7-47E8-931A-EB6CA2CF7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7872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de-DE" sz="2600" dirty="0" err="1">
                <a:solidFill>
                  <a:schemeClr val="bg1"/>
                </a:solidFill>
              </a:rPr>
              <a:t>Príjmová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nerovnosť</a:t>
            </a:r>
            <a:r>
              <a:rPr lang="de-DE" sz="2600" dirty="0">
                <a:solidFill>
                  <a:schemeClr val="bg1"/>
                </a:solidFill>
              </a:rPr>
              <a:t> je </a:t>
            </a:r>
            <a:r>
              <a:rPr lang="de-DE" sz="2600" dirty="0" err="1">
                <a:solidFill>
                  <a:schemeClr val="bg1"/>
                </a:solidFill>
              </a:rPr>
              <a:t>nerovnomerné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rozdelenie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</a:t>
            </a:r>
            <a:r>
              <a:rPr lang="de-DE" sz="2600" dirty="0">
                <a:solidFill>
                  <a:schemeClr val="bg1"/>
                </a:solidFill>
              </a:rPr>
              <a:t> v </a:t>
            </a:r>
            <a:r>
              <a:rPr lang="de-DE" sz="2600" dirty="0" err="1">
                <a:solidFill>
                  <a:schemeClr val="bg1"/>
                </a:solidFill>
              </a:rPr>
              <a:t>rámci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ekonomiky</a:t>
            </a:r>
            <a:r>
              <a:rPr lang="de-DE" sz="2600" dirty="0">
                <a:solidFill>
                  <a:schemeClr val="bg1"/>
                </a:solidFill>
              </a:rPr>
              <a:t>.</a:t>
            </a:r>
          </a:p>
          <a:p>
            <a:pPr algn="just"/>
            <a:r>
              <a:rPr lang="sk-SK" sz="2600" dirty="0">
                <a:solidFill>
                  <a:schemeClr val="bg1"/>
                </a:solidFill>
              </a:rPr>
              <a:t>E</a:t>
            </a:r>
            <a:r>
              <a:rPr lang="de-DE" sz="2600" dirty="0" err="1">
                <a:solidFill>
                  <a:schemeClr val="bg1"/>
                </a:solidFill>
              </a:rPr>
              <a:t>konomická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nerovnosť</a:t>
            </a:r>
            <a:r>
              <a:rPr lang="de-DE" sz="2600" dirty="0">
                <a:solidFill>
                  <a:schemeClr val="bg1"/>
                </a:solidFill>
              </a:rPr>
              <a:t> (</a:t>
            </a:r>
            <a:r>
              <a:rPr lang="de-DE" sz="2600" dirty="0" err="1">
                <a:solidFill>
                  <a:schemeClr val="bg1"/>
                </a:solidFill>
              </a:rPr>
              <a:t>príjmy</a:t>
            </a:r>
            <a:r>
              <a:rPr lang="de-DE" sz="2600" dirty="0">
                <a:solidFill>
                  <a:schemeClr val="bg1"/>
                </a:solidFill>
              </a:rPr>
              <a:t> a </a:t>
            </a:r>
            <a:r>
              <a:rPr lang="de-DE" sz="2600" dirty="0" err="1">
                <a:solidFill>
                  <a:schemeClr val="bg1"/>
                </a:solidFill>
              </a:rPr>
              <a:t>bohatstvo</a:t>
            </a:r>
            <a:r>
              <a:rPr lang="de-DE" sz="2600" dirty="0">
                <a:solidFill>
                  <a:schemeClr val="bg1"/>
                </a:solidFill>
              </a:rPr>
              <a:t>) a </a:t>
            </a:r>
            <a:r>
              <a:rPr lang="de-DE" sz="2600" dirty="0" err="1">
                <a:solidFill>
                  <a:schemeClr val="bg1"/>
                </a:solidFill>
              </a:rPr>
              <a:t>rovnaké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príležitosti</a:t>
            </a:r>
            <a:endParaRPr lang="de-DE" sz="2600" dirty="0">
              <a:solidFill>
                <a:schemeClr val="bg1"/>
              </a:solidFill>
            </a:endParaRPr>
          </a:p>
          <a:p>
            <a:pPr algn="just"/>
            <a:r>
              <a:rPr lang="de-DE" sz="2600" dirty="0" err="1">
                <a:solidFill>
                  <a:schemeClr val="bg1"/>
                </a:solidFill>
              </a:rPr>
              <a:t>Príjmová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nerovnosť</a:t>
            </a:r>
            <a:r>
              <a:rPr lang="de-DE" sz="2600" dirty="0">
                <a:solidFill>
                  <a:schemeClr val="bg1"/>
                </a:solidFill>
              </a:rPr>
              <a:t>: </a:t>
            </a:r>
            <a:r>
              <a:rPr lang="de-DE" sz="2600" dirty="0" err="1">
                <a:solidFill>
                  <a:schemeClr val="bg1"/>
                </a:solidFill>
              </a:rPr>
              <a:t>meranie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výsledkov</a:t>
            </a:r>
            <a:endParaRPr lang="de-DE" sz="2600" dirty="0">
              <a:solidFill>
                <a:schemeClr val="bg1"/>
              </a:solidFill>
            </a:endParaRPr>
          </a:p>
          <a:p>
            <a:pPr algn="just"/>
            <a:r>
              <a:rPr lang="de-DE" sz="2600" dirty="0" err="1">
                <a:solidFill>
                  <a:schemeClr val="bg1"/>
                </a:solidFill>
              </a:rPr>
              <a:t>Rovnosť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príležitostí</a:t>
            </a:r>
            <a:r>
              <a:rPr lang="de-DE" sz="2600" dirty="0">
                <a:solidFill>
                  <a:schemeClr val="bg1"/>
                </a:solidFill>
              </a:rPr>
              <a:t>: </a:t>
            </a:r>
            <a:r>
              <a:rPr lang="de-DE" sz="2600" dirty="0" err="1">
                <a:solidFill>
                  <a:schemeClr val="bg1"/>
                </a:solidFill>
              </a:rPr>
              <a:t>zloženie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šťastia</a:t>
            </a:r>
            <a:r>
              <a:rPr lang="de-DE" sz="2600" dirty="0">
                <a:solidFill>
                  <a:schemeClr val="bg1"/>
                </a:solidFill>
              </a:rPr>
              <a:t>, </a:t>
            </a:r>
            <a:r>
              <a:rPr lang="de-DE" sz="2600" dirty="0" err="1">
                <a:solidFill>
                  <a:schemeClr val="bg1"/>
                </a:solidFill>
              </a:rPr>
              <a:t>určité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dispozície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alebo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príležitosti</a:t>
            </a:r>
            <a:r>
              <a:rPr lang="de-DE" sz="2600" dirty="0">
                <a:solidFill>
                  <a:schemeClr val="bg1"/>
                </a:solidFill>
              </a:rPr>
              <a:t>, </a:t>
            </a:r>
            <a:r>
              <a:rPr lang="de-DE" sz="2600" dirty="0" err="1">
                <a:solidFill>
                  <a:schemeClr val="bg1"/>
                </a:solidFill>
              </a:rPr>
              <a:t>ktoré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sú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človeku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vrodené</a:t>
            </a:r>
            <a:r>
              <a:rPr lang="de-DE" sz="2600" dirty="0">
                <a:solidFill>
                  <a:schemeClr val="bg1"/>
                </a:solidFill>
              </a:rPr>
              <a:t>, a </a:t>
            </a:r>
            <a:r>
              <a:rPr lang="de-DE" sz="2600" dirty="0" err="1">
                <a:solidFill>
                  <a:schemeClr val="bg1"/>
                </a:solidFill>
              </a:rPr>
              <a:t>uskutočnené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rozhodnutia</a:t>
            </a:r>
            <a:r>
              <a:rPr lang="de-DE" sz="2600" dirty="0">
                <a:solidFill>
                  <a:schemeClr val="bg1"/>
                </a:solidFill>
              </a:rPr>
              <a:t> (</a:t>
            </a:r>
            <a:r>
              <a:rPr lang="de-DE" sz="2600" dirty="0" err="1">
                <a:solidFill>
                  <a:schemeClr val="bg1"/>
                </a:solidFill>
              </a:rPr>
              <a:t>ťažšie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merateľné</a:t>
            </a:r>
            <a:r>
              <a:rPr lang="de-DE" sz="2600" dirty="0">
                <a:solidFill>
                  <a:schemeClr val="bg1"/>
                </a:solidFill>
              </a:rPr>
              <a:t>)</a:t>
            </a:r>
          </a:p>
          <a:p>
            <a:pPr algn="just"/>
            <a:r>
              <a:rPr lang="de-DE" sz="2600" dirty="0" err="1">
                <a:solidFill>
                  <a:schemeClr val="bg1"/>
                </a:solidFill>
              </a:rPr>
              <a:t>Rovnaké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príležitosti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vedú</a:t>
            </a:r>
            <a:r>
              <a:rPr lang="de-DE" sz="2600" dirty="0">
                <a:solidFill>
                  <a:schemeClr val="bg1"/>
                </a:solidFill>
              </a:rPr>
              <a:t> k </a:t>
            </a:r>
            <a:r>
              <a:rPr lang="de-DE" sz="2600" dirty="0" err="1">
                <a:solidFill>
                  <a:schemeClr val="bg1"/>
                </a:solidFill>
              </a:rPr>
              <a:t>väčšej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príjmovej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nerovnosti</a:t>
            </a:r>
            <a:endParaRPr lang="de-DE" sz="2600" dirty="0">
              <a:solidFill>
                <a:schemeClr val="bg1"/>
              </a:solidFill>
            </a:endParaRPr>
          </a:p>
          <a:p>
            <a:pPr algn="just"/>
            <a:r>
              <a:rPr lang="de-DE" sz="2600" dirty="0" err="1">
                <a:solidFill>
                  <a:schemeClr val="bg1"/>
                </a:solidFill>
              </a:rPr>
              <a:t>Príliš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nerovnomerné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rozdelenie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vedie</a:t>
            </a:r>
            <a:r>
              <a:rPr lang="de-DE" sz="2600" dirty="0">
                <a:solidFill>
                  <a:schemeClr val="bg1"/>
                </a:solidFill>
              </a:rPr>
              <a:t> k </a:t>
            </a:r>
            <a:r>
              <a:rPr lang="de-DE" sz="2600" dirty="0" err="1">
                <a:solidFill>
                  <a:schemeClr val="bg1"/>
                </a:solidFill>
              </a:rPr>
              <a:t>menšej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rovnosti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príležitostí</a:t>
            </a:r>
            <a:endParaRPr lang="de-DE" sz="2600" dirty="0">
              <a:solidFill>
                <a:schemeClr val="bg1"/>
              </a:solidFill>
            </a:endParaRPr>
          </a:p>
        </p:txBody>
      </p:sp>
      <p:sp>
        <p:nvSpPr>
          <p:cNvPr id="4" name="Rechteck 3">
            <a:hlinkClick r:id="rId2" action="ppaction://hlinksldjump"/>
            <a:extLst>
              <a:ext uri="{FF2B5EF4-FFF2-40B4-BE49-F238E27FC236}">
                <a16:creationId xmlns:a16="http://schemas.microsoft.com/office/drawing/2014/main" id="{9474F274-CE17-42E5-BD0A-674261ABEE3E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Pfeil: nach recht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6D17C44-2909-428A-9F37-30BA4CD2E55B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Ein Bild, das Waage, Gerät, sitzend, Tisch enthält.&#10;&#10;Automatisch generierte Beschreibung">
            <a:extLst>
              <a:ext uri="{FF2B5EF4-FFF2-40B4-BE49-F238E27FC236}">
                <a16:creationId xmlns:a16="http://schemas.microsoft.com/office/drawing/2014/main" id="{40BE293B-7D95-4435-A27A-CAEDE558C9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88" y="687940"/>
            <a:ext cx="679401" cy="6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73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CB7BAD-9574-4846-8CAC-9EB56A96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pred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po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vládnom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zásahu</a:t>
            </a:r>
            <a:r>
              <a:rPr lang="de-DE" dirty="0">
                <a:solidFill>
                  <a:schemeClr val="bg1"/>
                </a:solidFill>
              </a:rPr>
              <a:t> v </a:t>
            </a:r>
            <a:r>
              <a:rPr lang="de-DE" dirty="0" err="1">
                <a:solidFill>
                  <a:schemeClr val="bg1"/>
                </a:solidFill>
              </a:rPr>
              <a:t>Nemecku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EF77BE4C-8A2C-4FC1-876A-A1EA7A312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1758" y="1907147"/>
            <a:ext cx="5650407" cy="3396256"/>
          </a:xfrm>
          <a:prstGeom prst="rect">
            <a:avLst/>
          </a:prstGeom>
        </p:spPr>
      </p:pic>
      <p:sp>
        <p:nvSpPr>
          <p:cNvPr id="4" name="Rechteck 3">
            <a:hlinkClick r:id="rId5" action="ppaction://hlinksldjump"/>
            <a:extLst>
              <a:ext uri="{FF2B5EF4-FFF2-40B4-BE49-F238E27FC236}">
                <a16:creationId xmlns:a16="http://schemas.microsoft.com/office/drawing/2014/main" id="{021DCEC5-5D27-4511-B0B7-D028BC94B6CE}"/>
              </a:ext>
            </a:extLst>
          </p:cNvPr>
          <p:cNvSpPr/>
          <p:nvPr/>
        </p:nvSpPr>
        <p:spPr>
          <a:xfrm>
            <a:off x="466495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5" name="Pfeil: nach recht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737684B-A696-442E-B077-19A81A633547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043401-72AA-40B4-8BF6-C34A02AD4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6893" y="1295370"/>
            <a:ext cx="3960000" cy="217701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08EB7FD8-CA67-4384-B50C-A99126B8F1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6893" y="3738867"/>
            <a:ext cx="3960000" cy="217161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58DDD75-2194-4232-A221-59B8FFFE55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814" y="1026955"/>
            <a:ext cx="713696" cy="514642"/>
          </a:xfrm>
          <a:prstGeom prst="rect">
            <a:avLst/>
          </a:prstGeom>
        </p:spPr>
      </p:pic>
      <p:pic>
        <p:nvPicPr>
          <p:cNvPr id="13" name="Erklärung der Graphiken">
            <a:hlinkClick r:id="" action="ppaction://media"/>
            <a:extLst>
              <a:ext uri="{FF2B5EF4-FFF2-40B4-BE49-F238E27FC236}">
                <a16:creationId xmlns:a16="http://schemas.microsoft.com/office/drawing/2014/main" id="{5129839A-F79C-44F5-B087-4F26E8DB0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3500" y="5605681"/>
            <a:ext cx="609600" cy="609600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12DE6A4-A2E6-43DD-8288-480390BBFA83}"/>
              </a:ext>
            </a:extLst>
          </p:cNvPr>
          <p:cNvSpPr txBox="1"/>
          <p:nvPr/>
        </p:nvSpPr>
        <p:spPr>
          <a:xfrm>
            <a:off x="3746090" y="6215281"/>
            <a:ext cx="2464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 grafov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8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5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8CDA91-700C-4FA5-8F86-B78618EDB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Lorenz</a:t>
            </a:r>
            <a:r>
              <a:rPr lang="sk-SK" dirty="0" err="1">
                <a:solidFill>
                  <a:schemeClr val="bg1"/>
                </a:solidFill>
              </a:rPr>
              <a:t>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r>
              <a:rPr lang="de-DE" dirty="0">
                <a:solidFill>
                  <a:schemeClr val="bg1"/>
                </a:solidFill>
              </a:rPr>
              <a:t> 2017 </a:t>
            </a:r>
            <a:r>
              <a:rPr lang="sk-SK" dirty="0">
                <a:solidFill>
                  <a:schemeClr val="bg1"/>
                </a:solidFill>
              </a:rPr>
              <a:t>( Nemecko)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9E25BFA3-3053-479D-A652-D63C391003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10883" y="1485053"/>
            <a:ext cx="4438948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225B5BC-00CA-4868-B676-991162CEAE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44" y="531257"/>
            <a:ext cx="713696" cy="514642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8C5C99B-F6E5-48D5-8F15-59851DACFB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8986" y="2559844"/>
            <a:ext cx="609600" cy="609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1AEED2F-5DAD-4E43-959D-22CD9E2A1A6D}"/>
              </a:ext>
            </a:extLst>
          </p:cNvPr>
          <p:cNvSpPr txBox="1"/>
          <p:nvPr/>
        </p:nvSpPr>
        <p:spPr>
          <a:xfrm>
            <a:off x="7845942" y="3169444"/>
            <a:ext cx="3924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Vysvetlenie- </a:t>
            </a:r>
            <a:r>
              <a:rPr lang="sk-SK" dirty="0" err="1">
                <a:solidFill>
                  <a:schemeClr val="bg1"/>
                </a:solidFill>
              </a:rPr>
              <a:t>Lorenzova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Pfeil: nach rechts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51A6C6-2E82-4753-B75E-01B98E5D07D9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hlinkClick r:id="rId7" action="ppaction://hlinksldjump"/>
            <a:extLst>
              <a:ext uri="{FF2B5EF4-FFF2-40B4-BE49-F238E27FC236}">
                <a16:creationId xmlns:a16="http://schemas.microsoft.com/office/drawing/2014/main" id="{3F6B27A3-E30E-43C3-AE9E-7F09CD20A5B0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1B1C49F-4C7E-4DB4-857E-EC61E0383237}"/>
              </a:ext>
            </a:extLst>
          </p:cNvPr>
          <p:cNvCxnSpPr>
            <a:cxnSpLocks/>
          </p:cNvCxnSpPr>
          <p:nvPr/>
        </p:nvCxnSpPr>
        <p:spPr>
          <a:xfrm>
            <a:off x="5174166" y="3209925"/>
            <a:ext cx="424153" cy="3952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EC434B42-73D4-4383-958A-BE1E9896C51E}"/>
              </a:ext>
            </a:extLst>
          </p:cNvPr>
          <p:cNvCxnSpPr>
            <a:cxnSpLocks/>
          </p:cNvCxnSpPr>
          <p:nvPr/>
        </p:nvCxnSpPr>
        <p:spPr>
          <a:xfrm>
            <a:off x="4769644" y="3623522"/>
            <a:ext cx="404522" cy="402068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71853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10A4B0-6C69-4C2F-BADB-83849BCDD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pred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po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vládnom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zásahu</a:t>
            </a:r>
            <a:r>
              <a:rPr lang="de-DE" dirty="0">
                <a:solidFill>
                  <a:schemeClr val="bg1"/>
                </a:solidFill>
              </a:rPr>
              <a:t> v</a:t>
            </a:r>
            <a:r>
              <a:rPr lang="sk-SK" dirty="0">
                <a:solidFill>
                  <a:schemeClr val="bg1"/>
                </a:solidFill>
              </a:rPr>
              <a:t> Poľsku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E736F9-3559-4BA7-B34E-4080DA50E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1758" y="1901135"/>
            <a:ext cx="5699336" cy="3626075"/>
          </a:xfrm>
          <a:prstGeom prst="rect">
            <a:avLst/>
          </a:prstGeom>
        </p:spPr>
      </p:pic>
      <p:sp>
        <p:nvSpPr>
          <p:cNvPr id="6" name="Rechteck 5">
            <a:hlinkClick r:id="rId5" action="ppaction://hlinksldjump"/>
            <a:extLst>
              <a:ext uri="{FF2B5EF4-FFF2-40B4-BE49-F238E27FC236}">
                <a16:creationId xmlns:a16="http://schemas.microsoft.com/office/drawing/2014/main" id="{D136EEC7-1517-4182-BB5A-34969B68EF63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Pfeil: nach recht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DF5C8A8-5359-4CA6-B114-9DC19A7BD9BF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172892E-F671-43AA-B6CD-99F81EF1C6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0" y="1012526"/>
            <a:ext cx="713696" cy="514642"/>
          </a:xfrm>
          <a:prstGeom prst="rect">
            <a:avLst/>
          </a:prstGeom>
        </p:spPr>
      </p:pic>
      <p:pic>
        <p:nvPicPr>
          <p:cNvPr id="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A69BB62-731C-47A0-9038-B8D06999D6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400" y="5823503"/>
            <a:ext cx="609600" cy="609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85F3213-B8C5-4E50-8C31-56B0C6620528}"/>
              </a:ext>
            </a:extLst>
          </p:cNvPr>
          <p:cNvSpPr txBox="1"/>
          <p:nvPr/>
        </p:nvSpPr>
        <p:spPr>
          <a:xfrm>
            <a:off x="4485714" y="6389433"/>
            <a:ext cx="2762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 grafov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4943578-1CCC-496F-96EB-7B640C19BF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7965" y="1175095"/>
            <a:ext cx="3713517" cy="223206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A99E94D-B2D1-41CC-BC35-8C2C678B0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47964" y="3737245"/>
            <a:ext cx="3713518" cy="223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06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CFC10B-01AD-4F99-A1DE-CD21C473C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Lorenz</a:t>
            </a:r>
            <a:r>
              <a:rPr lang="sk-SK" dirty="0" err="1">
                <a:solidFill>
                  <a:schemeClr val="bg1"/>
                </a:solidFill>
              </a:rPr>
              <a:t>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r>
              <a:rPr lang="de-DE" dirty="0">
                <a:solidFill>
                  <a:schemeClr val="bg1"/>
                </a:solidFill>
              </a:rPr>
              <a:t> 2017 </a:t>
            </a:r>
            <a:r>
              <a:rPr lang="sk-SK" dirty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</a:rPr>
              <a:t>P</a:t>
            </a:r>
            <a:r>
              <a:rPr lang="sk-SK" dirty="0" err="1">
                <a:solidFill>
                  <a:schemeClr val="bg1"/>
                </a:solidFill>
              </a:rPr>
              <a:t>oľsko</a:t>
            </a:r>
            <a:r>
              <a:rPr lang="sk-SK" dirty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A8D56AB1-C305-46FB-AD50-B9261F9AC7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22756" y="1480608"/>
            <a:ext cx="4384302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ACC4F51-570F-4170-823B-DF5A940379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52" y="657016"/>
            <a:ext cx="713696" cy="514642"/>
          </a:xfrm>
          <a:prstGeom prst="rect">
            <a:avLst/>
          </a:prstGeom>
        </p:spPr>
      </p:pic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148A11B-8132-42C4-A500-031CA1EBC8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20452" y="2769220"/>
            <a:ext cx="609600" cy="6096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6556BA1-5DDE-46DA-BC30-6805E1E18815}"/>
              </a:ext>
            </a:extLst>
          </p:cNvPr>
          <p:cNvSpPr txBox="1"/>
          <p:nvPr/>
        </p:nvSpPr>
        <p:spPr>
          <a:xfrm>
            <a:off x="7632071" y="3471611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Vysvetlenie- </a:t>
            </a:r>
            <a:r>
              <a:rPr lang="sk-SK" dirty="0" err="1">
                <a:solidFill>
                  <a:schemeClr val="bg1"/>
                </a:solidFill>
              </a:rPr>
              <a:t>Lorenzova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Pfeil: nach recht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94B7060-A922-4D0A-B1D9-29636992535A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hlinkClick r:id="rId7" action="ppaction://hlinksldjump"/>
            <a:extLst>
              <a:ext uri="{FF2B5EF4-FFF2-40B4-BE49-F238E27FC236}">
                <a16:creationId xmlns:a16="http://schemas.microsoft.com/office/drawing/2014/main" id="{8061C804-1A4E-4A09-A747-6E9B0AB3F87E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FDD6E44-3B4C-43AA-9EC1-00CF69EA2ABF}"/>
              </a:ext>
            </a:extLst>
          </p:cNvPr>
          <p:cNvCxnSpPr>
            <a:cxnSpLocks/>
          </p:cNvCxnSpPr>
          <p:nvPr/>
        </p:nvCxnSpPr>
        <p:spPr>
          <a:xfrm>
            <a:off x="4972057" y="3622040"/>
            <a:ext cx="409568" cy="445135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44C2985A-5CA0-4BF6-BA5C-7CA138EB4362}"/>
              </a:ext>
            </a:extLst>
          </p:cNvPr>
          <p:cNvCxnSpPr>
            <a:cxnSpLocks/>
          </p:cNvCxnSpPr>
          <p:nvPr/>
        </p:nvCxnSpPr>
        <p:spPr>
          <a:xfrm>
            <a:off x="5381625" y="3211142"/>
            <a:ext cx="404813" cy="429748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28841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DE9CB-8139-4128-A3BF-2FBC668A8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pred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po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vládnom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zásahu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sk-SK" dirty="0">
                <a:solidFill>
                  <a:schemeClr val="bg1"/>
                </a:solidFill>
              </a:rPr>
              <a:t>na Slovensku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6" name="Rechteck 5">
            <a:hlinkClick r:id="rId4" action="ppaction://hlinksldjump"/>
            <a:extLst>
              <a:ext uri="{FF2B5EF4-FFF2-40B4-BE49-F238E27FC236}">
                <a16:creationId xmlns:a16="http://schemas.microsoft.com/office/drawing/2014/main" id="{AE25C9EA-33F4-4870-BD4F-E7C199567CDB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Pfeil: nach rechts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5AC8B7-615C-47B3-AC89-D897BF944F51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F49A09A-18A0-4856-B772-70F16815B2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58" y="2051184"/>
            <a:ext cx="5677828" cy="341273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22065" y="1234058"/>
            <a:ext cx="3745472" cy="22512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2065" y="3715114"/>
            <a:ext cx="3713517" cy="223206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33BC0E6-42F7-4C2E-B685-5D3DDD7366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130" y="997645"/>
            <a:ext cx="713696" cy="514642"/>
          </a:xfrm>
          <a:prstGeom prst="rect">
            <a:avLst/>
          </a:prstGeom>
        </p:spPr>
      </p:pic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48C910F6-DF8D-43BA-882A-1043457FD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86400" y="5567363"/>
            <a:ext cx="609600" cy="609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247FAB9-9C6C-4D3A-B3C5-4A4EDEAB176B}"/>
              </a:ext>
            </a:extLst>
          </p:cNvPr>
          <p:cNvSpPr txBox="1"/>
          <p:nvPr/>
        </p:nvSpPr>
        <p:spPr>
          <a:xfrm>
            <a:off x="4673500" y="6176963"/>
            <a:ext cx="306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 grafov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DDDE62-D115-4B05-94D6-37613C689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Lorenz</a:t>
            </a:r>
            <a:r>
              <a:rPr lang="sk-SK" dirty="0" err="1">
                <a:solidFill>
                  <a:schemeClr val="bg1"/>
                </a:solidFill>
              </a:rPr>
              <a:t>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r>
              <a:rPr lang="de-DE" dirty="0">
                <a:solidFill>
                  <a:schemeClr val="bg1"/>
                </a:solidFill>
              </a:rPr>
              <a:t> 2017 </a:t>
            </a:r>
            <a:r>
              <a:rPr lang="sk-SK" dirty="0">
                <a:solidFill>
                  <a:schemeClr val="bg1"/>
                </a:solidFill>
              </a:rPr>
              <a:t>(</a:t>
            </a:r>
            <a:r>
              <a:rPr lang="de-DE" dirty="0">
                <a:solidFill>
                  <a:schemeClr val="bg1"/>
                </a:solidFill>
              </a:rPr>
              <a:t>S</a:t>
            </a:r>
            <a:r>
              <a:rPr lang="sk-SK" dirty="0" err="1">
                <a:solidFill>
                  <a:schemeClr val="bg1"/>
                </a:solidFill>
              </a:rPr>
              <a:t>lovensko</a:t>
            </a:r>
            <a:r>
              <a:rPr lang="sk-SK" dirty="0">
                <a:solidFill>
                  <a:schemeClr val="bg1"/>
                </a:solidFill>
              </a:rPr>
              <a:t>)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0A8BD954-F772-4F5E-9952-D4CECC5FBD5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038130" y="1525674"/>
            <a:ext cx="4451753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D775749-D284-4EA4-82F6-E04F9944CC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085" y="770585"/>
            <a:ext cx="713696" cy="514642"/>
          </a:xfrm>
          <a:prstGeom prst="rect">
            <a:avLst/>
          </a:prstGeom>
        </p:spPr>
      </p:pic>
      <p:sp>
        <p:nvSpPr>
          <p:cNvPr id="6" name="Pfeil: nach recht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7FA10E-F8CB-4988-A969-CA6286530F2B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F1A1004F-5D6E-4B97-AB3E-88BBB051D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27697" y="2731724"/>
            <a:ext cx="609600" cy="609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DCDD05C-7998-49EF-B269-39DDD7EF8DC9}"/>
              </a:ext>
            </a:extLst>
          </p:cNvPr>
          <p:cNvSpPr txBox="1"/>
          <p:nvPr/>
        </p:nvSpPr>
        <p:spPr>
          <a:xfrm>
            <a:off x="7902488" y="3332011"/>
            <a:ext cx="3080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Vysvetlenie- </a:t>
            </a:r>
            <a:r>
              <a:rPr lang="sk-SK" dirty="0" err="1">
                <a:solidFill>
                  <a:schemeClr val="bg1"/>
                </a:solidFill>
              </a:rPr>
              <a:t>Lorenzova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hlinkClick r:id="rId7" action="ppaction://hlinksldjump"/>
            <a:extLst>
              <a:ext uri="{FF2B5EF4-FFF2-40B4-BE49-F238E27FC236}">
                <a16:creationId xmlns:a16="http://schemas.microsoft.com/office/drawing/2014/main" id="{58FCC5B1-BB31-49DE-84B4-255CE9776AD9}"/>
              </a:ext>
            </a:extLst>
          </p:cNvPr>
          <p:cNvSpPr/>
          <p:nvPr/>
        </p:nvSpPr>
        <p:spPr>
          <a:xfrm>
            <a:off x="660909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C9F3096A-9837-419E-B0BA-1AFE3145D8E9}"/>
              </a:ext>
            </a:extLst>
          </p:cNvPr>
          <p:cNvCxnSpPr>
            <a:cxnSpLocks/>
          </p:cNvCxnSpPr>
          <p:nvPr/>
        </p:nvCxnSpPr>
        <p:spPr>
          <a:xfrm>
            <a:off x="5343525" y="3701343"/>
            <a:ext cx="325755" cy="299157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3FC22FFB-4122-4991-A7BA-E8A19774583C}"/>
              </a:ext>
            </a:extLst>
          </p:cNvPr>
          <p:cNvCxnSpPr>
            <a:cxnSpLocks/>
          </p:cNvCxnSpPr>
          <p:nvPr/>
        </p:nvCxnSpPr>
        <p:spPr>
          <a:xfrm>
            <a:off x="5757112" y="3260383"/>
            <a:ext cx="338888" cy="306730"/>
          </a:xfrm>
          <a:prstGeom prst="line">
            <a:avLst/>
          </a:prstGeom>
          <a:noFill/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77166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E009138E-1A5D-45A6-BAEF-FE54665F8131}"/>
              </a:ext>
            </a:extLst>
          </p:cNvPr>
          <p:cNvSpPr txBox="1"/>
          <p:nvPr/>
        </p:nvSpPr>
        <p:spPr>
          <a:xfrm>
            <a:off x="1787482" y="791281"/>
            <a:ext cx="86170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600" dirty="0">
                <a:solidFill>
                  <a:schemeClr val="bg1"/>
                </a:solidFill>
              </a:rPr>
              <a:t>AKO JE </a:t>
            </a:r>
            <a:r>
              <a:rPr lang="de-DE" sz="3600" dirty="0">
                <a:solidFill>
                  <a:schemeClr val="bg1"/>
                </a:solidFill>
              </a:rPr>
              <a:t>EUR</a:t>
            </a:r>
            <a:r>
              <a:rPr lang="sk-SK" sz="3600" dirty="0">
                <a:solidFill>
                  <a:schemeClr val="bg1"/>
                </a:solidFill>
              </a:rPr>
              <a:t>Ó</a:t>
            </a:r>
            <a:r>
              <a:rPr lang="de-DE" sz="3600" dirty="0">
                <a:solidFill>
                  <a:schemeClr val="bg1"/>
                </a:solidFill>
              </a:rPr>
              <a:t>PA</a:t>
            </a:r>
            <a:r>
              <a:rPr lang="sk-SK" sz="3600" dirty="0">
                <a:solidFill>
                  <a:schemeClr val="bg1"/>
                </a:solidFill>
              </a:rPr>
              <a:t> BOHATÁ ALEBO CHUDOBNÁ</a:t>
            </a:r>
            <a:r>
              <a:rPr lang="de-DE" sz="3600" dirty="0">
                <a:solidFill>
                  <a:schemeClr val="bg1"/>
                </a:solidFill>
              </a:rPr>
              <a:t> – </a:t>
            </a:r>
            <a:r>
              <a:rPr lang="sk-SK" sz="3600" dirty="0">
                <a:solidFill>
                  <a:schemeClr val="bg1"/>
                </a:solidFill>
              </a:rPr>
              <a:t>porovnanie </a:t>
            </a:r>
            <a:r>
              <a:rPr lang="de-DE" sz="3600" dirty="0">
                <a:solidFill>
                  <a:schemeClr val="bg1"/>
                </a:solidFill>
              </a:rPr>
              <a:t> </a:t>
            </a:r>
            <a:r>
              <a:rPr lang="sk-SK" sz="3600" dirty="0">
                <a:solidFill>
                  <a:schemeClr val="bg1"/>
                </a:solidFill>
              </a:rPr>
              <a:t>rozdelenia príjmov v Nemecku, Poľsku a na Slovensku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195FC05-5EF1-42E7-88E7-2F981DC343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45" y="3659900"/>
            <a:ext cx="3399282" cy="203956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ECD764F-25B4-488C-A769-5AE2579B4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58" y="3659900"/>
            <a:ext cx="3399282" cy="203877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433FE3B-9D1E-4B56-BECA-49BCC01FE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973" y="3659901"/>
            <a:ext cx="3399282" cy="203877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78561A9C-063C-4111-BF27-99E4F7872EF8}"/>
              </a:ext>
            </a:extLst>
          </p:cNvPr>
          <p:cNvSpPr txBox="1"/>
          <p:nvPr/>
        </p:nvSpPr>
        <p:spPr>
          <a:xfrm>
            <a:off x="1639229" y="5687049"/>
            <a:ext cx="25536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4C8F8DB-E98D-4C89-855E-DCEB37FF303E}"/>
              </a:ext>
            </a:extLst>
          </p:cNvPr>
          <p:cNvSpPr txBox="1"/>
          <p:nvPr/>
        </p:nvSpPr>
        <p:spPr>
          <a:xfrm>
            <a:off x="5676909" y="5698656"/>
            <a:ext cx="2118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13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2B9742-1E4D-40DA-AA5B-52219BF1A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Porovnanie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príjmovej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nerovnosti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14944E-7B15-472A-A2E8-5F86C5D3E047}"/>
              </a:ext>
            </a:extLst>
          </p:cNvPr>
          <p:cNvSpPr txBox="1"/>
          <p:nvPr/>
        </p:nvSpPr>
        <p:spPr>
          <a:xfrm>
            <a:off x="74912" y="1630271"/>
            <a:ext cx="342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Nemecko od</a:t>
            </a:r>
            <a:r>
              <a:rPr lang="de-DE" dirty="0">
                <a:solidFill>
                  <a:schemeClr val="bg1"/>
                </a:solidFill>
              </a:rPr>
              <a:t> 2011 </a:t>
            </a:r>
            <a:r>
              <a:rPr lang="sk-SK" dirty="0">
                <a:solidFill>
                  <a:schemeClr val="bg1"/>
                </a:solidFill>
              </a:rPr>
              <a:t>do </a:t>
            </a:r>
            <a:r>
              <a:rPr lang="de-DE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5401F32-973C-43FA-81BB-40ABEA0DBC03}"/>
              </a:ext>
            </a:extLst>
          </p:cNvPr>
          <p:cNvSpPr txBox="1"/>
          <p:nvPr/>
        </p:nvSpPr>
        <p:spPr>
          <a:xfrm>
            <a:off x="4261884" y="1630271"/>
            <a:ext cx="342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Poľsko od</a:t>
            </a:r>
            <a:r>
              <a:rPr lang="de-DE" dirty="0">
                <a:solidFill>
                  <a:schemeClr val="bg1"/>
                </a:solidFill>
              </a:rPr>
              <a:t> 2011 </a:t>
            </a:r>
            <a:r>
              <a:rPr lang="sk-SK" dirty="0">
                <a:solidFill>
                  <a:schemeClr val="bg1"/>
                </a:solidFill>
              </a:rPr>
              <a:t>do </a:t>
            </a:r>
            <a:r>
              <a:rPr lang="de-DE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CE0D19-1AFB-4247-85CE-ACB4B96F0DCB}"/>
              </a:ext>
            </a:extLst>
          </p:cNvPr>
          <p:cNvSpPr txBox="1"/>
          <p:nvPr/>
        </p:nvSpPr>
        <p:spPr>
          <a:xfrm>
            <a:off x="8456306" y="1630271"/>
            <a:ext cx="3423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chemeClr val="bg1"/>
                </a:solidFill>
              </a:rPr>
              <a:t>Slovensko od</a:t>
            </a:r>
            <a:r>
              <a:rPr lang="de-DE" dirty="0">
                <a:solidFill>
                  <a:schemeClr val="bg1"/>
                </a:solidFill>
              </a:rPr>
              <a:t> 2011 </a:t>
            </a:r>
            <a:r>
              <a:rPr lang="sk-SK" dirty="0">
                <a:solidFill>
                  <a:schemeClr val="bg1"/>
                </a:solidFill>
              </a:rPr>
              <a:t>do </a:t>
            </a:r>
            <a:r>
              <a:rPr lang="de-DE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0" name="Rechteck 9">
            <a:hlinkClick r:id="rId4" action="ppaction://hlinksldjump"/>
            <a:extLst>
              <a:ext uri="{FF2B5EF4-FFF2-40B4-BE49-F238E27FC236}">
                <a16:creationId xmlns:a16="http://schemas.microsoft.com/office/drawing/2014/main" id="{691FAE54-76DA-4ED8-A148-C63CB89DD357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Pfeil: nach rechts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C96AF4-59F8-44B0-9769-97D9CC974684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Inhaltsplatzhalter 6">
            <a:extLst>
              <a:ext uri="{FF2B5EF4-FFF2-40B4-BE49-F238E27FC236}">
                <a16:creationId xmlns:a16="http://schemas.microsoft.com/office/drawing/2014/main" id="{40676CA5-D4EC-4C37-A1C6-C226438E1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4913" y="2271703"/>
            <a:ext cx="3882918" cy="2333882"/>
          </a:xfrm>
          <a:prstGeom prst="rect">
            <a:avLst/>
          </a:prstGeom>
        </p:spPr>
      </p:pic>
      <p:pic>
        <p:nvPicPr>
          <p:cNvPr id="14" name="Inhaltsplatzhalter 4">
            <a:extLst>
              <a:ext uri="{FF2B5EF4-FFF2-40B4-BE49-F238E27FC236}">
                <a16:creationId xmlns:a16="http://schemas.microsoft.com/office/drawing/2014/main" id="{5AA232A6-EAA9-49BF-A70D-52B456757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1843" y="2241493"/>
            <a:ext cx="3668313" cy="233388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8223A8F1-494C-41F5-ABBA-90175CB5B3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4169" y="2241493"/>
            <a:ext cx="3882918" cy="2333882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8A117CD-1D5C-4E4C-AF71-2197124AB3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1300" y="737363"/>
            <a:ext cx="713696" cy="514642"/>
          </a:xfrm>
          <a:prstGeom prst="rect">
            <a:avLst/>
          </a:prstGeom>
        </p:spPr>
      </p:pic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A3B9705-4395-46F3-9B96-E5B0967196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8926" y="4922929"/>
            <a:ext cx="609600" cy="6096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C7C16F5-A0DA-4AAA-A3E4-226DF4FA63F0}"/>
              </a:ext>
            </a:extLst>
          </p:cNvPr>
          <p:cNvSpPr txBox="1"/>
          <p:nvPr/>
        </p:nvSpPr>
        <p:spPr>
          <a:xfrm>
            <a:off x="4705350" y="5695950"/>
            <a:ext cx="3224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 grafov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0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CC61DF-36A2-4A9D-BE60-A6C863579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Lorenz</a:t>
            </a:r>
            <a:r>
              <a:rPr lang="sk-SK" dirty="0" err="1">
                <a:solidFill>
                  <a:schemeClr val="bg1"/>
                </a:solidFill>
              </a:rPr>
              <a:t>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r>
              <a:rPr lang="de-DE" dirty="0">
                <a:solidFill>
                  <a:schemeClr val="bg1"/>
                </a:solidFill>
              </a:rPr>
              <a:t> 2017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F1C10CC5-4B5F-4937-80C7-A04946A0978E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781300" y="1578499"/>
            <a:ext cx="4628954" cy="4351338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22824E5-1DE8-4EB7-8D2A-4603EAE21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292" y="714491"/>
            <a:ext cx="713696" cy="51464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385CA68-CE41-45DF-A14A-972EDA826A0E}"/>
              </a:ext>
            </a:extLst>
          </p:cNvPr>
          <p:cNvSpPr txBox="1"/>
          <p:nvPr/>
        </p:nvSpPr>
        <p:spPr>
          <a:xfrm>
            <a:off x="7531987" y="4743615"/>
            <a:ext cx="25686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Červená</a:t>
            </a:r>
            <a:r>
              <a:rPr lang="de-DE" dirty="0">
                <a:solidFill>
                  <a:schemeClr val="bg1"/>
                </a:solidFill>
              </a:rPr>
              <a:t>:</a:t>
            </a:r>
            <a:r>
              <a:rPr lang="sk-SK" dirty="0">
                <a:solidFill>
                  <a:schemeClr val="bg1"/>
                </a:solidFill>
              </a:rPr>
              <a:t> Nemecko</a:t>
            </a:r>
            <a:r>
              <a:rPr lang="de-DE" dirty="0">
                <a:solidFill>
                  <a:schemeClr val="bg1"/>
                </a:solidFill>
              </a:rPr>
              <a:t> </a:t>
            </a:r>
            <a:endParaRPr lang="sk-SK" dirty="0">
              <a:solidFill>
                <a:schemeClr val="bg1"/>
              </a:solidFill>
            </a:endParaRPr>
          </a:p>
          <a:p>
            <a:r>
              <a:rPr lang="sk-SK" dirty="0">
                <a:solidFill>
                  <a:schemeClr val="bg1"/>
                </a:solidFill>
              </a:rPr>
              <a:t>Zelená: Poľsko </a:t>
            </a:r>
          </a:p>
          <a:p>
            <a:r>
              <a:rPr lang="sk-SK" dirty="0">
                <a:solidFill>
                  <a:schemeClr val="bg1"/>
                </a:solidFill>
              </a:rPr>
              <a:t>Modrá: Slovensko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Ora</a:t>
            </a:r>
            <a:r>
              <a:rPr lang="sk-SK" dirty="0" err="1">
                <a:solidFill>
                  <a:schemeClr val="bg1"/>
                </a:solidFill>
              </a:rPr>
              <a:t>nžová</a:t>
            </a:r>
            <a:r>
              <a:rPr lang="de-DE" dirty="0">
                <a:solidFill>
                  <a:schemeClr val="bg1"/>
                </a:solidFill>
              </a:rPr>
              <a:t>: E</a:t>
            </a:r>
            <a:r>
              <a:rPr lang="sk-SK" dirty="0">
                <a:solidFill>
                  <a:schemeClr val="bg1"/>
                </a:solidFill>
              </a:rPr>
              <a:t>Ú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Pfeil: nach recht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8000A0D-E980-423D-BBB1-F717F1125972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E446A13-037B-4CD3-876F-8500A2688D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1100" y="2510156"/>
            <a:ext cx="609600" cy="60960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8793E194-D495-4339-8B77-53B53F20D4E4}"/>
              </a:ext>
            </a:extLst>
          </p:cNvPr>
          <p:cNvSpPr txBox="1"/>
          <p:nvPr/>
        </p:nvSpPr>
        <p:spPr>
          <a:xfrm>
            <a:off x="7905295" y="3087546"/>
            <a:ext cx="3285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Vysvetlenie- </a:t>
            </a:r>
            <a:r>
              <a:rPr lang="sk-SK" dirty="0" err="1">
                <a:solidFill>
                  <a:schemeClr val="bg1"/>
                </a:solidFill>
              </a:rPr>
              <a:t>Lorenzova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hlinkClick r:id="rId7" action="ppaction://hlinksldjump"/>
            <a:extLst>
              <a:ext uri="{FF2B5EF4-FFF2-40B4-BE49-F238E27FC236}">
                <a16:creationId xmlns:a16="http://schemas.microsoft.com/office/drawing/2014/main" id="{D88CAF45-6815-40A6-9DEB-8FFC1CAB432C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976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97FFD-F2C2-42C7-BD99-949A8024C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Vnímaná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65C6D1E8-36A2-45B2-82B4-1BCE25F52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421758" y="1356656"/>
            <a:ext cx="4016440" cy="2072344"/>
          </a:xfrm>
          <a:prstGeom prst="rect">
            <a:avLst/>
          </a:prstGeom>
        </p:spPr>
      </p:pic>
      <p:pic>
        <p:nvPicPr>
          <p:cNvPr id="4" name="Inhaltsplatzhalter 4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5D1863D3-DC04-42A0-A448-D78DA1CD18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83" y="460044"/>
            <a:ext cx="755021" cy="7550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DE34E2-59DF-43B6-9F38-6E91FB5D60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87779" y="3635687"/>
            <a:ext cx="4016442" cy="207234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2B2503C-A4F5-4AEB-A11B-CA68DA7E821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53804" y="1389204"/>
            <a:ext cx="4016442" cy="2072344"/>
          </a:xfrm>
          <a:prstGeom prst="rect">
            <a:avLst/>
          </a:prstGeom>
        </p:spPr>
      </p:pic>
      <p:sp>
        <p:nvSpPr>
          <p:cNvPr id="12" name="Rechteck 11">
            <a:hlinkClick r:id="rId12" action="ppaction://hlinksldjump"/>
            <a:extLst>
              <a:ext uri="{FF2B5EF4-FFF2-40B4-BE49-F238E27FC236}">
                <a16:creationId xmlns:a16="http://schemas.microsoft.com/office/drawing/2014/main" id="{6EA7A655-5F3E-42DB-81DB-7FF6A31D6334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Pfeil: nach rechts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BCDB21-515A-4E6D-A10B-94D3A3615A12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6E1DBCC-3054-4B74-9982-35E23FBB80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5878" y="3588925"/>
            <a:ext cx="609600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1EDCFAF-7027-478F-ACEF-272C6AF3E266}"/>
              </a:ext>
            </a:extLst>
          </p:cNvPr>
          <p:cNvSpPr txBox="1"/>
          <p:nvPr/>
        </p:nvSpPr>
        <p:spPr>
          <a:xfrm>
            <a:off x="1272982" y="4229262"/>
            <a:ext cx="231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Vysvetlenie- Nemecko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9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2254FCCB-1298-43C8-8141-759DADA842F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91200" y="5757976"/>
            <a:ext cx="609600" cy="60960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C6F9220-AB1F-4B5E-90FF-C4188B5BA858}"/>
              </a:ext>
            </a:extLst>
          </p:cNvPr>
          <p:cNvSpPr txBox="1"/>
          <p:nvPr/>
        </p:nvSpPr>
        <p:spPr>
          <a:xfrm>
            <a:off x="5411755" y="6314480"/>
            <a:ext cx="287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Vysvetlenie</a:t>
            </a:r>
            <a:r>
              <a:rPr lang="de-DE" dirty="0">
                <a:solidFill>
                  <a:schemeClr val="bg1"/>
                </a:solidFill>
              </a:rPr>
              <a:t>- </a:t>
            </a:r>
            <a:r>
              <a:rPr lang="sk-SK" dirty="0">
                <a:solidFill>
                  <a:schemeClr val="bg1"/>
                </a:solidFill>
              </a:rPr>
              <a:t>Poľsko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4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03F90D26-5744-4CC4-90DD-05351B59650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16285" y="3626247"/>
            <a:ext cx="609600" cy="6096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919FB57-DC8D-4D4B-AB25-3455BC2BE3EE}"/>
              </a:ext>
            </a:extLst>
          </p:cNvPr>
          <p:cNvSpPr txBox="1"/>
          <p:nvPr/>
        </p:nvSpPr>
        <p:spPr>
          <a:xfrm>
            <a:off x="8751498" y="4198525"/>
            <a:ext cx="2748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Vysvetlenie</a:t>
            </a:r>
            <a:r>
              <a:rPr lang="de-DE" dirty="0">
                <a:solidFill>
                  <a:schemeClr val="bg1"/>
                </a:solidFill>
              </a:rPr>
              <a:t>- </a:t>
            </a:r>
            <a:r>
              <a:rPr lang="sk-SK" dirty="0">
                <a:solidFill>
                  <a:schemeClr val="bg1"/>
                </a:solidFill>
              </a:rPr>
              <a:t>Slovensko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8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00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D6EB50-F4B7-4D9A-88E6-D093030FE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Vnímaná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5" name="Inhaltsplatzhalter 4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656FA1DD-99F3-4742-8D14-338A908B3B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83" y="460044"/>
            <a:ext cx="755021" cy="755021"/>
          </a:xfrm>
        </p:spPr>
      </p:pic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16C47D4-2B10-415C-B18C-DBAE4CC197A1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hteck 5">
            <a:hlinkClick r:id="rId9" action="ppaction://hlinksldjump"/>
            <a:extLst>
              <a:ext uri="{FF2B5EF4-FFF2-40B4-BE49-F238E27FC236}">
                <a16:creationId xmlns:a16="http://schemas.microsoft.com/office/drawing/2014/main" id="{6C445CB6-178F-4AE0-93A5-306E041BA5D8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9555D8-73D2-43AD-A683-B234BB9B31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405581"/>
            <a:ext cx="3949520" cy="203781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72D4112-60A6-4DF3-97D1-F0D82BDC2E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21239" y="1388416"/>
            <a:ext cx="3949520" cy="204058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A195F3E-61A1-4AED-BF5B-BBEBE0ADD1E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85727" y="1383310"/>
            <a:ext cx="3949520" cy="203781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50DD0D6D-22F3-4AB9-90FB-AABF8FE291AF}"/>
              </a:ext>
            </a:extLst>
          </p:cNvPr>
          <p:cNvSpPr txBox="1"/>
          <p:nvPr/>
        </p:nvSpPr>
        <p:spPr>
          <a:xfrm>
            <a:off x="3466205" y="5469584"/>
            <a:ext cx="5839451" cy="1634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 A: deutlich größter Anteil der Bevölkerung in der unteren Schicht </a:t>
            </a: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größte Ungleichheit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 B: kleinster Bevölkerungsanteil in der obersten Schicht und größter Anteil in der untersten Schicht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 C: große Mittelschicht, wird bei der untersten Schicht geringer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 D: größere Mittelschicht, Gesellschaftsform mit der geringsten Ungleichheit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Typ E: größere Bevölkerungsanteile in den oberen Schichten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05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20A26715-7712-4BC0-B0DB-A57B1F17BD37}"/>
              </a:ext>
            </a:extLst>
          </p:cNvPr>
          <p:cNvPicPr/>
          <p:nvPr/>
        </p:nvPicPr>
        <p:blipFill rotWithShape="1">
          <a:blip r:embed="rId13"/>
          <a:srcRect t="43179"/>
          <a:stretch/>
        </p:blipFill>
        <p:spPr bwMode="auto">
          <a:xfrm>
            <a:off x="3835081" y="4449522"/>
            <a:ext cx="4521835" cy="10566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DA96E193-09ED-494B-9804-9CD93441F8AC}"/>
              </a:ext>
            </a:extLst>
          </p:cNvPr>
          <p:cNvSpPr txBox="1"/>
          <p:nvPr/>
        </p:nvSpPr>
        <p:spPr>
          <a:xfrm>
            <a:off x="751672" y="3926001"/>
            <a:ext cx="2446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Vysvetlenie- Nemecko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1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37EA6FA8-F3BD-4231-A4DB-171146213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093" y="3451702"/>
            <a:ext cx="609600" cy="60960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7803798-E0BB-4CE3-B038-31262ADAD10F}"/>
              </a:ext>
            </a:extLst>
          </p:cNvPr>
          <p:cNvSpPr txBox="1"/>
          <p:nvPr/>
        </p:nvSpPr>
        <p:spPr>
          <a:xfrm>
            <a:off x="5259816" y="3918346"/>
            <a:ext cx="2048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Vysvetlenie</a:t>
            </a:r>
            <a:r>
              <a:rPr lang="de-DE" dirty="0">
                <a:solidFill>
                  <a:schemeClr val="bg1"/>
                </a:solidFill>
              </a:rPr>
              <a:t>- </a:t>
            </a:r>
            <a:r>
              <a:rPr lang="sk-SK" dirty="0">
                <a:solidFill>
                  <a:schemeClr val="bg1"/>
                </a:solidFill>
              </a:rPr>
              <a:t>Poľsko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1FA46480-E866-4856-9F90-C45BB25361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57493" y="3422319"/>
            <a:ext cx="609600" cy="60960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EFE3D8FC-C0CB-43AD-AD0E-EBCF8193A937}"/>
              </a:ext>
            </a:extLst>
          </p:cNvPr>
          <p:cNvSpPr txBox="1"/>
          <p:nvPr/>
        </p:nvSpPr>
        <p:spPr>
          <a:xfrm>
            <a:off x="9305656" y="3926001"/>
            <a:ext cx="228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Vysvetlenie</a:t>
            </a:r>
            <a:r>
              <a:rPr lang="sk-SK" dirty="0">
                <a:solidFill>
                  <a:schemeClr val="bg1"/>
                </a:solidFill>
              </a:rPr>
              <a:t>- Slovensko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18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7013860-47EB-470C-A72E-B9C969C33DF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24907" y="344339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54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62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114FC3-6B31-4989-AB04-2D0386C84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Vnímaná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Inhaltsplatzhalter 4" descr="Ein Bild, das Spielzeug enthält.&#10;&#10;Automatisch generierte Beschreibung">
            <a:extLst>
              <a:ext uri="{FF2B5EF4-FFF2-40B4-BE49-F238E27FC236}">
                <a16:creationId xmlns:a16="http://schemas.microsoft.com/office/drawing/2014/main" id="{B6EBC5D2-720C-4FF4-BBA6-8F62368146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9983" y="460044"/>
            <a:ext cx="755021" cy="75502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881363AF-B503-470D-BCC4-2207A8F237A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363099" y="2428134"/>
            <a:ext cx="2528354" cy="2289551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2D32407-B79E-46C6-811F-DE2847C1AC6A}"/>
              </a:ext>
            </a:extLst>
          </p:cNvPr>
          <p:cNvSpPr txBox="1"/>
          <p:nvPr/>
        </p:nvSpPr>
        <p:spPr>
          <a:xfrm>
            <a:off x="4091753" y="1553175"/>
            <a:ext cx="3450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Skutočná</a:t>
            </a:r>
            <a:r>
              <a:rPr lang="de-DE" sz="2000" dirty="0">
                <a:solidFill>
                  <a:schemeClr val="bg1"/>
                </a:solidFill>
              </a:rPr>
              <a:t> forma </a:t>
            </a:r>
            <a:r>
              <a:rPr lang="de-DE" sz="2000" dirty="0" err="1">
                <a:solidFill>
                  <a:schemeClr val="bg1"/>
                </a:solidFill>
              </a:rPr>
              <a:t>spoločnosti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 v </a:t>
            </a:r>
            <a:r>
              <a:rPr lang="sk-SK" sz="2000" dirty="0">
                <a:solidFill>
                  <a:schemeClr val="bg1"/>
                </a:solidFill>
              </a:rPr>
              <a:t>Poľsku</a:t>
            </a:r>
            <a:endParaRPr lang="de-DE" sz="20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F372E4D-E360-49BE-AAA5-1A026F5C13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553" y="2428133"/>
            <a:ext cx="2359355" cy="2289552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A22E9000-0F53-4FE9-A76A-D2D95CE3E6E4}"/>
              </a:ext>
            </a:extLst>
          </p:cNvPr>
          <p:cNvSpPr txBox="1"/>
          <p:nvPr/>
        </p:nvSpPr>
        <p:spPr>
          <a:xfrm>
            <a:off x="337325" y="1555488"/>
            <a:ext cx="34501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>
                <a:solidFill>
                  <a:schemeClr val="bg1"/>
                </a:solidFill>
              </a:rPr>
              <a:t>Skutočná forma spoločnosti</a:t>
            </a:r>
          </a:p>
          <a:p>
            <a:r>
              <a:rPr lang="de-DE" sz="2000">
                <a:solidFill>
                  <a:schemeClr val="bg1"/>
                </a:solidFill>
              </a:rPr>
              <a:t> v Nemecku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F73F5B46-F496-4516-9FDE-80842CFA4CCB}"/>
              </a:ext>
            </a:extLst>
          </p:cNvPr>
          <p:cNvSpPr txBox="1"/>
          <p:nvPr/>
        </p:nvSpPr>
        <p:spPr>
          <a:xfrm>
            <a:off x="8170206" y="1574557"/>
            <a:ext cx="3479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chemeClr val="bg1"/>
                </a:solidFill>
              </a:rPr>
              <a:t>Skutočná</a:t>
            </a:r>
            <a:r>
              <a:rPr lang="de-DE" sz="2000" dirty="0">
                <a:solidFill>
                  <a:schemeClr val="bg1"/>
                </a:solidFill>
              </a:rPr>
              <a:t> forma </a:t>
            </a:r>
            <a:r>
              <a:rPr lang="de-DE" sz="2000" dirty="0" err="1">
                <a:solidFill>
                  <a:schemeClr val="bg1"/>
                </a:solidFill>
              </a:rPr>
              <a:t>spoločnosti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2000" dirty="0">
                <a:solidFill>
                  <a:schemeClr val="bg1"/>
                </a:solidFill>
              </a:rPr>
              <a:t> </a:t>
            </a:r>
            <a:r>
              <a:rPr lang="sk-SK" sz="2000" dirty="0">
                <a:solidFill>
                  <a:schemeClr val="bg1"/>
                </a:solidFill>
              </a:rPr>
              <a:t>na Slovensku</a:t>
            </a:r>
            <a:endParaRPr lang="de-DE" sz="2000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2350A325-C735-45D7-9B62-FA83644FEED5}"/>
              </a:ext>
            </a:extLst>
          </p:cNvPr>
          <p:cNvSpPr txBox="1"/>
          <p:nvPr/>
        </p:nvSpPr>
        <p:spPr>
          <a:xfrm>
            <a:off x="8738607" y="2298277"/>
            <a:ext cx="20295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Štúdia Niehuesa (Nemecký ekonomický inštitút) nezahŕňa slovenské hodnoty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Rechteck 18">
            <a:hlinkClick r:id="rId5" action="ppaction://hlinksldjump"/>
            <a:extLst>
              <a:ext uri="{FF2B5EF4-FFF2-40B4-BE49-F238E27FC236}">
                <a16:creationId xmlns:a16="http://schemas.microsoft.com/office/drawing/2014/main" id="{AA521F01-13AA-45BF-8B8A-051F5CEF5AA9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0" name="Pfeil: nach rechts 1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BB790D-D621-4D3A-994B-5FA95709F140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98978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0B3B96-C2E9-421E-86ED-B5136CB8E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Kritik</a:t>
            </a:r>
            <a:r>
              <a:rPr lang="sk-SK" dirty="0">
                <a:solidFill>
                  <a:schemeClr val="bg1"/>
                </a:solidFill>
              </a:rPr>
              <a:t>a podľa </a:t>
            </a:r>
            <a:r>
              <a:rPr lang="de-DE" dirty="0" err="1">
                <a:solidFill>
                  <a:schemeClr val="bg1"/>
                </a:solidFill>
              </a:rPr>
              <a:t>Gini</a:t>
            </a:r>
            <a:r>
              <a:rPr lang="sk-SK" dirty="0">
                <a:solidFill>
                  <a:schemeClr val="bg1"/>
                </a:solidFill>
              </a:rPr>
              <a:t>ho k</a:t>
            </a:r>
            <a:r>
              <a:rPr lang="de-DE" dirty="0" err="1">
                <a:solidFill>
                  <a:schemeClr val="bg1"/>
                </a:solidFill>
              </a:rPr>
              <a:t>oefi</a:t>
            </a:r>
            <a:r>
              <a:rPr lang="sk-SK" dirty="0">
                <a:solidFill>
                  <a:schemeClr val="bg1"/>
                </a:solidFill>
              </a:rPr>
              <a:t>c</a:t>
            </a:r>
            <a:r>
              <a:rPr lang="de-DE" dirty="0" err="1">
                <a:solidFill>
                  <a:schemeClr val="bg1"/>
                </a:solidFill>
              </a:rPr>
              <a:t>ient</a:t>
            </a:r>
            <a:r>
              <a:rPr lang="sk-SK" dirty="0" err="1">
                <a:solidFill>
                  <a:schemeClr val="bg1"/>
                </a:solidFill>
              </a:rPr>
              <a:t>ov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0D02E4-BEF0-4BB4-9905-22A44C427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020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de-DE" sz="2400" dirty="0">
                <a:solidFill>
                  <a:schemeClr val="bg1"/>
                </a:solidFill>
              </a:rPr>
              <a:t>... </a:t>
            </a:r>
            <a:r>
              <a:rPr lang="de-DE" sz="2400" dirty="0" err="1">
                <a:solidFill>
                  <a:schemeClr val="bg1"/>
                </a:solidFill>
              </a:rPr>
              <a:t>nevyjadruje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reálne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rozdelenie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príjmov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 err="1">
                <a:solidFill>
                  <a:schemeClr val="bg1"/>
                </a:solidFill>
              </a:rPr>
              <a:t>Ak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Gini</a:t>
            </a:r>
            <a:r>
              <a:rPr lang="sk-SK" sz="2400" dirty="0">
                <a:solidFill>
                  <a:schemeClr val="bg1"/>
                </a:solidFill>
              </a:rPr>
              <a:t>ho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koeficient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zmení</a:t>
            </a:r>
            <a:r>
              <a:rPr lang="de-DE" sz="2400" dirty="0">
                <a:solidFill>
                  <a:schemeClr val="bg1"/>
                </a:solidFill>
              </a:rPr>
              <a:t> v </a:t>
            </a:r>
            <a:r>
              <a:rPr lang="de-DE" sz="2400" dirty="0" err="1">
                <a:solidFill>
                  <a:schemeClr val="bg1"/>
                </a:solidFill>
              </a:rPr>
              <a:t>priebehu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niekoľkých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rokov</a:t>
            </a:r>
            <a:r>
              <a:rPr lang="de-DE" sz="2400" dirty="0">
                <a:solidFill>
                  <a:schemeClr val="bg1"/>
                </a:solidFill>
              </a:rPr>
              <a:t>, </a:t>
            </a:r>
            <a:r>
              <a:rPr lang="de-DE" sz="2400" dirty="0" err="1">
                <a:solidFill>
                  <a:schemeClr val="bg1"/>
                </a:solidFill>
              </a:rPr>
              <a:t>už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nedá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určiť</a:t>
            </a:r>
            <a:r>
              <a:rPr lang="de-DE" sz="2400" dirty="0">
                <a:solidFill>
                  <a:schemeClr val="bg1"/>
                </a:solidFill>
              </a:rPr>
              <a:t>, </a:t>
            </a:r>
            <a:r>
              <a:rPr lang="de-DE" sz="2400" dirty="0" err="1">
                <a:solidFill>
                  <a:schemeClr val="bg1"/>
                </a:solidFill>
              </a:rPr>
              <a:t>ktorá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príjmová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oblasť</a:t>
            </a:r>
            <a:r>
              <a:rPr lang="de-DE" sz="2400" dirty="0">
                <a:solidFill>
                  <a:schemeClr val="bg1"/>
                </a:solidFill>
              </a:rPr>
              <a:t> je </a:t>
            </a:r>
            <a:r>
              <a:rPr lang="de-DE" sz="2400" dirty="0" err="1">
                <a:solidFill>
                  <a:schemeClr val="bg1"/>
                </a:solidFill>
              </a:rPr>
              <a:t>za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to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zodpovedná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... </a:t>
            </a:r>
            <a:r>
              <a:rPr lang="de-DE" sz="2400" dirty="0" err="1">
                <a:solidFill>
                  <a:schemeClr val="bg1"/>
                </a:solidFill>
              </a:rPr>
              <a:t>neukazuje</a:t>
            </a:r>
            <a:r>
              <a:rPr lang="de-DE" sz="2400" dirty="0">
                <a:solidFill>
                  <a:schemeClr val="bg1"/>
                </a:solidFill>
              </a:rPr>
              <a:t>, </a:t>
            </a:r>
            <a:r>
              <a:rPr lang="de-DE" sz="2400" dirty="0" err="1">
                <a:solidFill>
                  <a:schemeClr val="bg1"/>
                </a:solidFill>
              </a:rPr>
              <a:t>či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sú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opatrenia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ľudí</a:t>
            </a:r>
            <a:r>
              <a:rPr lang="de-DE" sz="2400" dirty="0">
                <a:solidFill>
                  <a:schemeClr val="bg1"/>
                </a:solidFill>
              </a:rPr>
              <a:t> s </a:t>
            </a:r>
            <a:r>
              <a:rPr lang="de-DE" sz="2400" dirty="0" err="1">
                <a:solidFill>
                  <a:schemeClr val="bg1"/>
                </a:solidFill>
              </a:rPr>
              <a:t>nízkym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príjmom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úspešné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alebo</a:t>
            </a:r>
            <a:r>
              <a:rPr lang="de-DE" sz="2400" dirty="0">
                <a:solidFill>
                  <a:schemeClr val="bg1"/>
                </a:solidFill>
              </a:rPr>
              <a:t> nie</a:t>
            </a:r>
          </a:p>
          <a:p>
            <a:r>
              <a:rPr lang="de-DE" sz="2400" dirty="0">
                <a:solidFill>
                  <a:schemeClr val="bg1"/>
                </a:solidFill>
              </a:rPr>
              <a:t>... </a:t>
            </a:r>
            <a:r>
              <a:rPr lang="de-DE" sz="2400" dirty="0" err="1">
                <a:solidFill>
                  <a:schemeClr val="bg1"/>
                </a:solidFill>
              </a:rPr>
              <a:t>zobrazuje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iba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priemernú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hodnotu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nerovnosti</a:t>
            </a:r>
            <a:r>
              <a:rPr lang="de-DE" sz="2400" dirty="0">
                <a:solidFill>
                  <a:schemeClr val="bg1"/>
                </a:solidFill>
              </a:rPr>
              <a:t> a nie </a:t>
            </a:r>
            <a:r>
              <a:rPr lang="de-DE" sz="2400" dirty="0" err="1">
                <a:solidFill>
                  <a:schemeClr val="bg1"/>
                </a:solidFill>
              </a:rPr>
              <a:t>príslušný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podiel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príslušných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vrstiev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 err="1">
                <a:solidFill>
                  <a:schemeClr val="bg1"/>
                </a:solidFill>
              </a:rPr>
              <a:t>Bohatstvo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bohatých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zvyšuje</a:t>
            </a:r>
            <a:r>
              <a:rPr lang="de-DE" sz="2400" dirty="0">
                <a:solidFill>
                  <a:schemeClr val="bg1"/>
                </a:solidFill>
              </a:rPr>
              <a:t> - </a:t>
            </a:r>
            <a:r>
              <a:rPr lang="de-DE" sz="2400" dirty="0" err="1">
                <a:solidFill>
                  <a:schemeClr val="bg1"/>
                </a:solidFill>
              </a:rPr>
              <a:t>chudobní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sú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čoraz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chudobnejší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... je </a:t>
            </a:r>
            <a:r>
              <a:rPr lang="de-DE" sz="2400" dirty="0" err="1">
                <a:solidFill>
                  <a:schemeClr val="bg1"/>
                </a:solidFill>
              </a:rPr>
              <a:t>úplne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jedno</a:t>
            </a:r>
            <a:r>
              <a:rPr lang="de-DE" sz="2400" dirty="0">
                <a:solidFill>
                  <a:schemeClr val="bg1"/>
                </a:solidFill>
              </a:rPr>
              <a:t>, </a:t>
            </a:r>
            <a:r>
              <a:rPr lang="de-DE" sz="2400" dirty="0" err="1">
                <a:solidFill>
                  <a:schemeClr val="bg1"/>
                </a:solidFill>
              </a:rPr>
              <a:t>kde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sa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vlastne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zmení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rozdelenie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príjmov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... je </a:t>
            </a:r>
            <a:r>
              <a:rPr lang="de-DE" sz="2400" dirty="0" err="1">
                <a:solidFill>
                  <a:schemeClr val="bg1"/>
                </a:solidFill>
              </a:rPr>
              <a:t>skôr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necitlivý</a:t>
            </a:r>
            <a:r>
              <a:rPr lang="de-DE" sz="2400" dirty="0">
                <a:solidFill>
                  <a:schemeClr val="bg1"/>
                </a:solidFill>
              </a:rPr>
              <a:t> v </a:t>
            </a:r>
            <a:r>
              <a:rPr lang="de-DE" sz="2400" dirty="0" err="1">
                <a:solidFill>
                  <a:schemeClr val="bg1"/>
                </a:solidFill>
              </a:rPr>
              <a:t>hornej</a:t>
            </a:r>
            <a:r>
              <a:rPr lang="de-DE" sz="2400" dirty="0">
                <a:solidFill>
                  <a:schemeClr val="bg1"/>
                </a:solidFill>
              </a:rPr>
              <a:t> a </a:t>
            </a:r>
            <a:r>
              <a:rPr lang="de-DE" sz="2400" dirty="0" err="1">
                <a:solidFill>
                  <a:schemeClr val="bg1"/>
                </a:solidFill>
              </a:rPr>
              <a:t>spodnej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vrstve</a:t>
            </a:r>
            <a:r>
              <a:rPr lang="de-DE" sz="2400" dirty="0">
                <a:solidFill>
                  <a:schemeClr val="bg1"/>
                </a:solidFill>
              </a:rPr>
              <a:t> a </a:t>
            </a:r>
            <a:r>
              <a:rPr lang="de-DE" sz="2400" dirty="0" err="1">
                <a:solidFill>
                  <a:schemeClr val="bg1"/>
                </a:solidFill>
              </a:rPr>
              <a:t>citlivý</a:t>
            </a:r>
            <a:r>
              <a:rPr lang="de-DE" sz="2400" dirty="0">
                <a:solidFill>
                  <a:schemeClr val="bg1"/>
                </a:solidFill>
              </a:rPr>
              <a:t> v </a:t>
            </a:r>
            <a:r>
              <a:rPr lang="de-DE" sz="2400" dirty="0" err="1">
                <a:solidFill>
                  <a:schemeClr val="bg1"/>
                </a:solidFill>
              </a:rPr>
              <a:t>strede</a:t>
            </a:r>
            <a:endParaRPr lang="de-DE" sz="2400" dirty="0">
              <a:solidFill>
                <a:schemeClr val="bg1"/>
              </a:solidFill>
            </a:endParaRPr>
          </a:p>
          <a:p>
            <a:r>
              <a:rPr lang="de-DE" sz="2400" dirty="0">
                <a:solidFill>
                  <a:schemeClr val="bg1"/>
                </a:solidFill>
              </a:rPr>
              <a:t>Nie je </a:t>
            </a:r>
            <a:r>
              <a:rPr lang="de-DE" sz="2400" dirty="0" err="1">
                <a:solidFill>
                  <a:schemeClr val="bg1"/>
                </a:solidFill>
              </a:rPr>
              <a:t>možné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určiť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absolútny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príjem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obyvateľstva</a:t>
            </a:r>
            <a:endParaRPr lang="de-DE" sz="2400" dirty="0">
              <a:solidFill>
                <a:schemeClr val="bg1"/>
              </a:solidFill>
            </a:endParaRPr>
          </a:p>
          <a:p>
            <a:endParaRPr lang="de-DE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de-DE" sz="2400" dirty="0">
                <a:solidFill>
                  <a:schemeClr val="bg1"/>
                </a:solidFill>
              </a:rPr>
              <a:t>ALE</a:t>
            </a:r>
            <a:r>
              <a:rPr lang="sk-SK" sz="2400" dirty="0">
                <a:solidFill>
                  <a:schemeClr val="bg1"/>
                </a:solidFill>
              </a:rPr>
              <a:t> - </a:t>
            </a:r>
            <a:r>
              <a:rPr lang="de-DE" sz="2400" dirty="0" err="1">
                <a:solidFill>
                  <a:schemeClr val="bg1"/>
                </a:solidFill>
              </a:rPr>
              <a:t>nerovnosť</a:t>
            </a:r>
            <a:r>
              <a:rPr lang="de-DE" sz="2400" dirty="0">
                <a:solidFill>
                  <a:schemeClr val="bg1"/>
                </a:solidFill>
              </a:rPr>
              <a:t> na </a:t>
            </a:r>
            <a:r>
              <a:rPr lang="de-DE" sz="2400" dirty="0" err="1">
                <a:solidFill>
                  <a:schemeClr val="bg1"/>
                </a:solidFill>
              </a:rPr>
              <a:t>prvý</a:t>
            </a:r>
            <a:r>
              <a:rPr lang="de-DE" sz="2400" dirty="0">
                <a:solidFill>
                  <a:schemeClr val="bg1"/>
                </a:solidFill>
              </a:rPr>
              <a:t> </a:t>
            </a:r>
            <a:r>
              <a:rPr lang="de-DE" sz="2400" dirty="0" err="1">
                <a:solidFill>
                  <a:schemeClr val="bg1"/>
                </a:solidFill>
              </a:rPr>
              <a:t>pohľad</a:t>
            </a:r>
            <a:endParaRPr lang="de-DE" sz="24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hlinkClick r:id="rId2" action="ppaction://hlinksldjump"/>
            <a:extLst>
              <a:ext uri="{FF2B5EF4-FFF2-40B4-BE49-F238E27FC236}">
                <a16:creationId xmlns:a16="http://schemas.microsoft.com/office/drawing/2014/main" id="{CC3BFFDC-FC9E-4383-8374-BB799941E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9399" y="671289"/>
            <a:ext cx="695940" cy="724231"/>
          </a:xfrm>
          <a:prstGeom prst="rect">
            <a:avLst/>
          </a:prstGeom>
        </p:spPr>
      </p:pic>
      <p:sp>
        <p:nvSpPr>
          <p:cNvPr id="5" name="Pfeil: nach rechts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6523E9D-197E-410C-952F-8D847077CEE5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hlinkClick r:id="rId4" action="ppaction://hlinksldjump"/>
            <a:extLst>
              <a:ext uri="{FF2B5EF4-FFF2-40B4-BE49-F238E27FC236}">
                <a16:creationId xmlns:a16="http://schemas.microsoft.com/office/drawing/2014/main" id="{316D034A-D98D-4E36-A024-52ABF7A7CCB7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2926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1CF48-15F6-4F7A-A22C-10BC0E83E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Zhrnutie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1CDD8-6F96-4B62-8FAC-64E163897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NEMECKO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najväčšia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P</a:t>
            </a:r>
            <a:r>
              <a:rPr lang="sk-SK" dirty="0">
                <a:solidFill>
                  <a:schemeClr val="bg1"/>
                </a:solidFill>
              </a:rPr>
              <a:t>OĽSKO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znamená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príjmovú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>
                <a:solidFill>
                  <a:schemeClr val="bg1"/>
                </a:solidFill>
              </a:rPr>
              <a:t>S</a:t>
            </a:r>
            <a:r>
              <a:rPr lang="sk-SK" dirty="0">
                <a:solidFill>
                  <a:schemeClr val="bg1"/>
                </a:solidFill>
              </a:rPr>
              <a:t>LOVENS</a:t>
            </a:r>
            <a:r>
              <a:rPr lang="de-DE" dirty="0">
                <a:solidFill>
                  <a:schemeClr val="bg1"/>
                </a:solidFill>
              </a:rPr>
              <a:t>K</a:t>
            </a:r>
            <a:r>
              <a:rPr lang="sk-SK" dirty="0">
                <a:solidFill>
                  <a:schemeClr val="bg1"/>
                </a:solidFill>
              </a:rPr>
              <a:t>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najnižšia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nerovnosť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Podľa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dotazníkov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sú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občania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Slovenska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najspokojnejší</a:t>
            </a:r>
            <a:r>
              <a:rPr lang="de-DE" dirty="0">
                <a:solidFill>
                  <a:schemeClr val="bg1"/>
                </a:solidFill>
              </a:rPr>
              <a:t>, v </a:t>
            </a:r>
            <a:r>
              <a:rPr lang="de-DE" dirty="0" err="1">
                <a:solidFill>
                  <a:schemeClr val="bg1"/>
                </a:solidFill>
              </a:rPr>
              <a:t>súlade</a:t>
            </a:r>
            <a:r>
              <a:rPr lang="de-DE" dirty="0">
                <a:solidFill>
                  <a:schemeClr val="bg1"/>
                </a:solidFill>
              </a:rPr>
              <a:t> s </a:t>
            </a:r>
            <a:r>
              <a:rPr lang="de-DE" dirty="0" err="1">
                <a:solidFill>
                  <a:schemeClr val="bg1"/>
                </a:solidFill>
              </a:rPr>
              <a:t>realitou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Dôležité</a:t>
            </a:r>
            <a:r>
              <a:rPr lang="de-DE" dirty="0">
                <a:solidFill>
                  <a:schemeClr val="bg1"/>
                </a:solidFill>
              </a:rPr>
              <a:t> je </a:t>
            </a:r>
            <a:r>
              <a:rPr lang="de-DE" dirty="0" err="1">
                <a:solidFill>
                  <a:schemeClr val="bg1"/>
                </a:solidFill>
              </a:rPr>
              <a:t>aj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zváženie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príčin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príjmovej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nerovnosti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opatrenia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proti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príjmovej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nerovnosti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4" name="Picture 2" descr="Fazit, Grund, Letzte, Ende, Logische, Letzte Amtszeit">
            <a:hlinkClick r:id="rId2" action="ppaction://hlinksldjump"/>
            <a:extLst>
              <a:ext uri="{FF2B5EF4-FFF2-40B4-BE49-F238E27FC236}">
                <a16:creationId xmlns:a16="http://schemas.microsoft.com/office/drawing/2014/main" id="{74621C42-E646-4F63-A4BF-7CED94C3B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179" y="500457"/>
            <a:ext cx="1330713" cy="7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>
            <a:hlinkClick r:id="rId4" action="ppaction://hlinksldjump"/>
            <a:extLst>
              <a:ext uri="{FF2B5EF4-FFF2-40B4-BE49-F238E27FC236}">
                <a16:creationId xmlns:a16="http://schemas.microsoft.com/office/drawing/2014/main" id="{43CF2237-0079-4619-8F25-7A014F19136C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Pfeil: nach rechts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6FF2D93-A3CF-4CA7-B352-3AA6E5F3C18E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318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8117C-77BC-44C2-BC82-9370151ED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Otestuj si svoje vedomosti: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6A4D6042-46C6-4E73-A077-D625EF6ABEEE}"/>
              </a:ext>
            </a:extLst>
          </p:cNvPr>
          <p:cNvSpPr txBox="1"/>
          <p:nvPr/>
        </p:nvSpPr>
        <p:spPr>
          <a:xfrm>
            <a:off x="4204009" y="5167312"/>
            <a:ext cx="3222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hlinkClick r:id="rId3"/>
              </a:rPr>
              <a:t>Quiz zur Einkommensverteilung</a:t>
            </a:r>
            <a:endParaRPr lang="de-DE" dirty="0"/>
          </a:p>
        </p:txBody>
      </p:sp>
      <p:pic>
        <p:nvPicPr>
          <p:cNvPr id="1026" name="Picture 2" descr="Quiz, Frage, Spiel, Test, Antwort, Symbol, Fragebogen">
            <a:hlinkClick r:id="rId4"/>
            <a:extLst>
              <a:ext uri="{FF2B5EF4-FFF2-40B4-BE49-F238E27FC236}">
                <a16:creationId xmlns:a16="http://schemas.microsoft.com/office/drawing/2014/main" id="{E5ECEB7D-ABF1-4283-9E50-D7B17F5C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5005" y="1764398"/>
            <a:ext cx="4947424" cy="332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092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0AC3C9-30DB-45AA-8A03-A97D18326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Zoznam použitých obrázkov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D2376A-03C4-4ACF-9B0E-17141C3C4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5032375"/>
          </a:xfrm>
        </p:spPr>
        <p:txBody>
          <a:bodyPr>
            <a:norm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Abbildung Deutschland Flagge: </a:t>
            </a:r>
            <a:r>
              <a:rPr lang="de-DE" sz="1800" dirty="0">
                <a:solidFill>
                  <a:schemeClr val="bg1"/>
                </a:solidFill>
              </a:rPr>
              <a:t>https://pixabay.com/de/vectors/deutschland-flagge-nationalit%C3%A4t-31017/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Polen Flagge: </a:t>
            </a:r>
            <a:r>
              <a:rPr lang="de-DE" sz="1800" dirty="0">
                <a:solidFill>
                  <a:schemeClr val="bg1"/>
                </a:solidFill>
              </a:rPr>
              <a:t>https://pixabay.com/de/vectors/polen-flagge-nationalflagge-nation-162393/</a:t>
            </a:r>
            <a:endParaRPr lang="de-DE" sz="2000" dirty="0">
              <a:solidFill>
                <a:schemeClr val="bg1"/>
              </a:solidFill>
            </a:endParaRPr>
          </a:p>
          <a:p>
            <a:r>
              <a:rPr lang="de-DE" sz="1800" b="1" dirty="0">
                <a:solidFill>
                  <a:schemeClr val="bg1"/>
                </a:solidFill>
              </a:rPr>
              <a:t>Abbildung Slowakei Flagge: </a:t>
            </a:r>
            <a:r>
              <a:rPr lang="de-DE" sz="1800" dirty="0">
                <a:solidFill>
                  <a:schemeClr val="bg1"/>
                </a:solidFill>
              </a:rPr>
              <a:t>https://pixabay.com/de/vectors/slowakei-flagge-nationalflagge-162421/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Einkommensverteilung: </a:t>
            </a:r>
            <a:r>
              <a:rPr lang="de-DE" sz="1800" dirty="0">
                <a:solidFill>
                  <a:schemeClr val="bg1"/>
                </a:solidFill>
              </a:rPr>
              <a:t>https://pixabay.com/de/vectors/geld-beutel-bargeld-w%C3%A4hrung-576443/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Einkommensungleichheit: </a:t>
            </a:r>
            <a:r>
              <a:rPr lang="de-DE" sz="1800" dirty="0">
                <a:solidFill>
                  <a:schemeClr val="bg1"/>
                </a:solidFill>
              </a:rPr>
              <a:t>https://pixabay.com/de/vectors/waage-gleichgewicht-symbol-36417/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Entwicklung:</a:t>
            </a:r>
            <a:r>
              <a:rPr lang="de-DE" sz="1800" dirty="0">
                <a:solidFill>
                  <a:schemeClr val="bg1"/>
                </a:solidFill>
              </a:rPr>
              <a:t> https://pixabay.com/de/vectors/graph-statistiken-daten-histogramm-3331238/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Empfundene Einkommensungleichheit: </a:t>
            </a:r>
            <a:r>
              <a:rPr lang="de-DE" sz="1800" dirty="0">
                <a:solidFill>
                  <a:schemeClr val="bg1"/>
                </a:solidFill>
              </a:rPr>
              <a:t>https://pixabay.com/de/vectors/verein-gemeinschaft-gruppe-treffen-152746/ 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Kritik am Gini-Koeffizienten: </a:t>
            </a:r>
            <a:r>
              <a:rPr lang="de-DE" sz="1800" dirty="0">
                <a:solidFill>
                  <a:schemeClr val="bg1"/>
                </a:solidFill>
              </a:rPr>
              <a:t>https://pixabay.com/de/vectors/blitz-bolzen-gelb-zorn-305229/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Fazit: </a:t>
            </a:r>
            <a:r>
              <a:rPr lang="de-DE" sz="1800" dirty="0">
                <a:solidFill>
                  <a:schemeClr val="bg1"/>
                </a:solidFill>
              </a:rPr>
              <a:t>https://pixabay.com/de/photos/fazit-grund-letzte-ende-logische-5859031/</a:t>
            </a:r>
          </a:p>
          <a:p>
            <a:r>
              <a:rPr lang="de-DE" sz="1800" b="1" dirty="0">
                <a:solidFill>
                  <a:schemeClr val="bg1"/>
                </a:solidFill>
              </a:rPr>
              <a:t>Abbildung Quiz: </a:t>
            </a:r>
            <a:r>
              <a:rPr lang="de-DE" sz="1800" dirty="0">
                <a:solidFill>
                  <a:schemeClr val="bg1"/>
                </a:solidFill>
              </a:rPr>
              <a:t>https://pixabay.com/de/illustrations/quiz-frage-spiel-test-antwort-2004350/</a:t>
            </a:r>
          </a:p>
          <a:p>
            <a:endParaRPr lang="de-DE" sz="1800" dirty="0">
              <a:solidFill>
                <a:schemeClr val="bg1"/>
              </a:solidFill>
            </a:endParaRPr>
          </a:p>
          <a:p>
            <a:endParaRPr lang="de-DE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93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C4E4A4-AF67-4343-A821-136522C1A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Obsah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5EA93A9-4981-467B-88E9-EAC97E4EF96A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26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id="{D1BAE9EE-2750-4E81-A966-2F57EDF79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7927" y="1521069"/>
            <a:ext cx="919448" cy="110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7044098-0003-4F34-8A72-FC3FD324D602}"/>
              </a:ext>
            </a:extLst>
          </p:cNvPr>
          <p:cNvSpPr txBox="1"/>
          <p:nvPr/>
        </p:nvSpPr>
        <p:spPr>
          <a:xfrm>
            <a:off x="1131235" y="2550423"/>
            <a:ext cx="26150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1) </a:t>
            </a:r>
            <a:r>
              <a:rPr lang="sk-SK" sz="1800" b="1" dirty="0">
                <a:solidFill>
                  <a:schemeClr val="bg1"/>
                </a:solidFill>
              </a:rPr>
              <a:t>Rozdelenie príjmov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028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98950DC-4B88-487B-9694-37CF72BC8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470079" y="1422505"/>
            <a:ext cx="1089328" cy="10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E722DE1-9C61-4439-B70D-DCAC5273DB3F}"/>
              </a:ext>
            </a:extLst>
          </p:cNvPr>
          <p:cNvSpPr txBox="1"/>
          <p:nvPr/>
        </p:nvSpPr>
        <p:spPr>
          <a:xfrm>
            <a:off x="4577241" y="2508576"/>
            <a:ext cx="2850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="1" dirty="0">
                <a:solidFill>
                  <a:schemeClr val="bg1"/>
                </a:solidFill>
              </a:rPr>
              <a:t>2) </a:t>
            </a:r>
            <a:r>
              <a:rPr lang="sk-SK" sz="1800" b="1" dirty="0">
                <a:solidFill>
                  <a:schemeClr val="bg1"/>
                </a:solidFill>
              </a:rPr>
              <a:t>Nerovnosti v príjmoch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030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DC5AF3EB-63B0-4644-AFB1-C8B138C3E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5323" y="1386333"/>
            <a:ext cx="1460062" cy="105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3B5FC666-6135-4BAF-B5D7-3C99DE7875DB}"/>
              </a:ext>
            </a:extLst>
          </p:cNvPr>
          <p:cNvSpPr txBox="1"/>
          <p:nvPr/>
        </p:nvSpPr>
        <p:spPr>
          <a:xfrm>
            <a:off x="8064315" y="2516210"/>
            <a:ext cx="41276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</a:rPr>
              <a:t>3) </a:t>
            </a:r>
            <a:r>
              <a:rPr lang="sk-SK" sz="1800" b="1" dirty="0">
                <a:solidFill>
                  <a:schemeClr val="bg1"/>
                </a:solidFill>
              </a:rPr>
              <a:t>Vývoj príjmovej nerovnosti v Nemecku pred a po zásahu štátu 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4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69F0A59-CB9C-4B5A-9031-6656CE8C7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88008" y="3126604"/>
            <a:ext cx="1505665" cy="10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724AC5CA-9C65-4FE5-9287-C233A7B73945}"/>
              </a:ext>
            </a:extLst>
          </p:cNvPr>
          <p:cNvSpPr txBox="1"/>
          <p:nvPr/>
        </p:nvSpPr>
        <p:spPr>
          <a:xfrm>
            <a:off x="2" y="4328618"/>
            <a:ext cx="4059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</a:rPr>
              <a:t>4) </a:t>
            </a:r>
            <a:r>
              <a:rPr lang="sk-SK" b="1" dirty="0">
                <a:solidFill>
                  <a:schemeClr val="bg1"/>
                </a:solidFill>
              </a:rPr>
              <a:t>Vývoj príjmovej nerovnosti v Poľsku pred a po zásahu štátu </a:t>
            </a:r>
            <a:endParaRPr lang="de-DE" sz="1800" b="1" dirty="0"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F0F6BB8-951C-4EDA-8CCD-BEA1515A7074}"/>
              </a:ext>
            </a:extLst>
          </p:cNvPr>
          <p:cNvSpPr txBox="1"/>
          <p:nvPr/>
        </p:nvSpPr>
        <p:spPr>
          <a:xfrm>
            <a:off x="4164717" y="4366264"/>
            <a:ext cx="40590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5) </a:t>
            </a:r>
            <a:r>
              <a:rPr lang="sk-SK" b="1" dirty="0">
                <a:solidFill>
                  <a:schemeClr val="bg1"/>
                </a:solidFill>
              </a:rPr>
              <a:t>Vývoj príjmovej nerovnosti na Slovensku pred a po zásahu štátu 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19" name="Picture 6">
            <a:hlinkClick r:id="rId9" action="ppaction://hlinksldjump"/>
            <a:extLst>
              <a:ext uri="{FF2B5EF4-FFF2-40B4-BE49-F238E27FC236}">
                <a16:creationId xmlns:a16="http://schemas.microsoft.com/office/drawing/2014/main" id="{E9A2B0B5-1D9B-4A66-B3C8-DBE980187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61912" y="3243131"/>
            <a:ext cx="1505665" cy="10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F726E4D1-999C-40A1-84C0-29A738D68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75323" y="3229380"/>
            <a:ext cx="1505665" cy="108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A2DB4C3A-66BC-4F20-B62F-9E584597BF98}"/>
              </a:ext>
            </a:extLst>
          </p:cNvPr>
          <p:cNvSpPr txBox="1"/>
          <p:nvPr/>
        </p:nvSpPr>
        <p:spPr>
          <a:xfrm>
            <a:off x="8280979" y="4366264"/>
            <a:ext cx="3680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b="1" dirty="0">
                <a:solidFill>
                  <a:schemeClr val="bg1"/>
                </a:solidFill>
              </a:rPr>
              <a:t>6) </a:t>
            </a:r>
            <a:r>
              <a:rPr lang="sk-SK" sz="1800" b="1" dirty="0">
                <a:solidFill>
                  <a:schemeClr val="bg1"/>
                </a:solidFill>
              </a:rPr>
              <a:t>Porovnanie vývoje v DE, PL, a SK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032" name="Picture 8">
            <a:hlinkClick r:id="rId11" action="ppaction://hlinksldjump"/>
            <a:extLst>
              <a:ext uri="{FF2B5EF4-FFF2-40B4-BE49-F238E27FC236}">
                <a16:creationId xmlns:a16="http://schemas.microsoft.com/office/drawing/2014/main" id="{CD9CF9F7-A807-4517-A076-D46947FB3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95750" y="5012595"/>
            <a:ext cx="1090180" cy="1090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BF167C97-63EC-4ECF-8A0C-BCCB9BB4DC5B}"/>
              </a:ext>
            </a:extLst>
          </p:cNvPr>
          <p:cNvSpPr txBox="1"/>
          <p:nvPr/>
        </p:nvSpPr>
        <p:spPr>
          <a:xfrm>
            <a:off x="222110" y="6171204"/>
            <a:ext cx="42374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7</a:t>
            </a:r>
            <a:r>
              <a:rPr lang="de-DE" sz="1800" b="1" dirty="0">
                <a:solidFill>
                  <a:schemeClr val="bg1"/>
                </a:solidFill>
              </a:rPr>
              <a:t>) </a:t>
            </a:r>
            <a:r>
              <a:rPr lang="sk-SK" sz="1800" b="1" dirty="0">
                <a:solidFill>
                  <a:schemeClr val="bg1"/>
                </a:solidFill>
              </a:rPr>
              <a:t>Vnímaná príjmová nerovnosť</a:t>
            </a:r>
            <a:endParaRPr lang="de-DE" sz="1800" b="1" dirty="0">
              <a:solidFill>
                <a:schemeClr val="bg1"/>
              </a:solidFill>
            </a:endParaRPr>
          </a:p>
        </p:txBody>
      </p:sp>
      <p:pic>
        <p:nvPicPr>
          <p:cNvPr id="12" name="Grafik 11">
            <a:hlinkClick r:id="rId13" action="ppaction://hlinksldjump"/>
            <a:extLst>
              <a:ext uri="{FF2B5EF4-FFF2-40B4-BE49-F238E27FC236}">
                <a16:creationId xmlns:a16="http://schemas.microsoft.com/office/drawing/2014/main" id="{5B134E59-B346-4156-AF6E-008AAF09E2C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640" y="5171687"/>
            <a:ext cx="894717" cy="93108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C600B7E-C861-40AE-9713-8DBF64F53149}"/>
              </a:ext>
            </a:extLst>
          </p:cNvPr>
          <p:cNvSpPr txBox="1"/>
          <p:nvPr/>
        </p:nvSpPr>
        <p:spPr>
          <a:xfrm>
            <a:off x="4545980" y="6150253"/>
            <a:ext cx="3100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8) </a:t>
            </a:r>
            <a:r>
              <a:rPr lang="sk-SK" b="1" dirty="0">
                <a:solidFill>
                  <a:schemeClr val="bg1"/>
                </a:solidFill>
              </a:rPr>
              <a:t>Kritika </a:t>
            </a:r>
            <a:r>
              <a:rPr lang="sk-SK" b="1" dirty="0" err="1">
                <a:solidFill>
                  <a:schemeClr val="bg1"/>
                </a:solidFill>
              </a:rPr>
              <a:t>Giniho</a:t>
            </a:r>
            <a:r>
              <a:rPr lang="sk-SK" b="1" dirty="0">
                <a:solidFill>
                  <a:schemeClr val="bg1"/>
                </a:solidFill>
              </a:rPr>
              <a:t> koeficientu</a:t>
            </a:r>
            <a:endParaRPr lang="de-DE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Fazit, Grund, Letzte, Ende, Logische, Letzte Amtszeit">
            <a:hlinkClick r:id="rId15" action="ppaction://hlinksldjump"/>
            <a:extLst>
              <a:ext uri="{FF2B5EF4-FFF2-40B4-BE49-F238E27FC236}">
                <a16:creationId xmlns:a16="http://schemas.microsoft.com/office/drawing/2014/main" id="{9651DFAB-DDA9-4D18-9DCC-52246B747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2800" y="5369857"/>
            <a:ext cx="1330713" cy="748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C253D618-F32D-4310-9306-338EB7777D2B}"/>
              </a:ext>
            </a:extLst>
          </p:cNvPr>
          <p:cNvSpPr txBox="1"/>
          <p:nvPr/>
        </p:nvSpPr>
        <p:spPr>
          <a:xfrm>
            <a:off x="9542072" y="6174841"/>
            <a:ext cx="17284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</a:rPr>
              <a:t>9) </a:t>
            </a:r>
            <a:r>
              <a:rPr lang="sk-SK" b="1" dirty="0">
                <a:solidFill>
                  <a:schemeClr val="bg1"/>
                </a:solidFill>
              </a:rPr>
              <a:t>Zhrnutie</a:t>
            </a:r>
            <a:endParaRPr lang="de-D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622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A05559-0371-42FE-B6B3-C6D408E6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Rozdelenie príjmov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7DCDAA0-69FF-4D5C-B5DD-6A00005B57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 err="1">
                <a:solidFill>
                  <a:schemeClr val="bg1"/>
                </a:solidFill>
              </a:rPr>
              <a:t>Definícia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Distribúcia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opisuje</a:t>
            </a:r>
            <a:r>
              <a:rPr lang="de-DE" dirty="0">
                <a:solidFill>
                  <a:schemeClr val="bg1"/>
                </a:solidFill>
              </a:rPr>
              <a:t> „</a:t>
            </a:r>
            <a:r>
              <a:rPr lang="de-DE" dirty="0" err="1">
                <a:solidFill>
                  <a:schemeClr val="bg1"/>
                </a:solidFill>
              </a:rPr>
              <a:t>distribúciu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dôchodku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medzi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ekonomické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výrobné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faktory</a:t>
            </a:r>
            <a:r>
              <a:rPr lang="sk-SK" dirty="0">
                <a:solidFill>
                  <a:schemeClr val="bg1"/>
                </a:solidFill>
              </a:rPr>
              <a:t>,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prác</a:t>
            </a:r>
            <a:r>
              <a:rPr lang="sk-SK" dirty="0">
                <a:solidFill>
                  <a:schemeClr val="bg1"/>
                </a:solidFill>
              </a:rPr>
              <a:t>u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kapitál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pôdu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funkčné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rozdelenie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príjmu</a:t>
            </a:r>
            <a:r>
              <a:rPr lang="de-DE" dirty="0">
                <a:solidFill>
                  <a:schemeClr val="bg1"/>
                </a:solidFill>
              </a:rPr>
              <a:t>) </a:t>
            </a:r>
            <a:r>
              <a:rPr lang="de-DE" dirty="0" err="1">
                <a:solidFill>
                  <a:schemeClr val="bg1"/>
                </a:solidFill>
              </a:rPr>
              <a:t>alebo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medzi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osoby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alebo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domácnosti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distribúcia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osobných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3294B3D-3176-46C3-AE8D-814E84106934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hlinkClick r:id="rId2" action="ppaction://hlinksldjump"/>
            <a:extLst>
              <a:ext uri="{FF2B5EF4-FFF2-40B4-BE49-F238E27FC236}">
                <a16:creationId xmlns:a16="http://schemas.microsoft.com/office/drawing/2014/main" id="{7F7F6803-7D4A-4045-98BD-0423A7F34CF0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FDC9639-1976-4FF8-828E-DFCF96A60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860" y="681037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590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95232C-A071-48AC-BA28-7BBE82FFA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Druhy rozdelenia príjmov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A41E1F7-75A9-4750-9D4F-8827C417B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045" y="733094"/>
            <a:ext cx="491967" cy="589623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DD1631A6-7325-4CF7-B377-8677D403E779}"/>
              </a:ext>
            </a:extLst>
          </p:cNvPr>
          <p:cNvSpPr/>
          <p:nvPr/>
        </p:nvSpPr>
        <p:spPr>
          <a:xfrm>
            <a:off x="4451194" y="3256156"/>
            <a:ext cx="3340255" cy="747132"/>
          </a:xfrm>
          <a:prstGeom prst="ellipse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Rozdelenie príjmu</a:t>
            </a:r>
            <a:endParaRPr lang="de-DE" b="1" dirty="0"/>
          </a:p>
        </p:txBody>
      </p:sp>
      <p:sp>
        <p:nvSpPr>
          <p:cNvPr id="6" name="Ellipse 5">
            <a:hlinkClick r:id="rId3" action="ppaction://hlinksldjump"/>
            <a:extLst>
              <a:ext uri="{FF2B5EF4-FFF2-40B4-BE49-F238E27FC236}">
                <a16:creationId xmlns:a16="http://schemas.microsoft.com/office/drawing/2014/main" id="{F653836B-F68A-4CCE-96CD-C036A1B4940D}"/>
              </a:ext>
            </a:extLst>
          </p:cNvPr>
          <p:cNvSpPr/>
          <p:nvPr/>
        </p:nvSpPr>
        <p:spPr>
          <a:xfrm>
            <a:off x="1122557" y="1880257"/>
            <a:ext cx="3494048" cy="747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Rozdelenie funkčného príjmu</a:t>
            </a:r>
            <a:endParaRPr lang="de-DE" b="1" dirty="0"/>
          </a:p>
        </p:txBody>
      </p:sp>
      <p:sp>
        <p:nvSpPr>
          <p:cNvPr id="7" name="Ellipse 6">
            <a:hlinkClick r:id="rId4" action="ppaction://hlinksldjump"/>
            <a:extLst>
              <a:ext uri="{FF2B5EF4-FFF2-40B4-BE49-F238E27FC236}">
                <a16:creationId xmlns:a16="http://schemas.microsoft.com/office/drawing/2014/main" id="{6FCFB5B5-4F57-4B5B-A7C1-663B00824174}"/>
              </a:ext>
            </a:extLst>
          </p:cNvPr>
          <p:cNvSpPr/>
          <p:nvPr/>
        </p:nvSpPr>
        <p:spPr>
          <a:xfrm>
            <a:off x="1104016" y="4180801"/>
            <a:ext cx="3340254" cy="747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/>
              <a:t>Personálne </a:t>
            </a:r>
            <a:r>
              <a:rPr lang="sk-SK" b="1" dirty="0" err="1"/>
              <a:t>rozdelnie</a:t>
            </a:r>
            <a:r>
              <a:rPr lang="sk-SK" b="1" dirty="0"/>
              <a:t> príjmu</a:t>
            </a:r>
            <a:endParaRPr lang="de-DE" b="1" dirty="0"/>
          </a:p>
        </p:txBody>
      </p:sp>
      <p:sp>
        <p:nvSpPr>
          <p:cNvPr id="8" name="Ellipse 7">
            <a:hlinkClick r:id="rId5" action="ppaction://hlinksldjump"/>
            <a:extLst>
              <a:ext uri="{FF2B5EF4-FFF2-40B4-BE49-F238E27FC236}">
                <a16:creationId xmlns:a16="http://schemas.microsoft.com/office/drawing/2014/main" id="{564AEB41-1C93-4387-A53D-D42670329B65}"/>
              </a:ext>
            </a:extLst>
          </p:cNvPr>
          <p:cNvSpPr/>
          <p:nvPr/>
        </p:nvSpPr>
        <p:spPr>
          <a:xfrm>
            <a:off x="8353594" y="4244087"/>
            <a:ext cx="3340254" cy="747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Sekund</a:t>
            </a:r>
            <a:r>
              <a:rPr lang="sk-SK" b="1" dirty="0" err="1">
                <a:solidFill>
                  <a:schemeClr val="bg1"/>
                </a:solidFill>
              </a:rPr>
              <a:t>árne</a:t>
            </a:r>
            <a:r>
              <a:rPr lang="sk-SK" b="1" dirty="0">
                <a:solidFill>
                  <a:schemeClr val="bg1"/>
                </a:solidFill>
              </a:rPr>
              <a:t> r</a:t>
            </a:r>
            <a:r>
              <a:rPr lang="sk-SK" b="1" dirty="0"/>
              <a:t>ozdelenie príjmu</a:t>
            </a:r>
            <a:endParaRPr lang="de-DE" b="1" dirty="0">
              <a:solidFill>
                <a:schemeClr val="bg1"/>
              </a:solidFill>
            </a:endParaRPr>
          </a:p>
        </p:txBody>
      </p:sp>
      <p:sp>
        <p:nvSpPr>
          <p:cNvPr id="9" name="Ellipse 8">
            <a:hlinkClick r:id="rId6" action="ppaction://hlinksldjump"/>
            <a:extLst>
              <a:ext uri="{FF2B5EF4-FFF2-40B4-BE49-F238E27FC236}">
                <a16:creationId xmlns:a16="http://schemas.microsoft.com/office/drawing/2014/main" id="{20C6A8ED-BD39-497E-BD19-1AC3C6D8E3FF}"/>
              </a:ext>
            </a:extLst>
          </p:cNvPr>
          <p:cNvSpPr/>
          <p:nvPr/>
        </p:nvSpPr>
        <p:spPr>
          <a:xfrm>
            <a:off x="8251904" y="1880256"/>
            <a:ext cx="3356516" cy="747132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</a:rPr>
              <a:t>Prim</a:t>
            </a:r>
            <a:r>
              <a:rPr lang="sk-SK" b="1" dirty="0" err="1">
                <a:solidFill>
                  <a:schemeClr val="bg1"/>
                </a:solidFill>
              </a:rPr>
              <a:t>árne</a:t>
            </a:r>
            <a:r>
              <a:rPr lang="sk-SK" b="1" dirty="0">
                <a:solidFill>
                  <a:schemeClr val="bg1"/>
                </a:solidFill>
              </a:rPr>
              <a:t> r</a:t>
            </a:r>
            <a:r>
              <a:rPr lang="sk-SK" b="1" dirty="0"/>
              <a:t>ozdelenie príjmu</a:t>
            </a:r>
            <a:endParaRPr lang="de-DE" b="1" dirty="0"/>
          </a:p>
        </p:txBody>
      </p:sp>
      <p:sp>
        <p:nvSpPr>
          <p:cNvPr id="11" name="Ellipse 10">
            <a:hlinkClick r:id="rId7" action="ppaction://hlinksldjump"/>
            <a:extLst>
              <a:ext uri="{FF2B5EF4-FFF2-40B4-BE49-F238E27FC236}">
                <a16:creationId xmlns:a16="http://schemas.microsoft.com/office/drawing/2014/main" id="{66A1D0C5-FEB3-4D18-BFDD-DA32649C5AFE}"/>
              </a:ext>
            </a:extLst>
          </p:cNvPr>
          <p:cNvSpPr/>
          <p:nvPr/>
        </p:nvSpPr>
        <p:spPr>
          <a:xfrm>
            <a:off x="1556126" y="4960601"/>
            <a:ext cx="2282282" cy="4386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Lorenz</a:t>
            </a:r>
            <a:r>
              <a:rPr lang="sk-SK" sz="1600" dirty="0" err="1">
                <a:solidFill>
                  <a:schemeClr val="bg1"/>
                </a:solidFill>
              </a:rPr>
              <a:t>ova</a:t>
            </a:r>
            <a:r>
              <a:rPr lang="sk-SK" sz="1600" dirty="0">
                <a:solidFill>
                  <a:schemeClr val="bg1"/>
                </a:solidFill>
              </a:rPr>
              <a:t> krivka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3" name="Ellipse 12">
            <a:hlinkClick r:id="rId8" action="ppaction://hlinksldjump"/>
            <a:extLst>
              <a:ext uri="{FF2B5EF4-FFF2-40B4-BE49-F238E27FC236}">
                <a16:creationId xmlns:a16="http://schemas.microsoft.com/office/drawing/2014/main" id="{AC23E520-65C5-4026-95B1-D655A594C0F9}"/>
              </a:ext>
            </a:extLst>
          </p:cNvPr>
          <p:cNvSpPr/>
          <p:nvPr/>
        </p:nvSpPr>
        <p:spPr>
          <a:xfrm>
            <a:off x="1572321" y="5431885"/>
            <a:ext cx="2282283" cy="4386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1600" dirty="0" err="1">
                <a:solidFill>
                  <a:schemeClr val="bg1"/>
                </a:solidFill>
              </a:rPr>
              <a:t>Gini</a:t>
            </a:r>
            <a:r>
              <a:rPr lang="sk-SK" sz="1600" dirty="0">
                <a:solidFill>
                  <a:schemeClr val="bg1"/>
                </a:solidFill>
              </a:rPr>
              <a:t>ho k</a:t>
            </a:r>
            <a:r>
              <a:rPr lang="de-DE" sz="1600" dirty="0" err="1">
                <a:solidFill>
                  <a:schemeClr val="bg1"/>
                </a:solidFill>
              </a:rPr>
              <a:t>oefizient</a:t>
            </a:r>
            <a:endParaRPr lang="de-DE" sz="1600" dirty="0">
              <a:solidFill>
                <a:schemeClr val="bg1"/>
              </a:solidFill>
            </a:endParaRPr>
          </a:p>
        </p:txBody>
      </p:sp>
      <p:sp>
        <p:nvSpPr>
          <p:cNvPr id="14" name="Ellipse 13">
            <a:hlinkClick r:id="rId9" action="ppaction://hlinksldjump"/>
            <a:extLst>
              <a:ext uri="{FF2B5EF4-FFF2-40B4-BE49-F238E27FC236}">
                <a16:creationId xmlns:a16="http://schemas.microsoft.com/office/drawing/2014/main" id="{CF0B66A1-E988-4360-A103-F1F00C27F323}"/>
              </a:ext>
            </a:extLst>
          </p:cNvPr>
          <p:cNvSpPr/>
          <p:nvPr/>
        </p:nvSpPr>
        <p:spPr>
          <a:xfrm>
            <a:off x="1619713" y="2677199"/>
            <a:ext cx="2187498" cy="4386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dirty="0">
                <a:solidFill>
                  <a:schemeClr val="bg1"/>
                </a:solidFill>
              </a:rPr>
              <a:t>Platová sadzba</a:t>
            </a:r>
            <a:endParaRPr lang="de-DE" sz="1600" dirty="0">
              <a:solidFill>
                <a:schemeClr val="bg1"/>
              </a:solidFill>
            </a:endParaRPr>
          </a:p>
        </p:txBody>
      </p: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665CAA2A-7D42-4AF2-BA9C-77E137162CA0}"/>
              </a:ext>
            </a:extLst>
          </p:cNvPr>
          <p:cNvCxnSpPr>
            <a:cxnSpLocks/>
          </p:cNvCxnSpPr>
          <p:nvPr/>
        </p:nvCxnSpPr>
        <p:spPr>
          <a:xfrm>
            <a:off x="4538546" y="2375210"/>
            <a:ext cx="825191" cy="9212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537BF47C-0CCB-4DDE-93E0-0119AAFBB00D}"/>
              </a:ext>
            </a:extLst>
          </p:cNvPr>
          <p:cNvCxnSpPr>
            <a:cxnSpLocks/>
          </p:cNvCxnSpPr>
          <p:nvPr/>
        </p:nvCxnSpPr>
        <p:spPr>
          <a:xfrm flipV="1">
            <a:off x="4200525" y="3980984"/>
            <a:ext cx="1163212" cy="4957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F1278C8A-5C80-4842-B78E-078F575A8DCA}"/>
              </a:ext>
            </a:extLst>
          </p:cNvPr>
          <p:cNvCxnSpPr/>
          <p:nvPr/>
        </p:nvCxnSpPr>
        <p:spPr>
          <a:xfrm flipV="1">
            <a:off x="7048500" y="2375210"/>
            <a:ext cx="1338545" cy="9490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>
            <a:extLst>
              <a:ext uri="{FF2B5EF4-FFF2-40B4-BE49-F238E27FC236}">
                <a16:creationId xmlns:a16="http://schemas.microsoft.com/office/drawing/2014/main" id="{0B157C8D-97D6-4AE8-9D5F-B238E7710CC2}"/>
              </a:ext>
            </a:extLst>
          </p:cNvPr>
          <p:cNvCxnSpPr>
            <a:cxnSpLocks/>
            <a:stCxn id="5" idx="5"/>
          </p:cNvCxnSpPr>
          <p:nvPr/>
        </p:nvCxnSpPr>
        <p:spPr>
          <a:xfrm>
            <a:off x="7302280" y="3893873"/>
            <a:ext cx="1127997" cy="5828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hlinkClick r:id="rId10" action="ppaction://hlinksldjump"/>
            <a:extLst>
              <a:ext uri="{FF2B5EF4-FFF2-40B4-BE49-F238E27FC236}">
                <a16:creationId xmlns:a16="http://schemas.microsoft.com/office/drawing/2014/main" id="{B5232955-1C1C-48AF-A9A7-D81240839B37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2" name="Pfeil: nach rechts 3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A61102-8415-41ED-9E62-91FEB7842C7C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7007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1E5FED-2EB5-4737-A591-F9C51BA7DC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Rozdelenie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funkčného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príjmu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E964E4-37A1-49CF-9647-57F459F6E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  <a:ea typeface="Calibri" panose="020F0502020204030204" pitchFamily="34" charset="0"/>
              </a:rPr>
              <a:t>Definícia: Príjem podľa druhov služieb, za ktoré predstavujú protihodnotu</a:t>
            </a:r>
          </a:p>
          <a:p>
            <a:pPr marL="0" indent="0">
              <a:buNone/>
            </a:pPr>
            <a:endParaRPr lang="sk-SK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sk-SK" dirty="0">
                <a:solidFill>
                  <a:schemeClr val="bg1"/>
                </a:solidFill>
                <a:ea typeface="Calibri" panose="020F0502020204030204" pitchFamily="34" charset="0"/>
              </a:rPr>
              <a:t>Rozlišovanie medzi odmenou zamestnancov (napr. hrubá mzda a hrubé platy + odvody zamestnávateľa na sociálne zabezpečenie) a príjmami z podnikateľskej činnosti (príjem samostatne zárobkovo činných osôb) a majetkom (investičné príjmy)</a:t>
            </a: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5D7FDFF-783F-42B8-882A-076144D3AE91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hlinkClick r:id="rId2" action="ppaction://hlinksldjump"/>
            <a:extLst>
              <a:ext uri="{FF2B5EF4-FFF2-40B4-BE49-F238E27FC236}">
                <a16:creationId xmlns:a16="http://schemas.microsoft.com/office/drawing/2014/main" id="{DAC3B739-1AB6-4D18-A4F3-54CB21ACB217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hlinkClick r:id="rId3" action="ppaction://hlinksldjump"/>
            <a:extLst>
              <a:ext uri="{FF2B5EF4-FFF2-40B4-BE49-F238E27FC236}">
                <a16:creationId xmlns:a16="http://schemas.microsoft.com/office/drawing/2014/main" id="{086CB025-1113-471F-8EB5-C94F535F8119}"/>
              </a:ext>
            </a:extLst>
          </p:cNvPr>
          <p:cNvSpPr/>
          <p:nvPr/>
        </p:nvSpPr>
        <p:spPr>
          <a:xfrm>
            <a:off x="5018566" y="6036228"/>
            <a:ext cx="260612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rozdelenia príjmu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3B81CD2-B889-4CBD-9869-015A79C89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850" y="681037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4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722740-F667-4FE2-8AE5-8ECB8F25E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>
                <a:solidFill>
                  <a:schemeClr val="bg1"/>
                </a:solidFill>
              </a:rPr>
              <a:t>P</a:t>
            </a:r>
            <a:r>
              <a:rPr lang="de-DE" dirty="0" err="1">
                <a:solidFill>
                  <a:schemeClr val="bg1"/>
                </a:solidFill>
              </a:rPr>
              <a:t>latová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sadzba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D97C22-BABB-4620-8B97-0833CCCDC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solidFill>
                  <a:schemeClr val="bg1"/>
                </a:solidFill>
              </a:rPr>
              <a:t>Definícia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Kompenzácia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zamestnancov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ako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percento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národného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dôchodku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Ilustrácia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rozdelenia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národného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dôchodku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medzi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zamestnancov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príjemcov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príjmu</a:t>
            </a:r>
            <a:r>
              <a:rPr lang="de-DE" dirty="0">
                <a:solidFill>
                  <a:schemeClr val="bg1"/>
                </a:solidFill>
              </a:rPr>
              <a:t> z </a:t>
            </a:r>
            <a:r>
              <a:rPr lang="de-DE" dirty="0" err="1">
                <a:solidFill>
                  <a:schemeClr val="bg1"/>
                </a:solidFill>
              </a:rPr>
              <a:t>podnikania</a:t>
            </a:r>
            <a:r>
              <a:rPr lang="de-DE" dirty="0">
                <a:solidFill>
                  <a:schemeClr val="bg1"/>
                </a:solidFill>
              </a:rPr>
              <a:t> a </a:t>
            </a:r>
            <a:r>
              <a:rPr lang="de-DE" dirty="0" err="1">
                <a:solidFill>
                  <a:schemeClr val="bg1"/>
                </a:solidFill>
              </a:rPr>
              <a:t>majetku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Úprava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mzdovej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kvóty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lepšiu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porovnateľnosť</a:t>
            </a:r>
            <a:endParaRPr lang="de-DE" dirty="0">
              <a:solidFill>
                <a:schemeClr val="bg1"/>
              </a:solidFill>
            </a:endParaRPr>
          </a:p>
          <a:p>
            <a:r>
              <a:rPr lang="de-DE" dirty="0" err="1">
                <a:solidFill>
                  <a:schemeClr val="bg1"/>
                </a:solidFill>
              </a:rPr>
              <a:t>Výpočet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kompenzácie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zamestnancov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sk-SK" dirty="0">
                <a:solidFill>
                  <a:schemeClr val="bg1"/>
                </a:solidFill>
              </a:rPr>
              <a:t>+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národný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dôchodok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F70D1AB-5F67-4076-ADCB-2B70477DAD3B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hlinkClick r:id="rId2" action="ppaction://hlinksldjump"/>
            <a:extLst>
              <a:ext uri="{FF2B5EF4-FFF2-40B4-BE49-F238E27FC236}">
                <a16:creationId xmlns:a16="http://schemas.microsoft.com/office/drawing/2014/main" id="{978D6341-7EC9-447F-B5C2-99A0EB1EF197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hlinkClick r:id="rId3" action="ppaction://hlinksldjump"/>
            <a:extLst>
              <a:ext uri="{FF2B5EF4-FFF2-40B4-BE49-F238E27FC236}">
                <a16:creationId xmlns:a16="http://schemas.microsoft.com/office/drawing/2014/main" id="{9E989947-026A-4198-84B3-CE9DD0A56AAC}"/>
              </a:ext>
            </a:extLst>
          </p:cNvPr>
          <p:cNvSpPr/>
          <p:nvPr/>
        </p:nvSpPr>
        <p:spPr>
          <a:xfrm>
            <a:off x="5018566" y="6036228"/>
            <a:ext cx="233916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rozdelenia príjmov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25E8673-0325-4E4B-BD29-1689695B4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82" y="681037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23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5F4C6-5D1D-408A-8F53-9305218F7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>
                <a:solidFill>
                  <a:schemeClr val="bg1"/>
                </a:solidFill>
              </a:rPr>
              <a:t>Rozdelenie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osobných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AF7FB1-79A1-4BDD-84B4-D76A5572B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de-DE" dirty="0" err="1">
                <a:solidFill>
                  <a:schemeClr val="bg1"/>
                </a:solidFill>
              </a:rPr>
              <a:t>Definícia</a:t>
            </a:r>
            <a:r>
              <a:rPr lang="de-DE" dirty="0">
                <a:solidFill>
                  <a:schemeClr val="bg1"/>
                </a:solidFill>
              </a:rPr>
              <a:t>: </a:t>
            </a:r>
            <a:r>
              <a:rPr lang="de-DE" dirty="0" err="1">
                <a:solidFill>
                  <a:schemeClr val="bg1"/>
                </a:solidFill>
              </a:rPr>
              <a:t>Rozdelenie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príjmu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fyzických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osôb</a:t>
            </a:r>
            <a:r>
              <a:rPr lang="de-DE" dirty="0">
                <a:solidFill>
                  <a:schemeClr val="bg1"/>
                </a:solidFill>
              </a:rPr>
              <a:t> je </a:t>
            </a:r>
            <a:r>
              <a:rPr lang="de-DE" dirty="0" err="1">
                <a:solidFill>
                  <a:schemeClr val="bg1"/>
                </a:solidFill>
              </a:rPr>
              <a:t>súhrn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podľa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skupín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príjemcov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príjmu</a:t>
            </a:r>
            <a:r>
              <a:rPr lang="de-DE" dirty="0">
                <a:solidFill>
                  <a:schemeClr val="bg1"/>
                </a:solidFill>
              </a:rPr>
              <a:t> (</a:t>
            </a:r>
            <a:r>
              <a:rPr lang="de-DE" dirty="0" err="1">
                <a:solidFill>
                  <a:schemeClr val="bg1"/>
                </a:solidFill>
              </a:rPr>
              <a:t>napr</a:t>
            </a:r>
            <a:r>
              <a:rPr lang="de-DE" dirty="0">
                <a:solidFill>
                  <a:schemeClr val="bg1"/>
                </a:solidFill>
              </a:rPr>
              <a:t>. </a:t>
            </a:r>
            <a:r>
              <a:rPr lang="de-DE" dirty="0" err="1">
                <a:solidFill>
                  <a:schemeClr val="bg1"/>
                </a:solidFill>
              </a:rPr>
              <a:t>zamestnanci</a:t>
            </a:r>
            <a:r>
              <a:rPr lang="de-DE" dirty="0">
                <a:solidFill>
                  <a:schemeClr val="bg1"/>
                </a:solidFill>
              </a:rPr>
              <a:t>, </a:t>
            </a:r>
            <a:r>
              <a:rPr lang="de-DE" dirty="0" err="1">
                <a:solidFill>
                  <a:schemeClr val="bg1"/>
                </a:solidFill>
              </a:rPr>
              <a:t>pracovníci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alebo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samostatne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zárobkovo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činné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osoby</a:t>
            </a:r>
            <a:r>
              <a:rPr lang="de-DE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Pfeil: nach rechts 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EC989FF-3171-4BAF-9C56-7FB8B333B694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hlinkClick r:id="rId2" action="ppaction://hlinksldjump"/>
            <a:extLst>
              <a:ext uri="{FF2B5EF4-FFF2-40B4-BE49-F238E27FC236}">
                <a16:creationId xmlns:a16="http://schemas.microsoft.com/office/drawing/2014/main" id="{B31DCA04-8DE2-4887-9871-2039405A5F04}"/>
              </a:ext>
            </a:extLst>
          </p:cNvPr>
          <p:cNvSpPr/>
          <p:nvPr/>
        </p:nvSpPr>
        <p:spPr>
          <a:xfrm>
            <a:off x="5018566" y="6036228"/>
            <a:ext cx="233916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rozdelenia príjmov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6" name="Rechteck 5">
            <a:hlinkClick r:id="rId3" action="ppaction://hlinksldjump"/>
            <a:extLst>
              <a:ext uri="{FF2B5EF4-FFF2-40B4-BE49-F238E27FC236}">
                <a16:creationId xmlns:a16="http://schemas.microsoft.com/office/drawing/2014/main" id="{E7AACA6A-50B4-4821-9B4F-B27D463A19C5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tx1"/>
              </a:solidFill>
            </a:endParaRPr>
          </a:p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CB4F74F-1527-4444-9010-DF6B3C2E11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070" y="733094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704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78F41-398C-4032-B2B0-5122DE35D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Lorenz</a:t>
            </a:r>
            <a:r>
              <a:rPr lang="sk-SK" dirty="0" err="1">
                <a:solidFill>
                  <a:schemeClr val="bg1"/>
                </a:solidFill>
              </a:rPr>
              <a:t>ova</a:t>
            </a:r>
            <a:r>
              <a:rPr lang="sk-SK" dirty="0">
                <a:solidFill>
                  <a:schemeClr val="bg1"/>
                </a:solidFill>
              </a:rPr>
              <a:t> krivka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96F5F7-1ED2-4AD5-8CBD-404C8CC96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4548" y="1773568"/>
            <a:ext cx="7733653" cy="4351338"/>
          </a:xfrm>
        </p:spPr>
        <p:txBody>
          <a:bodyPr>
            <a:noAutofit/>
          </a:bodyPr>
          <a:lstStyle/>
          <a:p>
            <a:r>
              <a:rPr lang="de-DE" sz="2600" dirty="0" err="1">
                <a:solidFill>
                  <a:schemeClr val="bg1"/>
                </a:solidFill>
              </a:rPr>
              <a:t>Grafické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znázornenie</a:t>
            </a:r>
            <a:r>
              <a:rPr lang="de-DE" sz="2600" dirty="0">
                <a:solidFill>
                  <a:schemeClr val="bg1"/>
                </a:solidFill>
              </a:rPr>
              <a:t> na </a:t>
            </a:r>
            <a:r>
              <a:rPr lang="de-DE" sz="2600" dirty="0" err="1">
                <a:solidFill>
                  <a:schemeClr val="bg1"/>
                </a:solidFill>
              </a:rPr>
              <a:t>ilustráciu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rozdelenia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</a:t>
            </a:r>
            <a:r>
              <a:rPr lang="de-DE" sz="2600" dirty="0">
                <a:solidFill>
                  <a:schemeClr val="bg1"/>
                </a:solidFill>
              </a:rPr>
              <a:t> v </a:t>
            </a:r>
            <a:r>
              <a:rPr lang="de-DE" sz="2600" dirty="0" err="1">
                <a:solidFill>
                  <a:schemeClr val="bg1"/>
                </a:solidFill>
              </a:rPr>
              <a:t>ekonomike</a:t>
            </a:r>
            <a:endParaRPr lang="de-DE" sz="2600" dirty="0">
              <a:solidFill>
                <a:schemeClr val="bg1"/>
              </a:solidFill>
            </a:endParaRPr>
          </a:p>
          <a:p>
            <a:r>
              <a:rPr lang="de-DE" sz="2600" dirty="0" err="1">
                <a:solidFill>
                  <a:schemeClr val="bg1"/>
                </a:solidFill>
              </a:rPr>
              <a:t>Ilustrácia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toho</a:t>
            </a:r>
            <a:r>
              <a:rPr lang="de-DE" sz="2600" dirty="0">
                <a:solidFill>
                  <a:schemeClr val="bg1"/>
                </a:solidFill>
              </a:rPr>
              <a:t>, </a:t>
            </a:r>
            <a:r>
              <a:rPr lang="de-DE" sz="2600" dirty="0" err="1">
                <a:solidFill>
                  <a:schemeClr val="bg1"/>
                </a:solidFill>
              </a:rPr>
              <a:t>aké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percento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</a:t>
            </a:r>
            <a:r>
              <a:rPr lang="de-DE" sz="2600" dirty="0">
                <a:solidFill>
                  <a:schemeClr val="bg1"/>
                </a:solidFill>
              </a:rPr>
              <a:t> v </a:t>
            </a:r>
            <a:r>
              <a:rPr lang="de-DE" sz="2600" dirty="0" err="1">
                <a:solidFill>
                  <a:schemeClr val="bg1"/>
                </a:solidFill>
              </a:rPr>
              <a:t>ekonomike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zarába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aké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percento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národného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dôchodku</a:t>
            </a:r>
            <a:endParaRPr lang="de-DE" sz="2600" dirty="0">
              <a:solidFill>
                <a:schemeClr val="bg1"/>
              </a:solidFill>
            </a:endParaRPr>
          </a:p>
          <a:p>
            <a:r>
              <a:rPr lang="de-DE" sz="2600" dirty="0" err="1">
                <a:solidFill>
                  <a:schemeClr val="bg1"/>
                </a:solidFill>
              </a:rPr>
              <a:t>Uhlopriečka</a:t>
            </a:r>
            <a:r>
              <a:rPr lang="de-DE" sz="2600" dirty="0">
                <a:solidFill>
                  <a:schemeClr val="bg1"/>
                </a:solidFill>
              </a:rPr>
              <a:t>: </a:t>
            </a:r>
            <a:r>
              <a:rPr lang="de-DE" sz="2600" dirty="0" err="1">
                <a:solidFill>
                  <a:schemeClr val="bg1"/>
                </a:solidFill>
              </a:rPr>
              <a:t>znázorňuje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teoretické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rovnomerné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rozdelenie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príjmu</a:t>
            </a:r>
            <a:r>
              <a:rPr lang="de-DE" sz="2600" dirty="0">
                <a:solidFill>
                  <a:schemeClr val="bg1"/>
                </a:solidFill>
              </a:rPr>
              <a:t>. </a:t>
            </a:r>
            <a:r>
              <a:rPr lang="de-DE" sz="2600" dirty="0" err="1">
                <a:solidFill>
                  <a:schemeClr val="bg1"/>
                </a:solidFill>
              </a:rPr>
              <a:t>Čím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väčšia</a:t>
            </a:r>
            <a:r>
              <a:rPr lang="de-DE" sz="2600" dirty="0">
                <a:solidFill>
                  <a:schemeClr val="bg1"/>
                </a:solidFill>
              </a:rPr>
              <a:t> je </a:t>
            </a:r>
            <a:r>
              <a:rPr lang="de-DE" sz="2600" dirty="0" err="1">
                <a:solidFill>
                  <a:schemeClr val="bg1"/>
                </a:solidFill>
              </a:rPr>
              <a:t>vzdialenosť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medzi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Lorenzovou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krivkou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skutočného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rozdelenia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</a:t>
            </a:r>
            <a:r>
              <a:rPr lang="de-DE" sz="2600" dirty="0">
                <a:solidFill>
                  <a:schemeClr val="bg1"/>
                </a:solidFill>
              </a:rPr>
              <a:t> a </a:t>
            </a:r>
            <a:r>
              <a:rPr lang="de-DE" sz="2600" dirty="0" err="1">
                <a:solidFill>
                  <a:schemeClr val="bg1"/>
                </a:solidFill>
              </a:rPr>
              <a:t>uhlopriečkou</a:t>
            </a:r>
            <a:r>
              <a:rPr lang="de-DE" sz="2600" dirty="0">
                <a:solidFill>
                  <a:schemeClr val="bg1"/>
                </a:solidFill>
              </a:rPr>
              <a:t>, </a:t>
            </a:r>
            <a:r>
              <a:rPr lang="de-DE" sz="2600" dirty="0" err="1">
                <a:solidFill>
                  <a:schemeClr val="bg1"/>
                </a:solidFill>
              </a:rPr>
              <a:t>tým</a:t>
            </a:r>
            <a:r>
              <a:rPr lang="de-DE" sz="2600" dirty="0">
                <a:solidFill>
                  <a:schemeClr val="bg1"/>
                </a:solidFill>
              </a:rPr>
              <a:t> je </a:t>
            </a:r>
            <a:r>
              <a:rPr lang="de-DE" sz="2600" dirty="0" err="1">
                <a:solidFill>
                  <a:schemeClr val="bg1"/>
                </a:solidFill>
              </a:rPr>
              <a:t>rozdelenie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príjmov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nerovnomernejšie</a:t>
            </a:r>
            <a:r>
              <a:rPr lang="de-DE" sz="2600" dirty="0">
                <a:solidFill>
                  <a:schemeClr val="bg1"/>
                </a:solidFill>
              </a:rPr>
              <a:t> a </a:t>
            </a:r>
            <a:r>
              <a:rPr lang="de-DE" sz="2600" dirty="0" err="1">
                <a:solidFill>
                  <a:schemeClr val="bg1"/>
                </a:solidFill>
              </a:rPr>
              <a:t>rozdiely</a:t>
            </a:r>
            <a:r>
              <a:rPr lang="de-DE" sz="2600" dirty="0">
                <a:solidFill>
                  <a:schemeClr val="bg1"/>
                </a:solidFill>
              </a:rPr>
              <a:t> v </a:t>
            </a:r>
            <a:r>
              <a:rPr lang="de-DE" sz="2600" dirty="0" err="1">
                <a:solidFill>
                  <a:schemeClr val="bg1"/>
                </a:solidFill>
              </a:rPr>
              <a:t>príjmoch</a:t>
            </a:r>
            <a:r>
              <a:rPr lang="de-DE" sz="2600" dirty="0">
                <a:solidFill>
                  <a:schemeClr val="bg1"/>
                </a:solidFill>
              </a:rPr>
              <a:t> v </a:t>
            </a:r>
            <a:r>
              <a:rPr lang="de-DE" sz="2600" dirty="0" err="1">
                <a:solidFill>
                  <a:schemeClr val="bg1"/>
                </a:solidFill>
              </a:rPr>
              <a:t>ekonomike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sú</a:t>
            </a:r>
            <a:r>
              <a:rPr lang="de-DE" sz="2600" dirty="0">
                <a:solidFill>
                  <a:schemeClr val="bg1"/>
                </a:solidFill>
              </a:rPr>
              <a:t> </a:t>
            </a:r>
            <a:r>
              <a:rPr lang="de-DE" sz="2600" dirty="0" err="1">
                <a:solidFill>
                  <a:schemeClr val="bg1"/>
                </a:solidFill>
              </a:rPr>
              <a:t>väčšie</a:t>
            </a:r>
            <a:r>
              <a:rPr lang="de-DE" sz="2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050" name="Picture 2" descr="Quellbild anzeigen">
            <a:extLst>
              <a:ext uri="{FF2B5EF4-FFF2-40B4-BE49-F238E27FC236}">
                <a16:creationId xmlns:a16="http://schemas.microsoft.com/office/drawing/2014/main" id="{C62CECD5-A334-432E-8CAC-30C157E19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260" y="820195"/>
            <a:ext cx="2813388" cy="2603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feil: nach rechts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85D27EC-9990-4FCF-A5FF-68A41DB748D7}"/>
              </a:ext>
            </a:extLst>
          </p:cNvPr>
          <p:cNvSpPr/>
          <p:nvPr/>
        </p:nvSpPr>
        <p:spPr>
          <a:xfrm>
            <a:off x="10770781" y="6176963"/>
            <a:ext cx="999461" cy="31591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>
            <a:hlinkClick r:id="rId5" action="ppaction://hlinksldjump"/>
            <a:extLst>
              <a:ext uri="{FF2B5EF4-FFF2-40B4-BE49-F238E27FC236}">
                <a16:creationId xmlns:a16="http://schemas.microsoft.com/office/drawing/2014/main" id="{6E2A6604-3D03-4C16-98EF-246E21EAB939}"/>
              </a:ext>
            </a:extLst>
          </p:cNvPr>
          <p:cNvSpPr/>
          <p:nvPr/>
        </p:nvSpPr>
        <p:spPr>
          <a:xfrm>
            <a:off x="421758" y="6036228"/>
            <a:ext cx="1998920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Obsah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Rechteck 8">
            <a:hlinkClick r:id="rId6" action="ppaction://hlinksldjump"/>
            <a:extLst>
              <a:ext uri="{FF2B5EF4-FFF2-40B4-BE49-F238E27FC236}">
                <a16:creationId xmlns:a16="http://schemas.microsoft.com/office/drawing/2014/main" id="{889C38A7-DE7E-4D36-B6B6-8B0BFBD0E9A3}"/>
              </a:ext>
            </a:extLst>
          </p:cNvPr>
          <p:cNvSpPr/>
          <p:nvPr/>
        </p:nvSpPr>
        <p:spPr>
          <a:xfrm>
            <a:off x="5018566" y="6036228"/>
            <a:ext cx="2339163" cy="45664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</a:rPr>
              <a:t>Druhy rozdelenia príjmov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" name="Onlinemedien 5" title="Lorenzkurve zeichnen - Wirtschaftspolitik einfach erklärt!">
            <a:hlinkClick r:id="" action="ppaction://media"/>
            <a:extLst>
              <a:ext uri="{FF2B5EF4-FFF2-40B4-BE49-F238E27FC236}">
                <a16:creationId xmlns:a16="http://schemas.microsoft.com/office/drawing/2014/main" id="{0A226F87-F1C9-4760-9695-BF2135EDF0C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8410354" y="3558795"/>
            <a:ext cx="3661143" cy="2059393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8366893" y="5569545"/>
            <a:ext cx="3177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621839" y="5552565"/>
            <a:ext cx="15042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Vysvetľujúce video</a:t>
            </a: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9977207-1E9E-4459-A9F6-A6CBA56763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7880" y="733094"/>
            <a:ext cx="491967" cy="58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0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1177</Words>
  <Application>Microsoft Office PowerPoint</Application>
  <PresentationFormat>Širokouhlá</PresentationFormat>
  <Paragraphs>183</Paragraphs>
  <Slides>28</Slides>
  <Notes>5</Notes>
  <HiddenSlides>0</HiddenSlides>
  <MMClips>18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</vt:lpstr>
      <vt:lpstr>Office</vt:lpstr>
      <vt:lpstr>Prezentácia programu PowerPoint</vt:lpstr>
      <vt:lpstr>Prezentácia programu PowerPoint</vt:lpstr>
      <vt:lpstr>Obsah</vt:lpstr>
      <vt:lpstr>Rozdelenie príjmov</vt:lpstr>
      <vt:lpstr>Druhy rozdelenia príjmov</vt:lpstr>
      <vt:lpstr>Rozdelenie funkčného príjmu</vt:lpstr>
      <vt:lpstr>Platová sadzba</vt:lpstr>
      <vt:lpstr>Rozdelenie osobných príjmov</vt:lpstr>
      <vt:lpstr>Lorenzova krivka</vt:lpstr>
      <vt:lpstr>Giniho koefizient</vt:lpstr>
      <vt:lpstr>Primárna distribúcia príjmov</vt:lpstr>
      <vt:lpstr>Sekundárna distribúcia príjmov</vt:lpstr>
      <vt:lpstr>Príjmová nerovnosť</vt:lpstr>
      <vt:lpstr>Príjmová nerovnosť pred a po vládnom zásahu v Nemecku</vt:lpstr>
      <vt:lpstr>Lorenzova krivka 2017 ( Nemecko)</vt:lpstr>
      <vt:lpstr>Príjmová nerovnosť pred a po vládnom zásahu v Poľsku</vt:lpstr>
      <vt:lpstr>Lorenzova krivka 2017 (Poľsko)</vt:lpstr>
      <vt:lpstr>Príjmová nerovnosť pred a po vládnom zásahu na Slovensku</vt:lpstr>
      <vt:lpstr>Lorenzova krivka 2017 (Slovensko)</vt:lpstr>
      <vt:lpstr>Porovnanie príjmovej nerovnosti</vt:lpstr>
      <vt:lpstr>Lorenzova krivka 2017</vt:lpstr>
      <vt:lpstr>Vnímaná príjmová nerovnosť</vt:lpstr>
      <vt:lpstr>Vnímaná príjmová nerovnosť</vt:lpstr>
      <vt:lpstr>Vnímaná príjmová nerovnosť</vt:lpstr>
      <vt:lpstr>Kritika podľa Giniho koeficientov </vt:lpstr>
      <vt:lpstr>Zhrnutie</vt:lpstr>
      <vt:lpstr>Otestuj si svoje vedomosti:</vt:lpstr>
      <vt:lpstr>Zoznam použitých obrázkov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Sophie Christoph</dc:creator>
  <cp:lastModifiedBy>ucitel</cp:lastModifiedBy>
  <cp:revision>147</cp:revision>
  <dcterms:created xsi:type="dcterms:W3CDTF">2020-11-23T20:39:37Z</dcterms:created>
  <dcterms:modified xsi:type="dcterms:W3CDTF">2022-03-09T15:16:48Z</dcterms:modified>
</cp:coreProperties>
</file>