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2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619DD5-3721-4B42-A2B6-63B605EEBF9D}" v="1138" dt="2020-05-04T09:20:42.9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41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xmlns="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39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401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4073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05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93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xmlns="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xmlns="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xmlns="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459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316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79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46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76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50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xmlns="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xmlns="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9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7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65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062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xmlns="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14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079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9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i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4" descr="Obrázok, na ktorom je pestrofarebné&#10;&#10;Popis vygenerovaný s veľmi vysokou spoľahlivosťou">
            <a:extLst>
              <a:ext uri="{FF2B5EF4-FFF2-40B4-BE49-F238E27FC236}">
                <a16:creationId xmlns:a16="http://schemas.microsoft.com/office/drawing/2014/main" xmlns="" id="{DA4A0256-A5BB-4DF0-AA54-6AB1FFE0CC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8738" b="40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>
            <a:normAutofit/>
          </a:bodyPr>
          <a:lstStyle/>
          <a:p>
            <a:r>
              <a:rPr lang="sk-SK" dirty="0"/>
              <a:t>Čo pre nás robí Európska Únia?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>
            <a:normAutofit/>
          </a:bodyPr>
          <a:lstStyle/>
          <a:p>
            <a:r>
              <a:rPr lang="sk-SK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Diana </a:t>
            </a:r>
            <a:r>
              <a:rPr lang="sk-SK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Dobiasová</a:t>
            </a:r>
            <a:r>
              <a:rPr lang="sk-SK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 II.C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7655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4" descr="Obrázok, na ktorom je pestrofarebné, farebné, zástava, biele&#10;&#10;Popis vygenerovaný s veľmi vysokou spoľahlivosťou">
            <a:extLst>
              <a:ext uri="{FF2B5EF4-FFF2-40B4-BE49-F238E27FC236}">
                <a16:creationId xmlns:a16="http://schemas.microsoft.com/office/drawing/2014/main" xmlns="" id="{11219D02-B384-4372-A3CF-BF2D997B2D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8738" b="40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Obdĺžnik 15">
            <a:extLst>
              <a:ext uri="{FF2B5EF4-FFF2-40B4-BE49-F238E27FC236}">
                <a16:creationId xmlns:a16="http://schemas.microsoft.com/office/drawing/2014/main" xmlns="" id="{6839B920-232A-40E1-8EFE-8D78026AF046}"/>
              </a:ext>
            </a:extLst>
          </p:cNvPr>
          <p:cNvSpPr/>
          <p:nvPr/>
        </p:nvSpPr>
        <p:spPr>
          <a:xfrm>
            <a:off x="2182843" y="5453692"/>
            <a:ext cx="8770187" cy="92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xmlns="" id="{D0E7DB95-ADDC-4E5B-9701-8ACC059234BE}"/>
              </a:ext>
            </a:extLst>
          </p:cNvPr>
          <p:cNvSpPr/>
          <p:nvPr/>
        </p:nvSpPr>
        <p:spPr>
          <a:xfrm>
            <a:off x="7533017" y="1501715"/>
            <a:ext cx="3953772" cy="2343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AA0B30F-D56B-478D-ABB4-E0298D94B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pPr algn="l"/>
            <a:r>
              <a:rPr lang="sk-SK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             Investuje</a:t>
            </a:r>
          </a:p>
        </p:txBody>
      </p:sp>
      <p:pic>
        <p:nvPicPr>
          <p:cNvPr id="6" name="Obrázok 6">
            <a:extLst>
              <a:ext uri="{FF2B5EF4-FFF2-40B4-BE49-F238E27FC236}">
                <a16:creationId xmlns:a16="http://schemas.microsoft.com/office/drawing/2014/main" xmlns="" id="{37DB5A49-309E-44AE-B956-DBDF66992B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0053" y="2828744"/>
            <a:ext cx="1362075" cy="3676650"/>
          </a:xfr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E09F375C-65F6-4DF7-B705-CE0DF0405581}"/>
              </a:ext>
            </a:extLst>
          </p:cNvPr>
          <p:cNvSpPr txBox="1"/>
          <p:nvPr/>
        </p:nvSpPr>
        <p:spPr>
          <a:xfrm>
            <a:off x="1748287" y="2783457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highlight>
                  <a:srgbClr val="C0C0C0"/>
                </a:highlight>
              </a:rPr>
              <a:t>Toto je folklorista Janko. Je európskym občanom Veľmi rád objavuje kultúru národov a tak veľa cestuje.</a:t>
            </a:r>
          </a:p>
        </p:txBody>
      </p:sp>
      <p:sp>
        <p:nvSpPr>
          <p:cNvPr id="10" name="Hviezda: 5-cípa 9">
            <a:extLst>
              <a:ext uri="{FF2B5EF4-FFF2-40B4-BE49-F238E27FC236}">
                <a16:creationId xmlns:a16="http://schemas.microsoft.com/office/drawing/2014/main" xmlns="" id="{894414E4-6383-42C8-85A9-976BE9EAA65A}"/>
              </a:ext>
            </a:extLst>
          </p:cNvPr>
          <p:cNvSpPr/>
          <p:nvPr/>
        </p:nvSpPr>
        <p:spPr>
          <a:xfrm>
            <a:off x="1339071" y="699279"/>
            <a:ext cx="920150" cy="92015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xmlns="" id="{5FEAA507-2B14-4A6A-AE79-E29E38CA6C5E}"/>
              </a:ext>
            </a:extLst>
          </p:cNvPr>
          <p:cNvSpPr txBox="1"/>
          <p:nvPr/>
        </p:nvSpPr>
        <p:spPr>
          <a:xfrm>
            <a:off x="7539667" y="1501176"/>
            <a:ext cx="373523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latin typeface="Selawik Semibold"/>
              </a:rPr>
              <a:t>Ak by sa Janko vybral za</a:t>
            </a:r>
            <a:r>
              <a:rPr lang="sk-SK" dirty="0">
                <a:highlight>
                  <a:srgbClr val="C0C0C0"/>
                </a:highlight>
                <a:latin typeface="Selawik Semibold"/>
              </a:rPr>
              <a:t> </a:t>
            </a:r>
            <a:r>
              <a:rPr lang="sk-SK" dirty="0">
                <a:latin typeface="Selawik Semibold"/>
              </a:rPr>
              <a:t>kamarátkou do Paríža,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xmlns="" id="{060B78BD-BF6A-4894-8359-BB427047FCEC}"/>
              </a:ext>
            </a:extLst>
          </p:cNvPr>
          <p:cNvSpPr txBox="1"/>
          <p:nvPr/>
        </p:nvSpPr>
        <p:spPr>
          <a:xfrm>
            <a:off x="7542364" y="2021456"/>
            <a:ext cx="3807124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Selawik Semibold"/>
              </a:rPr>
              <a:t>mama sa </a:t>
            </a:r>
            <a:r>
              <a:rPr lang="en-US" dirty="0" err="1">
                <a:solidFill>
                  <a:srgbClr val="FFFFFF"/>
                </a:solidFill>
                <a:latin typeface="Selawik Semibold"/>
              </a:rPr>
              <a:t>oňho</a:t>
            </a:r>
            <a:r>
              <a:rPr lang="en-US" dirty="0">
                <a:solidFill>
                  <a:srgbClr val="FFFFFF"/>
                </a:solidFill>
                <a:latin typeface="Selawik Semibold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Selawik Semibold"/>
              </a:rPr>
              <a:t>nebojí</a:t>
            </a:r>
            <a:r>
              <a:rPr lang="en-US" dirty="0">
                <a:solidFill>
                  <a:srgbClr val="FFFFFF"/>
                </a:solidFill>
                <a:latin typeface="Selawik Semibold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Selawik Semibold"/>
              </a:rPr>
              <a:t>lebo</a:t>
            </a:r>
            <a:r>
              <a:rPr lang="en-US" dirty="0">
                <a:solidFill>
                  <a:srgbClr val="FFFFFF"/>
                </a:solidFill>
                <a:latin typeface="Selawik Semibold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Selawik Semibold"/>
              </a:rPr>
              <a:t>má</a:t>
            </a:r>
            <a:r>
              <a:rPr lang="en-US" dirty="0">
                <a:solidFill>
                  <a:srgbClr val="FFFFFF"/>
                </a:solidFill>
                <a:latin typeface="Selawik Semibold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Selawik Semibold"/>
              </a:rPr>
              <a:t>európsky</a:t>
            </a:r>
            <a:r>
              <a:rPr lang="en-US" dirty="0">
                <a:solidFill>
                  <a:srgbClr val="FFFFFF"/>
                </a:solidFill>
                <a:latin typeface="Selawik Semibold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Selawik Semibold"/>
              </a:rPr>
              <a:t>preukaz</a:t>
            </a:r>
            <a:r>
              <a:rPr lang="en-US" dirty="0">
                <a:solidFill>
                  <a:srgbClr val="FFFFFF"/>
                </a:solidFill>
                <a:latin typeface="Selawik Semibold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Selawik Semibold"/>
              </a:rPr>
              <a:t>zdravotného</a:t>
            </a:r>
            <a:r>
              <a:rPr lang="en-US" dirty="0">
                <a:solidFill>
                  <a:srgbClr val="FFFFFF"/>
                </a:solidFill>
                <a:latin typeface="Selawik Semibold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Selawik Semibold"/>
              </a:rPr>
              <a:t>poistenia</a:t>
            </a:r>
            <a:r>
              <a:rPr lang="en-US" dirty="0">
                <a:solidFill>
                  <a:srgbClr val="FFFFFF"/>
                </a:solidFill>
                <a:latin typeface="Selawik Semibold"/>
              </a:rPr>
              <a:t> a </a:t>
            </a:r>
            <a:r>
              <a:rPr lang="en-US" dirty="0" err="1">
                <a:solidFill>
                  <a:srgbClr val="FFFFFF"/>
                </a:solidFill>
                <a:latin typeface="Selawik Semibold"/>
              </a:rPr>
              <a:t>keby</a:t>
            </a:r>
            <a:r>
              <a:rPr lang="en-US" dirty="0">
                <a:solidFill>
                  <a:srgbClr val="FFFFFF"/>
                </a:solidFill>
                <a:latin typeface="Selawik Semibold"/>
              </a:rPr>
              <a:t> sa </a:t>
            </a:r>
            <a:r>
              <a:rPr lang="en-US" dirty="0" err="1">
                <a:solidFill>
                  <a:srgbClr val="FFFFFF"/>
                </a:solidFill>
                <a:latin typeface="Selawik Semibold"/>
              </a:rPr>
              <a:t>čosi</a:t>
            </a:r>
            <a:r>
              <a:rPr lang="en-US" dirty="0">
                <a:solidFill>
                  <a:srgbClr val="FFFFFF"/>
                </a:solidFill>
                <a:latin typeface="Selawik Semibold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Selawik Semibold"/>
              </a:rPr>
              <a:t>prihodilo</a:t>
            </a:r>
            <a:r>
              <a:rPr lang="en-US" dirty="0">
                <a:solidFill>
                  <a:srgbClr val="FFFFFF"/>
                </a:solidFill>
                <a:latin typeface="Selawik Semibold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Selawik Semibold"/>
              </a:rPr>
              <a:t>zdravotnú</a:t>
            </a:r>
            <a:r>
              <a:rPr lang="en-US" dirty="0">
                <a:solidFill>
                  <a:srgbClr val="FFFFFF"/>
                </a:solidFill>
                <a:latin typeface="Selawik Semibold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Selawik Semibold"/>
              </a:rPr>
              <a:t>starostlivosť</a:t>
            </a:r>
            <a:r>
              <a:rPr lang="en-US" dirty="0">
                <a:solidFill>
                  <a:srgbClr val="FFFFFF"/>
                </a:solidFill>
                <a:latin typeface="Selawik Semibold"/>
              </a:rPr>
              <a:t> mu </a:t>
            </a:r>
            <a:r>
              <a:rPr lang="en-US" dirty="0" err="1">
                <a:solidFill>
                  <a:srgbClr val="FFFFFF"/>
                </a:solidFill>
                <a:latin typeface="Selawik Semibold"/>
              </a:rPr>
              <a:t>poskytnú</a:t>
            </a:r>
            <a:r>
              <a:rPr lang="en-US" dirty="0">
                <a:solidFill>
                  <a:srgbClr val="FFFFFF"/>
                </a:solidFill>
                <a:latin typeface="Selawik Semibold"/>
              </a:rPr>
              <a:t> v </a:t>
            </a:r>
            <a:r>
              <a:rPr lang="en-US" dirty="0" err="1">
                <a:solidFill>
                  <a:srgbClr val="FFFFFF"/>
                </a:solidFill>
                <a:latin typeface="Selawik Semibold"/>
              </a:rPr>
              <a:t>ktorejkoľvek</a:t>
            </a:r>
            <a:r>
              <a:rPr lang="en-US" dirty="0">
                <a:solidFill>
                  <a:srgbClr val="FFFFFF"/>
                </a:solidFill>
                <a:latin typeface="Selawik Semibold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Selawik Semibold"/>
              </a:rPr>
              <a:t>krajine</a:t>
            </a:r>
            <a:r>
              <a:rPr lang="en-US" dirty="0">
                <a:solidFill>
                  <a:srgbClr val="FFFFFF"/>
                </a:solidFill>
                <a:latin typeface="Selawik Semibold"/>
              </a:rPr>
              <a:t> EÚ.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xmlns="" id="{6C7C26E2-F708-482E-86A5-AB1D292723D3}"/>
              </a:ext>
            </a:extLst>
          </p:cNvPr>
          <p:cNvSpPr txBox="1"/>
          <p:nvPr/>
        </p:nvSpPr>
        <p:spPr>
          <a:xfrm>
            <a:off x="2261379" y="5553794"/>
            <a:ext cx="86954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b="1" dirty="0">
                <a:latin typeface="Selawik Semibold"/>
                <a:ea typeface="+mn-lt"/>
                <a:cs typeface="+mn-lt"/>
              </a:rPr>
              <a:t>JANKO NECHÁVA EÚ – DRUHÚ NAJVÄČŠIU EKONOMIKU NA SVETE – INVESTOVAŤ ZA NEHO. BUĎTE AKO JANKO :)</a:t>
            </a:r>
            <a:endParaRPr lang="sk-SK" b="1" dirty="0">
              <a:latin typeface="Selawik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832079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4" descr="Obrázok, na ktorom je zástava, objekt, pestrofarebné, modré&#10;&#10;Popis vygenerovaný s veľmi vysokou spoľahlivosťou">
            <a:extLst>
              <a:ext uri="{FF2B5EF4-FFF2-40B4-BE49-F238E27FC236}">
                <a16:creationId xmlns:a16="http://schemas.microsoft.com/office/drawing/2014/main" xmlns="" id="{8EBBA841-F203-4231-A079-7C5FB7A507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8738" b="40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664B1E5-3B2F-4D36-AB18-3B15D0B14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pPr algn="l"/>
            <a:r>
              <a:rPr lang="sk-SK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             Chráni </a:t>
            </a:r>
          </a:p>
        </p:txBody>
      </p:sp>
      <p:pic>
        <p:nvPicPr>
          <p:cNvPr id="12" name="Obrázok 12">
            <a:extLst>
              <a:ext uri="{FF2B5EF4-FFF2-40B4-BE49-F238E27FC236}">
                <a16:creationId xmlns:a16="http://schemas.microsoft.com/office/drawing/2014/main" xmlns="" id="{7178C5FB-47EA-4D61-9992-79321608C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57402" y="1934024"/>
            <a:ext cx="1383642" cy="3668922"/>
          </a:xfrm>
        </p:spPr>
      </p:pic>
      <p:sp>
        <p:nvSpPr>
          <p:cNvPr id="6" name="Hviezda: 5-cípa 5">
            <a:extLst>
              <a:ext uri="{FF2B5EF4-FFF2-40B4-BE49-F238E27FC236}">
                <a16:creationId xmlns:a16="http://schemas.microsoft.com/office/drawing/2014/main" xmlns="" id="{55E223D1-7280-46C6-901C-D2A8187ECC53}"/>
              </a:ext>
            </a:extLst>
          </p:cNvPr>
          <p:cNvSpPr/>
          <p:nvPr/>
        </p:nvSpPr>
        <p:spPr>
          <a:xfrm>
            <a:off x="1339071" y="699279"/>
            <a:ext cx="920150" cy="92015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6" descr="Obrázok, na ktorom je nôž&#10;&#10;Popis vygenerovaný s veľmi vysokou spoľahlivosťou">
            <a:extLst>
              <a:ext uri="{FF2B5EF4-FFF2-40B4-BE49-F238E27FC236}">
                <a16:creationId xmlns:a16="http://schemas.microsoft.com/office/drawing/2014/main" xmlns="" id="{1F275E6E-0BF1-46FA-85A8-E3C13AF6B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789" y="1937348"/>
            <a:ext cx="1362075" cy="36766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11" name="Znak plus 10">
            <a:extLst>
              <a:ext uri="{FF2B5EF4-FFF2-40B4-BE49-F238E27FC236}">
                <a16:creationId xmlns:a16="http://schemas.microsoft.com/office/drawing/2014/main" xmlns="" id="{49A75D82-FC97-492C-B6AA-3B5865E43632}"/>
              </a:ext>
            </a:extLst>
          </p:cNvPr>
          <p:cNvSpPr/>
          <p:nvPr/>
        </p:nvSpPr>
        <p:spPr>
          <a:xfrm>
            <a:off x="1613140" y="3575648"/>
            <a:ext cx="646981" cy="61822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xmlns="" id="{B00B7CEF-6365-4679-80B7-762EFC7DB1F0}"/>
              </a:ext>
            </a:extLst>
          </p:cNvPr>
          <p:cNvSpPr txBox="1"/>
          <p:nvPr/>
        </p:nvSpPr>
        <p:spPr>
          <a:xfrm>
            <a:off x="568445" y="5715539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highlight>
                  <a:srgbClr val="C0C0C0"/>
                </a:highlight>
              </a:rPr>
              <a:t>Janko a </a:t>
            </a:r>
            <a:r>
              <a:rPr lang="sk-SK" dirty="0" err="1">
                <a:highlight>
                  <a:srgbClr val="C0C0C0"/>
                </a:highlight>
              </a:rPr>
              <a:t>Marcia</a:t>
            </a:r>
            <a:r>
              <a:rPr lang="sk-SK" dirty="0">
                <a:highlight>
                  <a:srgbClr val="C0C0C0"/>
                </a:highlight>
              </a:rPr>
              <a:t> sa stretli v Paríži. Rozhodli sa že si spravia výlet do Barcelony.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xmlns="" id="{779392BE-969E-4DF9-881A-FFDDAB69A288}"/>
              </a:ext>
            </a:extLst>
          </p:cNvPr>
          <p:cNvSpPr txBox="1"/>
          <p:nvPr/>
        </p:nvSpPr>
        <p:spPr>
          <a:xfrm>
            <a:off x="4276905" y="1875886"/>
            <a:ext cx="5848709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sk-SK" dirty="0">
                <a:latin typeface="Selawik Semibold"/>
                <a:ea typeface="+mn-lt"/>
                <a:cs typeface="+mn-lt"/>
              </a:rPr>
              <a:t>Ich mamy sa tešia, že spolu idú na dovolenku, lebo vedia, že v krajinách EÚ sa rešpektujú ľudské práva a rozmanitosť</a:t>
            </a:r>
          </a:p>
          <a:p>
            <a:pPr marL="285750" indent="-285750">
              <a:buFont typeface="Arial"/>
              <a:buChar char="•"/>
            </a:pPr>
            <a:r>
              <a:rPr lang="sk-SK" dirty="0">
                <a:latin typeface="Selawik Semibold"/>
                <a:ea typeface="+mn-lt"/>
                <a:cs typeface="+mn-lt"/>
              </a:rPr>
              <a:t>Obaja si môžu bezpečne kúpiť letenku cez mobil, keďže v celej EÚ sa chráni súkromie občanov</a:t>
            </a:r>
          </a:p>
          <a:p>
            <a:pPr marL="285750" indent="-285750">
              <a:buFont typeface="Arial"/>
              <a:buChar char="•"/>
            </a:pPr>
            <a:r>
              <a:rPr lang="sk-SK" dirty="0">
                <a:latin typeface="Selawik Semibold"/>
                <a:ea typeface="+mn-lt"/>
                <a:cs typeface="+mn-lt"/>
              </a:rPr>
              <a:t>Ak im zrušia let, vďaka európskym spotrebiteľským právam dostanú náhradu</a:t>
            </a:r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xmlns="" id="{D4A13C23-899B-4D66-A9DE-2C4BCA78265C}"/>
              </a:ext>
            </a:extLst>
          </p:cNvPr>
          <p:cNvSpPr/>
          <p:nvPr/>
        </p:nvSpPr>
        <p:spPr>
          <a:xfrm>
            <a:off x="4514670" y="5053821"/>
            <a:ext cx="7490602" cy="1121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latin typeface="Selawik Semibold"/>
              </a:rPr>
              <a:t>JANKO A MARCIA NECHAJÚ EÚ, ABY ICH CHRÁNILA. BUĎTE AKO JANKA A MARCIA. :)</a:t>
            </a:r>
          </a:p>
        </p:txBody>
      </p:sp>
    </p:spTree>
    <p:extLst>
      <p:ext uri="{BB962C8B-B14F-4D97-AF65-F5344CB8AC3E}">
        <p14:creationId xmlns:p14="http://schemas.microsoft.com/office/powerpoint/2010/main" val="1213627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ĺžnik 12">
            <a:extLst>
              <a:ext uri="{FF2B5EF4-FFF2-40B4-BE49-F238E27FC236}">
                <a16:creationId xmlns:a16="http://schemas.microsoft.com/office/drawing/2014/main" xmlns="" id="{8BF35B42-C0B2-4506-87CA-F75831C8C089}"/>
              </a:ext>
            </a:extLst>
          </p:cNvPr>
          <p:cNvSpPr/>
          <p:nvPr/>
        </p:nvSpPr>
        <p:spPr>
          <a:xfrm>
            <a:off x="5566015" y="2266411"/>
            <a:ext cx="4988941" cy="3666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Obrázok 4" descr="Obrázok, na ktorom je zástava, objekt, pestrofarebné, farebné&#10;&#10;Popis vygenerovaný s veľmi vysokou spoľahlivosťou">
            <a:extLst>
              <a:ext uri="{FF2B5EF4-FFF2-40B4-BE49-F238E27FC236}">
                <a16:creationId xmlns:a16="http://schemas.microsoft.com/office/drawing/2014/main" xmlns="" id="{E58B5281-AAF0-4F32-A87E-5D2FDE62C6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8738" b="40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7C73B04-A68C-4576-92F3-5F1E8BE4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pPr algn="l"/>
            <a:r>
              <a:rPr lang="sk-SK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             Posilňuje 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C490DCE1-6EEC-4954-9334-E9D2ADE3E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3714749"/>
          </a:xfrm>
        </p:spPr>
        <p:txBody>
          <a:bodyPr anchor="ctr">
            <a:normAutofit/>
          </a:bodyPr>
          <a:lstStyle/>
          <a:p>
            <a:endParaRPr lang="en-US"/>
          </a:p>
        </p:txBody>
      </p:sp>
      <p:sp>
        <p:nvSpPr>
          <p:cNvPr id="6" name="Hviezda: 5-cípa 5">
            <a:extLst>
              <a:ext uri="{FF2B5EF4-FFF2-40B4-BE49-F238E27FC236}">
                <a16:creationId xmlns:a16="http://schemas.microsoft.com/office/drawing/2014/main" xmlns="" id="{864FD314-A140-4FDC-8679-F02B7D23FA97}"/>
              </a:ext>
            </a:extLst>
          </p:cNvPr>
          <p:cNvSpPr/>
          <p:nvPr/>
        </p:nvSpPr>
        <p:spPr>
          <a:xfrm>
            <a:off x="1339071" y="699279"/>
            <a:ext cx="920150" cy="92015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12">
            <a:extLst>
              <a:ext uri="{FF2B5EF4-FFF2-40B4-BE49-F238E27FC236}">
                <a16:creationId xmlns:a16="http://schemas.microsoft.com/office/drawing/2014/main" xmlns="" id="{2DD2FD55-18C7-4886-89EC-2DBBB5B8C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33" y="1675232"/>
            <a:ext cx="1383642" cy="366892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xmlns="" id="{3A015426-305D-422E-A63C-24560577BDD6}"/>
              </a:ext>
            </a:extLst>
          </p:cNvPr>
          <p:cNvSpPr txBox="1"/>
          <p:nvPr/>
        </p:nvSpPr>
        <p:spPr>
          <a:xfrm>
            <a:off x="382437" y="5385758"/>
            <a:ext cx="285821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 err="1">
                <a:highlight>
                  <a:srgbClr val="C0C0C0"/>
                </a:highlight>
                <a:ea typeface="+mn-lt"/>
                <a:cs typeface="+mn-lt"/>
              </a:rPr>
              <a:t>Marcia</a:t>
            </a:r>
            <a:r>
              <a:rPr lang="sk-SK" dirty="0">
                <a:highlight>
                  <a:srgbClr val="C0C0C0"/>
                </a:highlight>
                <a:ea typeface="+mn-lt"/>
                <a:cs typeface="+mn-lt"/>
              </a:rPr>
              <a:t> chce ísť za Jankom na Slovensko. Nie je si však istá, ako dlho a či vôbec by mala pokračovať v štúdiu v zahraničí. Má veľa možností.</a:t>
            </a:r>
            <a:endParaRPr lang="sk-SK" dirty="0">
              <a:highlight>
                <a:srgbClr val="C0C0C0"/>
              </a:highlight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xmlns="" id="{DFDA6340-68FF-4A30-B8B0-03411317A23D}"/>
              </a:ext>
            </a:extLst>
          </p:cNvPr>
          <p:cNvSpPr txBox="1"/>
          <p:nvPr/>
        </p:nvSpPr>
        <p:spPr>
          <a:xfrm>
            <a:off x="5572664" y="2323381"/>
            <a:ext cx="4180935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sk-SK" dirty="0">
                <a:latin typeface="Selawik Semibold"/>
                <a:ea typeface="+mn-lt"/>
                <a:cs typeface="+mn-lt"/>
              </a:rPr>
              <a:t>Jej mama by bola radšej, keby sa prihlásila do programu Erasmus+, aby mohla žiť pár mesiacov v Paríži s Jankom a pokračovať v štúdiu.</a:t>
            </a:r>
          </a:p>
          <a:p>
            <a:pPr marL="285750" indent="-285750">
              <a:buFont typeface="Arial"/>
              <a:buChar char="•"/>
            </a:pPr>
            <a:endParaRPr lang="sk-SK" dirty="0">
              <a:latin typeface="Selawik Semibold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sk-SK" dirty="0">
              <a:latin typeface="Selawik Semibold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sk-SK" dirty="0">
                <a:latin typeface="Selawik Semibold"/>
                <a:ea typeface="+mn-lt"/>
                <a:cs typeface="+mn-lt"/>
              </a:rPr>
              <a:t>Mamu upokojuje, že ak bude potrebovať peniaze, prácu si dokáže nájsť prihlásením sa do systému záruky pre mladých ľudí.</a:t>
            </a:r>
            <a:endParaRPr lang="sk-SK" dirty="0">
              <a:latin typeface="Selawik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570150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4" descr="Obrázok, na ktorom je pestrofarebné, farebné, fotografia, obrovské&#10;&#10;Popis vygenerovaný s veľmi vysokou spoľahlivosťou">
            <a:extLst>
              <a:ext uri="{FF2B5EF4-FFF2-40B4-BE49-F238E27FC236}">
                <a16:creationId xmlns:a16="http://schemas.microsoft.com/office/drawing/2014/main" xmlns="" id="{8D0539D4-4BA8-4235-8677-1A68177C1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8738" b="40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C043204-4E1E-415E-8E1D-D841DDD2C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sk-SK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Zhrnutie čo pre nás robí EÚ</a:t>
            </a:r>
            <a:endParaRPr lang="sk-SK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512C60BD-27E4-456F-974D-F45933AEE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946" y="4204298"/>
            <a:ext cx="10353762" cy="2737089"/>
          </a:xfrm>
        </p:spPr>
        <p:txBody>
          <a:bodyPr anchor="ctr">
            <a:normAutofit fontScale="92500" lnSpcReduction="10000"/>
          </a:bodyPr>
          <a:lstStyle/>
          <a:p>
            <a:pPr indent="-305435"/>
            <a:r>
              <a:rPr lang="en-US" dirty="0">
                <a:latin typeface="Selawik Semibold"/>
                <a:cs typeface="Simplified Arabic"/>
              </a:rPr>
              <a:t>Mier a </a:t>
            </a:r>
            <a:r>
              <a:rPr lang="en-US" dirty="0" err="1">
                <a:latin typeface="Selawik Semibold"/>
                <a:cs typeface="Simplified Arabic"/>
              </a:rPr>
              <a:t>bezpečnosť</a:t>
            </a:r>
            <a:endParaRPr 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Selawik Semibold"/>
              <a:cs typeface="Simplified Arabic"/>
            </a:endParaRPr>
          </a:p>
          <a:p>
            <a:pPr indent="-305435"/>
            <a:r>
              <a:rPr lang="en-US" dirty="0" err="1">
                <a:latin typeface="Selawik Semibold"/>
                <a:cs typeface="Simplified Arabic"/>
              </a:rPr>
              <a:t>Jednotný</a:t>
            </a:r>
            <a:r>
              <a:rPr lang="en-US" dirty="0">
                <a:latin typeface="Selawik Semibold"/>
                <a:cs typeface="Simplified Arabic"/>
              </a:rPr>
              <a:t> </a:t>
            </a:r>
            <a:r>
              <a:rPr lang="en-US" dirty="0" err="1">
                <a:latin typeface="Selawik Semibold"/>
                <a:cs typeface="Simplified Arabic"/>
              </a:rPr>
              <a:t>trh</a:t>
            </a:r>
            <a:r>
              <a:rPr lang="en-US" dirty="0">
                <a:latin typeface="Selawik Semibold"/>
                <a:cs typeface="Simplified Arabic"/>
              </a:rPr>
              <a:t> - </a:t>
            </a:r>
            <a:r>
              <a:rPr lang="en-US" dirty="0" err="1">
                <a:latin typeface="Selawik Semibold"/>
                <a:ea typeface="+mn-lt"/>
                <a:cs typeface="+mn-lt"/>
              </a:rPr>
              <a:t>žiť</a:t>
            </a:r>
            <a:r>
              <a:rPr lang="en-US" dirty="0">
                <a:latin typeface="Selawik Semibold"/>
                <a:ea typeface="+mn-lt"/>
                <a:cs typeface="+mn-lt"/>
              </a:rPr>
              <a:t> </a:t>
            </a:r>
            <a:r>
              <a:rPr lang="en-US" dirty="0" err="1">
                <a:latin typeface="Selawik Semibold"/>
                <a:ea typeface="+mn-lt"/>
                <a:cs typeface="+mn-lt"/>
              </a:rPr>
              <a:t>alebo</a:t>
            </a:r>
            <a:r>
              <a:rPr lang="en-US" dirty="0">
                <a:latin typeface="Selawik Semibold"/>
                <a:ea typeface="+mn-lt"/>
                <a:cs typeface="+mn-lt"/>
              </a:rPr>
              <a:t> </a:t>
            </a:r>
            <a:r>
              <a:rPr lang="en-US" dirty="0" err="1">
                <a:latin typeface="Selawik Semibold"/>
                <a:ea typeface="+mn-lt"/>
                <a:cs typeface="+mn-lt"/>
              </a:rPr>
              <a:t>pracovať</a:t>
            </a:r>
            <a:r>
              <a:rPr lang="en-US" dirty="0">
                <a:latin typeface="Selawik Semibold"/>
                <a:ea typeface="+mn-lt"/>
                <a:cs typeface="+mn-lt"/>
              </a:rPr>
              <a:t> v </a:t>
            </a:r>
            <a:r>
              <a:rPr lang="en-US" dirty="0" err="1">
                <a:latin typeface="Selawik Semibold"/>
                <a:ea typeface="+mn-lt"/>
                <a:cs typeface="+mn-lt"/>
              </a:rPr>
              <a:t>ktorejkoľvek</a:t>
            </a:r>
            <a:r>
              <a:rPr lang="en-US" dirty="0">
                <a:latin typeface="Selawik Semibold"/>
                <a:ea typeface="+mn-lt"/>
                <a:cs typeface="+mn-lt"/>
              </a:rPr>
              <a:t> </a:t>
            </a:r>
            <a:r>
              <a:rPr lang="en-US" dirty="0" err="1">
                <a:latin typeface="Selawik Semibold"/>
                <a:ea typeface="+mn-lt"/>
                <a:cs typeface="+mn-lt"/>
              </a:rPr>
              <a:t>krajine</a:t>
            </a:r>
            <a:r>
              <a:rPr lang="en-US" dirty="0">
                <a:latin typeface="Selawik Semibold"/>
                <a:ea typeface="+mn-lt"/>
                <a:cs typeface="+mn-lt"/>
              </a:rPr>
              <a:t> </a:t>
            </a:r>
            <a:r>
              <a:rPr lang="en-US" dirty="0" err="1">
                <a:latin typeface="Selawik Semibold"/>
                <a:ea typeface="+mn-lt"/>
                <a:cs typeface="+mn-lt"/>
              </a:rPr>
              <a:t>EÚ,prevádzať</a:t>
            </a:r>
            <a:r>
              <a:rPr lang="en-US" dirty="0">
                <a:latin typeface="Selawik Semibold"/>
                <a:ea typeface="+mn-lt"/>
                <a:cs typeface="+mn-lt"/>
              </a:rPr>
              <a:t> </a:t>
            </a:r>
            <a:r>
              <a:rPr lang="en-US" dirty="0" err="1">
                <a:latin typeface="Selawik Semibold"/>
                <a:ea typeface="+mn-lt"/>
                <a:cs typeface="+mn-lt"/>
              </a:rPr>
              <a:t>peniaze</a:t>
            </a:r>
            <a:r>
              <a:rPr lang="en-US" dirty="0">
                <a:latin typeface="Selawik Semibold"/>
                <a:ea typeface="+mn-lt"/>
                <a:cs typeface="+mn-lt"/>
              </a:rPr>
              <a:t>,</a:t>
            </a:r>
            <a:endParaRPr 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Selawik Semibold"/>
              <a:cs typeface="Simplified Arabic"/>
            </a:endParaRPr>
          </a:p>
          <a:p>
            <a:pPr marL="37465" indent="0">
              <a:buNone/>
            </a:pPr>
            <a:r>
              <a:rPr lang="en-US" dirty="0">
                <a:latin typeface="Selawik Semibold"/>
                <a:ea typeface="+mn-lt"/>
                <a:cs typeface="+mn-lt"/>
              </a:rPr>
              <a:t>    </a:t>
            </a:r>
            <a:r>
              <a:rPr lang="en-US" dirty="0" err="1">
                <a:latin typeface="Selawik Semibold"/>
                <a:ea typeface="+mn-lt"/>
                <a:cs typeface="+mn-lt"/>
              </a:rPr>
              <a:t>predávať</a:t>
            </a:r>
            <a:r>
              <a:rPr lang="en-US" dirty="0">
                <a:latin typeface="Selawik Semibold"/>
                <a:ea typeface="+mn-lt"/>
                <a:cs typeface="+mn-lt"/>
              </a:rPr>
              <a:t> </a:t>
            </a:r>
            <a:r>
              <a:rPr lang="en-US" dirty="0" err="1">
                <a:latin typeface="Selawik Semibold"/>
                <a:ea typeface="+mn-lt"/>
                <a:cs typeface="+mn-lt"/>
              </a:rPr>
              <a:t>tovar</a:t>
            </a:r>
            <a:r>
              <a:rPr lang="en-US" dirty="0">
                <a:latin typeface="Selawik Semibold"/>
                <a:ea typeface="+mn-lt"/>
                <a:cs typeface="+mn-lt"/>
              </a:rPr>
              <a:t> bez </a:t>
            </a:r>
            <a:r>
              <a:rPr lang="en-US" dirty="0" err="1">
                <a:latin typeface="Selawik Semibold"/>
                <a:ea typeface="+mn-lt"/>
                <a:cs typeface="+mn-lt"/>
              </a:rPr>
              <a:t>obmedzení</a:t>
            </a:r>
            <a:r>
              <a:rPr lang="en-US" dirty="0">
                <a:latin typeface="Selawik Semibold"/>
                <a:ea typeface="+mn-lt"/>
                <a:cs typeface="+mn-lt"/>
              </a:rPr>
              <a:t>, </a:t>
            </a:r>
            <a:r>
              <a:rPr lang="en-US" dirty="0" err="1">
                <a:latin typeface="Selawik Semibold"/>
                <a:ea typeface="+mn-lt"/>
                <a:cs typeface="+mn-lt"/>
              </a:rPr>
              <a:t>poskytovať</a:t>
            </a:r>
            <a:r>
              <a:rPr lang="en-US" dirty="0">
                <a:latin typeface="Selawik Semibold"/>
                <a:ea typeface="+mn-lt"/>
                <a:cs typeface="+mn-lt"/>
              </a:rPr>
              <a:t> </a:t>
            </a:r>
            <a:r>
              <a:rPr lang="en-US" dirty="0" err="1">
                <a:latin typeface="Selawik Semibold"/>
                <a:ea typeface="+mn-lt"/>
                <a:cs typeface="+mn-lt"/>
              </a:rPr>
              <a:t>služby</a:t>
            </a:r>
            <a:r>
              <a:rPr lang="en-US" dirty="0">
                <a:latin typeface="Selawik Semibold"/>
                <a:ea typeface="+mn-lt"/>
                <a:cs typeface="+mn-lt"/>
              </a:rPr>
              <a:t> </a:t>
            </a:r>
            <a:r>
              <a:rPr lang="en-US" dirty="0" err="1">
                <a:latin typeface="Selawik Semibold"/>
                <a:ea typeface="+mn-lt"/>
                <a:cs typeface="+mn-lt"/>
              </a:rPr>
              <a:t>na</a:t>
            </a:r>
            <a:r>
              <a:rPr lang="en-US" dirty="0">
                <a:latin typeface="Selawik Semibold"/>
                <a:ea typeface="+mn-lt"/>
                <a:cs typeface="+mn-lt"/>
              </a:rPr>
              <a:t> </a:t>
            </a:r>
            <a:r>
              <a:rPr lang="en-US" dirty="0" err="1">
                <a:latin typeface="Selawik Semibold"/>
                <a:ea typeface="+mn-lt"/>
                <a:cs typeface="+mn-lt"/>
              </a:rPr>
              <a:t>rovnakom</a:t>
            </a:r>
            <a:r>
              <a:rPr lang="en-US" dirty="0">
                <a:latin typeface="Selawik Semibold"/>
                <a:ea typeface="+mn-lt"/>
                <a:cs typeface="+mn-lt"/>
              </a:rPr>
              <a:t> </a:t>
            </a:r>
            <a:r>
              <a:rPr lang="en-US" dirty="0" err="1">
                <a:latin typeface="Selawik Semibold"/>
                <a:ea typeface="+mn-lt"/>
                <a:cs typeface="+mn-lt"/>
              </a:rPr>
              <a:t>základe</a:t>
            </a:r>
            <a:endParaRPr 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Selawik Semibold"/>
            </a:endParaRPr>
          </a:p>
          <a:p>
            <a:pPr indent="-305435"/>
            <a:r>
              <a:rPr lang="en-US" dirty="0" err="1">
                <a:latin typeface="Selawik Semibold"/>
                <a:cs typeface="Simplified Arabic"/>
              </a:rPr>
              <a:t>Prísne</a:t>
            </a:r>
            <a:r>
              <a:rPr lang="en-US" dirty="0">
                <a:latin typeface="Selawik Semibold"/>
                <a:cs typeface="Simplified Arabic"/>
              </a:rPr>
              <a:t> </a:t>
            </a:r>
            <a:r>
              <a:rPr lang="en-US" dirty="0" err="1">
                <a:latin typeface="Selawik Semibold"/>
                <a:cs typeface="Simplified Arabic"/>
              </a:rPr>
              <a:t>potravinárske</a:t>
            </a:r>
            <a:r>
              <a:rPr lang="en-US" dirty="0">
                <a:latin typeface="Selawik Semibold"/>
                <a:cs typeface="Simplified Arabic"/>
              </a:rPr>
              <a:t> a </a:t>
            </a:r>
            <a:r>
              <a:rPr lang="en-US" dirty="0" err="1">
                <a:latin typeface="Selawik Semibold"/>
                <a:cs typeface="Simplified Arabic"/>
              </a:rPr>
              <a:t>environmentálne</a:t>
            </a:r>
            <a:r>
              <a:rPr lang="en-US" dirty="0">
                <a:latin typeface="Selawik Semibold"/>
                <a:cs typeface="Simplified Arabic"/>
              </a:rPr>
              <a:t> </a:t>
            </a:r>
            <a:r>
              <a:rPr lang="en-US" dirty="0" err="1">
                <a:latin typeface="Selawik Semibold"/>
                <a:cs typeface="Simplified Arabic"/>
              </a:rPr>
              <a:t>normy</a:t>
            </a:r>
            <a:endParaRPr 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Selawik Semibold"/>
              <a:cs typeface="Simplified Arabic"/>
            </a:endParaRPr>
          </a:p>
          <a:p>
            <a:pPr indent="-305435"/>
            <a:r>
              <a:rPr lang="en-US" err="1">
                <a:latin typeface="Selawik Semibold"/>
                <a:cs typeface="Simplified Arabic"/>
              </a:rPr>
              <a:t>Ľudské</a:t>
            </a:r>
            <a:r>
              <a:rPr lang="en-US" dirty="0">
                <a:latin typeface="Selawik Semibold"/>
                <a:cs typeface="Simplified Arabic"/>
              </a:rPr>
              <a:t> </a:t>
            </a:r>
            <a:r>
              <a:rPr lang="en-US" err="1">
                <a:latin typeface="Selawik Semibold"/>
                <a:cs typeface="Simplified Arabic"/>
              </a:rPr>
              <a:t>práva</a:t>
            </a:r>
            <a:endParaRPr lang="en-US" err="1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Selawik Semibold"/>
              <a:cs typeface="Simplified Arabic"/>
            </a:endParaRPr>
          </a:p>
          <a:p>
            <a:pPr marL="37465" indent="0">
              <a:buNone/>
            </a:pP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Selawik Semibold"/>
                <a:cs typeface="Simplified Arabic"/>
              </a:rPr>
              <a:t>….</a:t>
            </a:r>
          </a:p>
          <a:p>
            <a:pPr indent="-305435"/>
            <a:endParaRPr 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indent="-305435"/>
            <a:endParaRPr 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indent="-305435"/>
            <a:endParaRPr 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37465" indent="0">
              <a:buNone/>
            </a:pPr>
            <a:endParaRPr 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indent="-305435"/>
            <a:endParaRPr 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indent="-305435"/>
            <a:endParaRPr 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37465" indent="0">
              <a:buNone/>
            </a:pPr>
            <a:endParaRPr 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0751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4" descr="Obrázok, na ktorom je osoba, stôl, sedenie, muž&#10;&#10;Popis vygenerovaný s veľmi vysokou spoľahlivosťou">
            <a:extLst>
              <a:ext uri="{FF2B5EF4-FFF2-40B4-BE49-F238E27FC236}">
                <a16:creationId xmlns:a16="http://schemas.microsoft.com/office/drawing/2014/main" xmlns="" id="{B554C989-FF43-454B-A1D8-E3FBC5414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29016897-C345-470C-B8D9-ACE80E87D2F1}"/>
              </a:ext>
            </a:extLst>
          </p:cNvPr>
          <p:cNvSpPr txBox="1"/>
          <p:nvPr/>
        </p:nvSpPr>
        <p:spPr>
          <a:xfrm>
            <a:off x="2481533" y="2352136"/>
            <a:ext cx="1047821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5400" dirty="0">
                <a:latin typeface="Selawik Semibold"/>
              </a:rPr>
              <a:t>Ďakujem za pozornosť.</a:t>
            </a:r>
          </a:p>
        </p:txBody>
      </p:sp>
    </p:spTree>
    <p:extLst>
      <p:ext uri="{BB962C8B-B14F-4D97-AF65-F5344CB8AC3E}">
        <p14:creationId xmlns:p14="http://schemas.microsoft.com/office/powerpoint/2010/main" val="10250804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Širokouhlá</PresentationFormat>
  <Paragraphs>32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4" baseType="lpstr">
      <vt:lpstr>Arial</vt:lpstr>
      <vt:lpstr>Georgia Pro Cond Light</vt:lpstr>
      <vt:lpstr>Selawik Semibold</vt:lpstr>
      <vt:lpstr>Simplified Arabic</vt:lpstr>
      <vt:lpstr>Speak Pro</vt:lpstr>
      <vt:lpstr>Trebuchet MS</vt:lpstr>
      <vt:lpstr>Wingdings 2</vt:lpstr>
      <vt:lpstr>SlateVTI</vt:lpstr>
      <vt:lpstr>Čo pre nás robí Európska Únia?</vt:lpstr>
      <vt:lpstr>             Investuje</vt:lpstr>
      <vt:lpstr>             Chráni </vt:lpstr>
      <vt:lpstr>             Posilňuje </vt:lpstr>
      <vt:lpstr>Zhrnutie čo pre nás robí EÚ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/>
  <cp:lastModifiedBy/>
  <cp:revision>331</cp:revision>
  <dcterms:created xsi:type="dcterms:W3CDTF">2020-05-04T07:59:21Z</dcterms:created>
  <dcterms:modified xsi:type="dcterms:W3CDTF">2020-05-04T13:34:03Z</dcterms:modified>
</cp:coreProperties>
</file>