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  <p:sldMasterId id="2147483689" r:id="rId3"/>
    <p:sldMasterId id="2147483707" r:id="rId4"/>
  </p:sldMasterIdLst>
  <p:sldIdLst>
    <p:sldId id="270" r:id="rId5"/>
    <p:sldId id="266" r:id="rId6"/>
    <p:sldId id="259" r:id="rId7"/>
    <p:sldId id="256" r:id="rId8"/>
    <p:sldId id="260" r:id="rId9"/>
    <p:sldId id="257" r:id="rId10"/>
    <p:sldId id="258" r:id="rId11"/>
    <p:sldId id="263" r:id="rId12"/>
    <p:sldId id="264" r:id="rId13"/>
    <p:sldId id="265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usammenfassungsabschnitt" id="{9AAB58DA-2957-4F40-A96C-23EDE38C4049}">
          <p14:sldIdLst>
            <p14:sldId id="270"/>
            <p14:sldId id="266"/>
          </p14:sldIdLst>
        </p14:section>
        <p14:section name="Vergleich Deutschland, Polen und Slowakei" id="{01280199-B097-45EC-B271-90528116AFDB}">
          <p14:sldIdLst>
            <p14:sldId id="259"/>
            <p14:sldId id="256"/>
            <p14:sldId id="260"/>
            <p14:sldId id="257"/>
            <p14:sldId id="258"/>
          </p14:sldIdLst>
        </p14:section>
        <p14:section name="Abschnitt 2" id="{F920C120-FBFB-4C90-98FC-FF269EF4C60F}">
          <p14:sldIdLst>
            <p14:sldId id="263"/>
            <p14:sldId id="264"/>
            <p14:sldId id="265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/>
              <a:t>CO2 </a:t>
            </a:r>
            <a:r>
              <a:rPr lang="sk-SK" b="1" dirty="0"/>
              <a:t>emisie na obyvateľa v tonách za rok </a:t>
            </a:r>
            <a:r>
              <a:rPr lang="de-DE" b="1" dirty="0"/>
              <a:t>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CO2 Ausstoß pro Einwohner in Tonnen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58-4F57-BCDA-F15A81346B68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A58-4F57-BCDA-F15A81346B68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A58-4F57-BCDA-F15A81346B68}"/>
              </c:ext>
            </c:extLst>
          </c:dPt>
          <c:cat>
            <c:strRef>
              <c:f>Tabelle1!$A$2:$A$5</c:f>
              <c:strCache>
                <c:ptCount val="4"/>
                <c:pt idx="0">
                  <c:v>Deutschland</c:v>
                </c:pt>
                <c:pt idx="1">
                  <c:v>Polen</c:v>
                </c:pt>
                <c:pt idx="2">
                  <c:v>Slowakei</c:v>
                </c:pt>
                <c:pt idx="3">
                  <c:v>EU-Mittelmaß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10.1</c:v>
                </c:pt>
                <c:pt idx="1">
                  <c:v>10.4</c:v>
                </c:pt>
                <c:pt idx="2">
                  <c:v>7.7</c:v>
                </c:pt>
                <c:pt idx="3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58-4F57-BCDA-F15A81346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306120"/>
        <c:axId val="798304480"/>
      </c:barChart>
      <c:catAx>
        <c:axId val="798306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98304480"/>
        <c:crosses val="autoZero"/>
        <c:auto val="1"/>
        <c:lblAlgn val="ctr"/>
        <c:lblOffset val="100"/>
        <c:noMultiLvlLbl val="0"/>
      </c:catAx>
      <c:valAx>
        <c:axId val="79830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98306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Tabelle1!$A$2:$A$15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Tabelle1!$B$2:$B$15</c:f>
              <c:numCache>
                <c:formatCode>General</c:formatCode>
                <c:ptCount val="14"/>
                <c:pt idx="0">
                  <c:v>80.56</c:v>
                </c:pt>
                <c:pt idx="1">
                  <c:v>81.239999999999995</c:v>
                </c:pt>
                <c:pt idx="2">
                  <c:v>79.2</c:v>
                </c:pt>
                <c:pt idx="3">
                  <c:v>79.44</c:v>
                </c:pt>
                <c:pt idx="4">
                  <c:v>74.05</c:v>
                </c:pt>
                <c:pt idx="5">
                  <c:v>76.64</c:v>
                </c:pt>
                <c:pt idx="6">
                  <c:v>74.73</c:v>
                </c:pt>
                <c:pt idx="7">
                  <c:v>75.25</c:v>
                </c:pt>
                <c:pt idx="8">
                  <c:v>76.680000000000007</c:v>
                </c:pt>
                <c:pt idx="9">
                  <c:v>73.489999999999995</c:v>
                </c:pt>
                <c:pt idx="10">
                  <c:v>73.8</c:v>
                </c:pt>
                <c:pt idx="11">
                  <c:v>74.17</c:v>
                </c:pt>
                <c:pt idx="12">
                  <c:v>73.22</c:v>
                </c:pt>
                <c:pt idx="13">
                  <c:v>70.44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79-4F7B-853F-A6508214ED8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Tabelle1!$A$2:$A$15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Tabelle1!$C$2:$C$15</c:f>
              <c:numCache>
                <c:formatCode>General</c:formatCode>
                <c:ptCount val="14"/>
                <c:pt idx="0">
                  <c:v>85.21</c:v>
                </c:pt>
                <c:pt idx="1">
                  <c:v>88.49</c:v>
                </c:pt>
                <c:pt idx="2">
                  <c:v>88.45</c:v>
                </c:pt>
                <c:pt idx="3">
                  <c:v>87.17</c:v>
                </c:pt>
                <c:pt idx="4">
                  <c:v>83.13</c:v>
                </c:pt>
                <c:pt idx="5">
                  <c:v>87.1</c:v>
                </c:pt>
                <c:pt idx="6">
                  <c:v>86.9</c:v>
                </c:pt>
                <c:pt idx="7">
                  <c:v>85.35</c:v>
                </c:pt>
                <c:pt idx="8">
                  <c:v>84.64</c:v>
                </c:pt>
                <c:pt idx="9">
                  <c:v>82.02</c:v>
                </c:pt>
                <c:pt idx="10">
                  <c:v>82.73</c:v>
                </c:pt>
                <c:pt idx="11">
                  <c:v>84.56</c:v>
                </c:pt>
                <c:pt idx="12">
                  <c:v>87.7</c:v>
                </c:pt>
                <c:pt idx="13">
                  <c:v>87.42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79-4F7B-853F-A6508214ED8C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spPr>
            <a:ln w="34925" cap="rnd">
              <a:solidFill>
                <a:srgbClr val="92D050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Tabelle1!$A$2:$A$15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Tabelle1!$D$2:$D$15</c:f>
              <c:numCache>
                <c:formatCode>General</c:formatCode>
                <c:ptCount val="14"/>
                <c:pt idx="0">
                  <c:v>69.87</c:v>
                </c:pt>
                <c:pt idx="1">
                  <c:v>69.760000000000005</c:v>
                </c:pt>
                <c:pt idx="2">
                  <c:v>67.400000000000006</c:v>
                </c:pt>
                <c:pt idx="3">
                  <c:v>68.13</c:v>
                </c:pt>
                <c:pt idx="4">
                  <c:v>62.24</c:v>
                </c:pt>
                <c:pt idx="5">
                  <c:v>63.25</c:v>
                </c:pt>
                <c:pt idx="6">
                  <c:v>62.3</c:v>
                </c:pt>
                <c:pt idx="7">
                  <c:v>58.85</c:v>
                </c:pt>
                <c:pt idx="8">
                  <c:v>58.39</c:v>
                </c:pt>
                <c:pt idx="9">
                  <c:v>55.6</c:v>
                </c:pt>
                <c:pt idx="10">
                  <c:v>57.04</c:v>
                </c:pt>
                <c:pt idx="11">
                  <c:v>57.72</c:v>
                </c:pt>
                <c:pt idx="12">
                  <c:v>59.31</c:v>
                </c:pt>
                <c:pt idx="13">
                  <c:v>59.16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79-4F7B-853F-A6508214ED8C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EU-Mittelmaß</c:v>
                </c:pt>
              </c:strCache>
            </c:strRef>
          </c:tx>
          <c:spPr>
            <a:ln w="34925" cap="rnd">
              <a:solidFill>
                <a:srgbClr val="0070C0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Tabelle1!$A$2:$A$15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Tabelle1!$E$2:$E$15</c:f>
              <c:numCache>
                <c:formatCode>General</c:formatCode>
                <c:ptCount val="14"/>
                <c:pt idx="0">
                  <c:v>93.92</c:v>
                </c:pt>
                <c:pt idx="1">
                  <c:v>93.79</c:v>
                </c:pt>
                <c:pt idx="2">
                  <c:v>93.02</c:v>
                </c:pt>
                <c:pt idx="3">
                  <c:v>91</c:v>
                </c:pt>
                <c:pt idx="4">
                  <c:v>84.34</c:v>
                </c:pt>
                <c:pt idx="5">
                  <c:v>86.18</c:v>
                </c:pt>
                <c:pt idx="6">
                  <c:v>83.44</c:v>
                </c:pt>
                <c:pt idx="7">
                  <c:v>82.33</c:v>
                </c:pt>
                <c:pt idx="8">
                  <c:v>80.64</c:v>
                </c:pt>
                <c:pt idx="9">
                  <c:v>77.59</c:v>
                </c:pt>
                <c:pt idx="10">
                  <c:v>78.28</c:v>
                </c:pt>
                <c:pt idx="11">
                  <c:v>77.92</c:v>
                </c:pt>
                <c:pt idx="12">
                  <c:v>78.38</c:v>
                </c:pt>
                <c:pt idx="13">
                  <c:v>76.760000000000005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B79-4F7B-853F-A6508214E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3406232"/>
        <c:axId val="803400000"/>
      </c:lineChart>
      <c:catAx>
        <c:axId val="803406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803400000"/>
        <c:crosses val="autoZero"/>
        <c:auto val="1"/>
        <c:lblAlgn val="ctr"/>
        <c:lblOffset val="100"/>
        <c:noMultiLvlLbl val="0"/>
      </c:catAx>
      <c:valAx>
        <c:axId val="803400000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803406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Tabelle1!$A$2:$A$13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10.071999999999999</c:v>
                </c:pt>
                <c:pt idx="1">
                  <c:v>10.851000000000001</c:v>
                </c:pt>
                <c:pt idx="2">
                  <c:v>11.667</c:v>
                </c:pt>
                <c:pt idx="3">
                  <c:v>12.452999999999999</c:v>
                </c:pt>
                <c:pt idx="4">
                  <c:v>13.542999999999999</c:v>
                </c:pt>
                <c:pt idx="5">
                  <c:v>13.76</c:v>
                </c:pt>
                <c:pt idx="6">
                  <c:v>14.385</c:v>
                </c:pt>
                <c:pt idx="7">
                  <c:v>14.906000000000001</c:v>
                </c:pt>
                <c:pt idx="8">
                  <c:v>14.888999999999999</c:v>
                </c:pt>
                <c:pt idx="9">
                  <c:v>15.476000000000001</c:v>
                </c:pt>
                <c:pt idx="10">
                  <c:v>16.672999999999998</c:v>
                </c:pt>
                <c:pt idx="11">
                  <c:v>17.353999999999999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F2-4E67-A9E9-85FBCF9C08A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Tabelle1!$A$2:$A$13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Tabelle1!$C$2:$C$13</c:f>
              <c:numCache>
                <c:formatCode>General</c:formatCode>
                <c:ptCount val="12"/>
                <c:pt idx="0">
                  <c:v>7.7110000000000003</c:v>
                </c:pt>
                <c:pt idx="1">
                  <c:v>8.6989999999999998</c:v>
                </c:pt>
                <c:pt idx="2">
                  <c:v>9.3000000000000007</c:v>
                </c:pt>
                <c:pt idx="3">
                  <c:v>10.353999999999999</c:v>
                </c:pt>
                <c:pt idx="4">
                  <c:v>10.97</c:v>
                </c:pt>
                <c:pt idx="5">
                  <c:v>11.462999999999999</c:v>
                </c:pt>
                <c:pt idx="6">
                  <c:v>11.614000000000001</c:v>
                </c:pt>
                <c:pt idx="7">
                  <c:v>11.888</c:v>
                </c:pt>
                <c:pt idx="8">
                  <c:v>11.4</c:v>
                </c:pt>
                <c:pt idx="9">
                  <c:v>11.117000000000001</c:v>
                </c:pt>
                <c:pt idx="10">
                  <c:v>11.477</c:v>
                </c:pt>
                <c:pt idx="11">
                  <c:v>12.164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F2-4E67-A9E9-85FBCF9C08A6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spPr>
            <a:ln w="34925" cap="rnd">
              <a:solidFill>
                <a:srgbClr val="92D050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Tabelle1!$A$2:$A$13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Tabelle1!$D$2:$D$13</c:f>
              <c:numCache>
                <c:formatCode>General</c:formatCode>
                <c:ptCount val="12"/>
                <c:pt idx="0">
                  <c:v>7.7229999999999999</c:v>
                </c:pt>
                <c:pt idx="1">
                  <c:v>9.3680000000000003</c:v>
                </c:pt>
                <c:pt idx="2">
                  <c:v>9.0990000000000002</c:v>
                </c:pt>
                <c:pt idx="3">
                  <c:v>10.348000000000001</c:v>
                </c:pt>
                <c:pt idx="4">
                  <c:v>10.452999999999999</c:v>
                </c:pt>
                <c:pt idx="5">
                  <c:v>10.132999999999999</c:v>
                </c:pt>
                <c:pt idx="6">
                  <c:v>11.712999999999999</c:v>
                </c:pt>
                <c:pt idx="7">
                  <c:v>12.882999999999999</c:v>
                </c:pt>
                <c:pt idx="8">
                  <c:v>12.029</c:v>
                </c:pt>
                <c:pt idx="9">
                  <c:v>11.465</c:v>
                </c:pt>
                <c:pt idx="10">
                  <c:v>11.896000000000001</c:v>
                </c:pt>
                <c:pt idx="11">
                  <c:v>16.893999999999998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F2-4E67-A9E9-85FBCF9C08A6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EU-Mittelmaß</c:v>
                </c:pt>
              </c:strCache>
            </c:strRef>
          </c:tx>
          <c:spPr>
            <a:ln w="34925" cap="rnd">
              <a:solidFill>
                <a:srgbClr val="0070C0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Tabelle1!$A$2:$A$13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Tabelle1!$E$2:$E$13</c:f>
              <c:numCache>
                <c:formatCode>General</c:formatCode>
                <c:ptCount val="12"/>
                <c:pt idx="0">
                  <c:v>11.378</c:v>
                </c:pt>
                <c:pt idx="1">
                  <c:v>12.616</c:v>
                </c:pt>
                <c:pt idx="2">
                  <c:v>13.161</c:v>
                </c:pt>
                <c:pt idx="3">
                  <c:v>13.388999999999999</c:v>
                </c:pt>
                <c:pt idx="4">
                  <c:v>14.663</c:v>
                </c:pt>
                <c:pt idx="5">
                  <c:v>15.37</c:v>
                </c:pt>
                <c:pt idx="6">
                  <c:v>16.202999999999999</c:v>
                </c:pt>
                <c:pt idx="7">
                  <c:v>16.734000000000002</c:v>
                </c:pt>
                <c:pt idx="8">
                  <c:v>16.981999999999999</c:v>
                </c:pt>
                <c:pt idx="9">
                  <c:v>17.481999999999999</c:v>
                </c:pt>
                <c:pt idx="10">
                  <c:v>18.012</c:v>
                </c:pt>
                <c:pt idx="11">
                  <c:v>18.876999999999999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4F2-4E67-A9E9-85FBCF9C0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0652800"/>
        <c:axId val="300657064"/>
      </c:lineChart>
      <c:catAx>
        <c:axId val="3006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00657064"/>
        <c:crosses val="autoZero"/>
        <c:auto val="1"/>
        <c:lblAlgn val="ctr"/>
        <c:lblOffset val="100"/>
        <c:noMultiLvlLbl val="0"/>
      </c:catAx>
      <c:valAx>
        <c:axId val="300657064"/>
        <c:scaling>
          <c:orientation val="minMax"/>
          <c:max val="20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0065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Stromerzeugung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3"/>
                <c:pt idx="0">
                  <c:v>Deutschland</c:v>
                </c:pt>
                <c:pt idx="1">
                  <c:v>Polen</c:v>
                </c:pt>
                <c:pt idx="2">
                  <c:v>Slowakei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0.38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76-4CC3-8DEA-EB9DBA008F59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Fertigungsindustrie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3"/>
                <c:pt idx="0">
                  <c:v>Deutschland</c:v>
                </c:pt>
                <c:pt idx="1">
                  <c:v>Polen</c:v>
                </c:pt>
                <c:pt idx="2">
                  <c:v>Slowakei</c:v>
                </c:pt>
              </c:strCache>
            </c:strRef>
          </c:cat>
          <c:val>
            <c:numRef>
              <c:f>Tabelle1!$C$2:$C$5</c:f>
              <c:numCache>
                <c:formatCode>0%</c:formatCode>
                <c:ptCount val="4"/>
                <c:pt idx="0">
                  <c:v>0.15</c:v>
                </c:pt>
                <c:pt idx="1">
                  <c:v>0.08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76-4CC3-8DEA-EB9DBA008F59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Produktnutzung und industrielle Verfahren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3"/>
                <c:pt idx="0">
                  <c:v>Deutschland</c:v>
                </c:pt>
                <c:pt idx="1">
                  <c:v>Polen</c:v>
                </c:pt>
                <c:pt idx="2">
                  <c:v>Slowakei</c:v>
                </c:pt>
              </c:strCache>
            </c:strRef>
          </c:cat>
          <c:val>
            <c:numRef>
              <c:f>Tabelle1!$D$2:$D$5</c:f>
              <c:numCache>
                <c:formatCode>0%</c:formatCode>
                <c:ptCount val="4"/>
                <c:pt idx="0">
                  <c:v>0.08</c:v>
                </c:pt>
                <c:pt idx="1">
                  <c:v>0.06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76-4CC3-8DEA-EB9DBA008F59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Landwirtschaft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3"/>
                <c:pt idx="0">
                  <c:v>Deutschland</c:v>
                </c:pt>
                <c:pt idx="1">
                  <c:v>Polen</c:v>
                </c:pt>
                <c:pt idx="2">
                  <c:v>Slowakei</c:v>
                </c:pt>
              </c:strCache>
            </c:strRef>
          </c:cat>
          <c:val>
            <c:numRef>
              <c:f>Tabelle1!$E$2:$E$5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0.08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76-4CC3-8DEA-EB9DBA008F59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Verkehr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3"/>
                <c:pt idx="0">
                  <c:v>Deutschland</c:v>
                </c:pt>
                <c:pt idx="1">
                  <c:v>Polen</c:v>
                </c:pt>
                <c:pt idx="2">
                  <c:v>Slowakei</c:v>
                </c:pt>
              </c:strCache>
            </c:strRef>
          </c:cat>
          <c:val>
            <c:numRef>
              <c:f>Tabelle1!$F$2:$F$5</c:f>
              <c:numCache>
                <c:formatCode>0%</c:formatCode>
                <c:ptCount val="4"/>
                <c:pt idx="0">
                  <c:v>0.2</c:v>
                </c:pt>
                <c:pt idx="1">
                  <c:v>0.17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76-4CC3-8DEA-EB9DBA008F59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Müllentsorgung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3"/>
                <c:pt idx="0">
                  <c:v>Deutschland</c:v>
                </c:pt>
                <c:pt idx="1">
                  <c:v>Polen</c:v>
                </c:pt>
                <c:pt idx="2">
                  <c:v>Slowakei</c:v>
                </c:pt>
              </c:strCache>
            </c:strRef>
          </c:cat>
          <c:val>
            <c:numRef>
              <c:f>Tabelle1!$G$2:$G$5</c:f>
              <c:numCache>
                <c:formatCode>0%</c:formatCode>
                <c:ptCount val="4"/>
                <c:pt idx="0">
                  <c:v>0.01</c:v>
                </c:pt>
                <c:pt idx="1">
                  <c:v>0.03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76-4CC3-8DEA-EB9DBA008F59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Andere Emissionen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3"/>
                <c:pt idx="0">
                  <c:v>Deutschland</c:v>
                </c:pt>
                <c:pt idx="1">
                  <c:v>Polen</c:v>
                </c:pt>
                <c:pt idx="2">
                  <c:v>Slowakei</c:v>
                </c:pt>
              </c:strCache>
            </c:strRef>
          </c:cat>
          <c:val>
            <c:numRef>
              <c:f>Tabelle1!$H$2:$H$5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A76-4CC3-8DEA-EB9DBA008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9574496"/>
        <c:axId val="559573184"/>
      </c:barChart>
      <c:catAx>
        <c:axId val="55957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59573184"/>
        <c:crosses val="autoZero"/>
        <c:auto val="1"/>
        <c:lblAlgn val="ctr"/>
        <c:lblOffset val="100"/>
        <c:noMultiLvlLbl val="0"/>
      </c:catAx>
      <c:valAx>
        <c:axId val="5595731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5957449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88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4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66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48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9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51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3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68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16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36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91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902802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59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408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93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841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16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992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48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429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69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6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771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343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259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6501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763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60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3730425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614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38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1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707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640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674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608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980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91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673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304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053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3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585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9522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370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409161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638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23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4642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22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57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67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1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51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png"/><Relationship Id="rId7" Type="http://schemas.openxmlformats.org/officeDocument/2006/relationships/hyperlink" Target="https://pixabay.com/de/vectors/pfeil-links-hinweis-form-24819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slide" Target="slide8.xml"/><Relationship Id="rId4" Type="http://schemas.openxmlformats.org/officeDocument/2006/relationships/hyperlink" Target="https://pixabay.com/de/vectors/pfeil-links-hinweis-form-24819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hyperlink" Target="https://pixabay.com/de/vectors/pfeil-links-hinweis-form-24819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slide" Target="slide8.xml"/><Relationship Id="rId4" Type="http://schemas.openxmlformats.org/officeDocument/2006/relationships/hyperlink" Target="https://pixabay.com/de/vectors/pfeil-links-hinweis-form-24819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europarl.europa.eu/RegData/etudes/BRIE/2021/698766/EPRS_BRI(2021)698766_EN.pdf" TargetMode="External"/><Relationship Id="rId7" Type="http://schemas.openxmlformats.org/officeDocument/2006/relationships/hyperlink" Target="https://floodlist.com/europe/slovakia-floods-october-2020" TargetMode="External"/><Relationship Id="rId12" Type="http://schemas.openxmlformats.org/officeDocument/2006/relationships/hyperlink" Target="http://en.wikipedia.org/wiki/file:tokyoship_home_icon.svg" TargetMode="External"/><Relationship Id="rId2" Type="http://schemas.openxmlformats.org/officeDocument/2006/relationships/hyperlink" Target="https://www.europarl.europa.eu/RegData/etudes/BRIE/2021/690661/EPRS_BRI(2021)690661_EN.pdf" TargetMode="External"/><Relationship Id="rId1" Type="http://schemas.openxmlformats.org/officeDocument/2006/relationships/slideLayout" Target="../slideLayouts/slideLayout53.xml"/><Relationship Id="rId6" Type="http://schemas.openxmlformats.org/officeDocument/2006/relationships/hyperlink" Target="https://www.dw.com/en/wildfire-ravages-polands-largest-national-park-on-earth-day/a-53212297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s://www.tagesschau.de/inland/hochwasser-warnung-101.html" TargetMode="External"/><Relationship Id="rId10" Type="http://schemas.openxmlformats.org/officeDocument/2006/relationships/slide" Target="slide2.xml"/><Relationship Id="rId4" Type="http://schemas.openxmlformats.org/officeDocument/2006/relationships/hyperlink" Target="https://www.europarl.europa.eu/RegData/etudes/BRIE/2021/698767/EPRS_BRI(2021)698767_EN.pdf" TargetMode="External"/><Relationship Id="rId9" Type="http://schemas.openxmlformats.org/officeDocument/2006/relationships/hyperlink" Target="http://en.wikipedia.org/wiki/file:tokyoship_home_icon.sv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2.png"/><Relationship Id="rId7" Type="http://schemas.openxmlformats.org/officeDocument/2006/relationships/slide" Target="slide1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png"/><Relationship Id="rId5" Type="http://schemas.openxmlformats.org/officeDocument/2006/relationships/slide" Target="slide8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hyperlink" Target="http://en.wikipedia.org/wiki/file:tokyoship_home_icon.svg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slide" Target="slide2.xml"/><Relationship Id="rId4" Type="http://schemas.openxmlformats.org/officeDocument/2006/relationships/hyperlink" Target="http://en.wikipedia.org/wiki/file:tokyoship_home_icon.sv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lag_of_Poland" TargetMode="External"/><Relationship Id="rId13" Type="http://schemas.openxmlformats.org/officeDocument/2006/relationships/hyperlink" Target="http://medien.budopedia.de/index.php5?title=Datei:Flagge_Slowakei.jpg&amp;limit=20" TargetMode="External"/><Relationship Id="rId18" Type="http://schemas.openxmlformats.org/officeDocument/2006/relationships/slide" Target="slide2.xml"/><Relationship Id="rId3" Type="http://schemas.openxmlformats.org/officeDocument/2006/relationships/hyperlink" Target="http://www.science-at-home.de/wiki/index.php/Deutschland" TargetMode="External"/><Relationship Id="rId7" Type="http://schemas.openxmlformats.org/officeDocument/2006/relationships/image" Target="../media/image27.png"/><Relationship Id="rId12" Type="http://schemas.openxmlformats.org/officeDocument/2006/relationships/image" Target="../media/image28.jpg"/><Relationship Id="rId17" Type="http://schemas.openxmlformats.org/officeDocument/2006/relationships/hyperlink" Target="http://en.wikipedia.org/wiki/file:tokyoship_home_icon.svg" TargetMode="External"/><Relationship Id="rId2" Type="http://schemas.openxmlformats.org/officeDocument/2006/relationships/image" Target="../media/image26.gif"/><Relationship Id="rId16" Type="http://schemas.openxmlformats.org/officeDocument/2006/relationships/hyperlink" Target="http://medien.budopedia.de/index.php5?title=Datei:Flagge_Slowakei.jpg&amp;limit=20" TargetMode="External"/><Relationship Id="rId20" Type="http://schemas.openxmlformats.org/officeDocument/2006/relationships/hyperlink" Target="http://en.wikipedia.org/wiki/file:tokyoship_home_icon.svg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science-at-home.de/wiki/index.php/Deutschland" TargetMode="External"/><Relationship Id="rId11" Type="http://schemas.openxmlformats.org/officeDocument/2006/relationships/hyperlink" Target="https://en.wikipedia.org/wiki/Flag_of_Poland" TargetMode="External"/><Relationship Id="rId5" Type="http://schemas.openxmlformats.org/officeDocument/2006/relationships/image" Target="../media/image26.gif"/><Relationship Id="rId15" Type="http://schemas.openxmlformats.org/officeDocument/2006/relationships/image" Target="../media/image28.jpg"/><Relationship Id="rId10" Type="http://schemas.openxmlformats.org/officeDocument/2006/relationships/image" Target="../media/image27.png"/><Relationship Id="rId19" Type="http://schemas.openxmlformats.org/officeDocument/2006/relationships/image" Target="../media/image25.png"/><Relationship Id="rId4" Type="http://schemas.openxmlformats.org/officeDocument/2006/relationships/slide" Target="slide9.xml"/><Relationship Id="rId9" Type="http://schemas.openxmlformats.org/officeDocument/2006/relationships/slide" Target="slide10.xml"/><Relationship Id="rId1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0.png"/><Relationship Id="rId7" Type="http://schemas.openxmlformats.org/officeDocument/2006/relationships/hyperlink" Target="https://pixabay.com/de/vectors/pfeil-links-hinweis-form-24819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slide" Target="slide8.xml"/><Relationship Id="rId4" Type="http://schemas.openxmlformats.org/officeDocument/2006/relationships/hyperlink" Target="https://pixabay.com/de/vectors/pfeil-links-hinweis-form-2481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Sphäre aus Gitter und Knoten">
            <a:extLst>
              <a:ext uri="{FF2B5EF4-FFF2-40B4-BE49-F238E27FC236}">
                <a16:creationId xmlns:a16="http://schemas.microsoft.com/office/drawing/2014/main" id="{F21B8ACD-42B3-4027-AE8E-9599BE3D9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18927" b="60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2" descr="Výsledok vyhľadávania obrázkov pre dopyt erasmus logo 2019">
            <a:extLst>
              <a:ext uri="{FF2B5EF4-FFF2-40B4-BE49-F238E27FC236}">
                <a16:creationId xmlns:a16="http://schemas.microsoft.com/office/drawing/2014/main" id="{2829DB1F-8F2A-4F7B-A4AB-736D7E3F77F2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17" y="392274"/>
            <a:ext cx="2207325" cy="172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4A990193-26F3-494A-AB41-C92888ECB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713" y="2655404"/>
            <a:ext cx="9824899" cy="15471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2800" b="1" i="1" dirty="0"/>
              <a:t>Projekt Erasmus+ “</a:t>
            </a:r>
            <a:r>
              <a:rPr lang="sk-SK" sz="2800" b="1" i="1" dirty="0" err="1"/>
              <a:t>explaining</a:t>
            </a:r>
            <a:r>
              <a:rPr lang="sk-SK" sz="2800" b="1" i="1" dirty="0"/>
              <a:t>- </a:t>
            </a:r>
            <a:r>
              <a:rPr lang="sk-SK" sz="2800" b="1" i="1" dirty="0" err="1"/>
              <a:t>europe</a:t>
            </a:r>
            <a:r>
              <a:rPr lang="sk-SK" sz="2800" b="1" i="1" dirty="0"/>
              <a:t>“</a:t>
            </a:r>
            <a:endParaRPr lang="sk-SK" sz="2800" dirty="0"/>
          </a:p>
          <a:p>
            <a:r>
              <a:rPr lang="sk-SK" sz="2800" b="1" dirty="0"/>
              <a:t>Číslo projektu: 2019-1-DE03-KA229-060092_2</a:t>
            </a:r>
            <a:endParaRPr lang="sk-SK" sz="2800" dirty="0"/>
          </a:p>
        </p:txBody>
      </p:sp>
      <p:pic>
        <p:nvPicPr>
          <p:cNvPr id="8" name="Zástupný objekt pre obsah 4">
            <a:extLst>
              <a:ext uri="{FF2B5EF4-FFF2-40B4-BE49-F238E27FC236}">
                <a16:creationId xmlns:a16="http://schemas.microsoft.com/office/drawing/2014/main" id="{9E20F558-1D1C-442D-B944-511501D55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4818" y="2811348"/>
            <a:ext cx="1115755" cy="1235301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166B8CF5-CCF9-4136-B255-2A7E0199E4D3}"/>
              </a:ext>
            </a:extLst>
          </p:cNvPr>
          <p:cNvSpPr/>
          <p:nvPr/>
        </p:nvSpPr>
        <p:spPr>
          <a:xfrm>
            <a:off x="3315562" y="5257799"/>
            <a:ext cx="57912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Na tvorbe a preklade tohto materiálu sa podieľal tím žiakov z Gymnázia Ľudovíta Štúra vo Zvolene na Slovensku.</a:t>
            </a:r>
          </a:p>
        </p:txBody>
      </p:sp>
    </p:spTree>
    <p:extLst>
      <p:ext uri="{BB962C8B-B14F-4D97-AF65-F5344CB8AC3E}">
        <p14:creationId xmlns:p14="http://schemas.microsoft.com/office/powerpoint/2010/main" val="2087303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0CA47-AA4A-48A4-AB18-860DD3573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0" i="0" dirty="0">
                <a:solidFill>
                  <a:schemeClr val="tx1"/>
                </a:solidFill>
                <a:effectLst/>
              </a:rPr>
              <a:t>Povodne v </a:t>
            </a:r>
            <a:r>
              <a:rPr lang="de-DE" b="0" i="0" dirty="0" err="1">
                <a:solidFill>
                  <a:schemeClr val="tx1"/>
                </a:solidFill>
                <a:effectLst/>
              </a:rPr>
              <a:t>Koši</a:t>
            </a:r>
            <a:r>
              <a:rPr lang="sk-SK" b="0" i="0" dirty="0">
                <a:solidFill>
                  <a:schemeClr val="tx1"/>
                </a:solidFill>
                <a:effectLst/>
              </a:rPr>
              <a:t>ciach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50A1792-6194-455C-973B-A790EE38B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8909" y="452718"/>
            <a:ext cx="1941760" cy="1297979"/>
          </a:xfr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Folienzoom 7">
                <a:extLst>
                  <a:ext uri="{FF2B5EF4-FFF2-40B4-BE49-F238E27FC236}">
                    <a16:creationId xmlns:a16="http://schemas.microsoft.com/office/drawing/2014/main" id="{27F75029-F112-4E48-B7CF-82684AF745F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75491263"/>
                  </p:ext>
                </p:extLst>
              </p:nvPr>
            </p:nvGraphicFramePr>
            <p:xfrm>
              <a:off x="10208155" y="5493807"/>
              <a:ext cx="1761065" cy="880533"/>
            </p:xfrm>
            <a:graphic>
              <a:graphicData uri="http://schemas.microsoft.com/office/powerpoint/2016/slidezoom">
                <pslz:sldZm>
                  <pslz:sldZmObj sldId="263" cId="3150944584">
                    <pslz:zmPr id="{22B0E050-8BB2-4E28-9F61-B4A46128F10B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837473B0-CC2E-450A-ABE3-18F120FF3D39}">
                              <a1611:picAttrSrcUrl xmlns:a1611="http://schemas.microsoft.com/office/drawing/2016/11/main" r:i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61065" cy="88053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Folienzoom 7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27F75029-F112-4E48-B7CF-82684AF745F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>
                <a:off x="10208155" y="5493807"/>
                <a:ext cx="1761065" cy="88053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81F40946-8577-4F30-8F09-C9D003BFF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3" b="8158"/>
          <a:stretch/>
        </p:blipFill>
        <p:spPr bwMode="auto">
          <a:xfrm>
            <a:off x="7436469" y="2383118"/>
            <a:ext cx="4394200" cy="262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629F93D-CF40-4287-9B05-34AEF67CD462}"/>
              </a:ext>
            </a:extLst>
          </p:cNvPr>
          <p:cNvSpPr txBox="1"/>
          <p:nvPr/>
        </p:nvSpPr>
        <p:spPr>
          <a:xfrm>
            <a:off x="723900" y="2045972"/>
            <a:ext cx="67125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dirty="0"/>
              <a:t>Silné dažde v regióne</a:t>
            </a:r>
            <a:endParaRPr lang="de-DE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dirty="0"/>
              <a:t>Rieka </a:t>
            </a:r>
            <a:r>
              <a:rPr lang="de-DE" dirty="0" err="1"/>
              <a:t>Hornád</a:t>
            </a:r>
            <a:r>
              <a:rPr lang="de-DE" dirty="0"/>
              <a:t> </a:t>
            </a:r>
            <a:r>
              <a:rPr lang="sk-SK" dirty="0"/>
              <a:t>sa vyliala a spôsobila prívalovú záplavu</a:t>
            </a:r>
            <a:endParaRPr lang="de-DE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dirty="0"/>
              <a:t>Pohotovostné služby evakuovali </a:t>
            </a:r>
            <a:r>
              <a:rPr lang="sk-SK" dirty="0" err="1"/>
              <a:t>obyvatešstvo</a:t>
            </a:r>
            <a:r>
              <a:rPr lang="sk-SK" dirty="0"/>
              <a:t> v tomto regióne</a:t>
            </a:r>
            <a:endParaRPr lang="de-DE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dirty="0"/>
              <a:t>Bol vyhlásený najvyšší stupeň pohotovosti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0372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64EF0-8B2E-4053-99DE-65ABC0DFC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8179837" cy="1400530"/>
          </a:xfrm>
        </p:spPr>
        <p:txBody>
          <a:bodyPr/>
          <a:lstStyle/>
          <a:p>
            <a:r>
              <a:rPr lang="sk-SK" dirty="0"/>
              <a:t>Lesný požiar </a:t>
            </a:r>
            <a:br>
              <a:rPr lang="sk-SK" dirty="0"/>
            </a:br>
            <a:r>
              <a:rPr lang="sk-SK" dirty="0"/>
              <a:t>v Národnom parku </a:t>
            </a:r>
            <a:r>
              <a:rPr lang="de-DE" dirty="0" err="1"/>
              <a:t>Biebrza</a:t>
            </a:r>
            <a:br>
              <a:rPr lang="de-DE" dirty="0"/>
            </a:b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162A21B-873B-4E0A-A76D-B1FBD1020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7558" y="497585"/>
            <a:ext cx="2162967" cy="1355663"/>
          </a:xfr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Folienzoom 7">
                <a:extLst>
                  <a:ext uri="{FF2B5EF4-FFF2-40B4-BE49-F238E27FC236}">
                    <a16:creationId xmlns:a16="http://schemas.microsoft.com/office/drawing/2014/main" id="{93CD7668-30ED-41A2-8F97-C13FA2E62D2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75491263"/>
                  </p:ext>
                </p:extLst>
              </p:nvPr>
            </p:nvGraphicFramePr>
            <p:xfrm>
              <a:off x="10208155" y="5493807"/>
              <a:ext cx="1761065" cy="880533"/>
            </p:xfrm>
            <a:graphic>
              <a:graphicData uri="http://schemas.microsoft.com/office/powerpoint/2016/slidezoom">
                <pslz:sldZm>
                  <pslz:sldZmObj sldId="263" cId="3150944584">
                    <pslz:zmPr id="{22B0E050-8BB2-4E28-9F61-B4A46128F10B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837473B0-CC2E-450A-ABE3-18F120FF3D39}">
                              <a1611:picAttrSrcUrl xmlns:a1611="http://schemas.microsoft.com/office/drawing/2016/11/main" r:i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61065" cy="88053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Folienzoom 7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93CD7668-30ED-41A2-8F97-C13FA2E62D2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>
                <a:off x="10208155" y="5493807"/>
                <a:ext cx="1761065" cy="88053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3074" name="Picture 2" descr="Wildfire ravages Poland′s largest national park on Earth Day | News | DW |  22.04.2020">
            <a:extLst>
              <a:ext uri="{FF2B5EF4-FFF2-40B4-BE49-F238E27FC236}">
                <a16:creationId xmlns:a16="http://schemas.microsoft.com/office/drawing/2014/main" id="{ACB99191-2AAC-4E63-BE2C-9C7E40DEC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2370752"/>
            <a:ext cx="4629150" cy="26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D323CBA-FB29-4A6D-A9A2-4CE542DD5D61}"/>
              </a:ext>
            </a:extLst>
          </p:cNvPr>
          <p:cNvSpPr txBox="1"/>
          <p:nvPr/>
        </p:nvSpPr>
        <p:spPr>
          <a:xfrm>
            <a:off x="766142" y="2318768"/>
            <a:ext cx="6164745" cy="3329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dirty="0"/>
              <a:t>Na jar v roku </a:t>
            </a:r>
            <a:r>
              <a:rPr lang="de-DE" dirty="0"/>
              <a:t>2020 </a:t>
            </a:r>
            <a:r>
              <a:rPr lang="sk-SK" dirty="0"/>
              <a:t>vznikol lesný požiar v Národnom parku B</a:t>
            </a:r>
            <a:r>
              <a:rPr lang="de-DE" dirty="0" err="1"/>
              <a:t>iebrza</a:t>
            </a:r>
            <a:endParaRPr lang="de-DE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9,5% </a:t>
            </a:r>
            <a:r>
              <a:rPr lang="sk-SK" dirty="0"/>
              <a:t>z</a:t>
            </a:r>
            <a:r>
              <a:rPr lang="de-DE" dirty="0"/>
              <a:t> 5.280 </a:t>
            </a:r>
            <a:r>
              <a:rPr lang="sk-SK" dirty="0"/>
              <a:t>h</a:t>
            </a:r>
            <a:r>
              <a:rPr lang="de-DE" dirty="0" err="1"/>
              <a:t>ekt</a:t>
            </a:r>
            <a:r>
              <a:rPr lang="sk-SK" dirty="0"/>
              <a:t>árov lesa bol zasiahnutý </a:t>
            </a:r>
            <a:endParaRPr lang="de-DE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dirty="0"/>
              <a:t>Zničenie mnohých druhov rastlín a živočíchov</a:t>
            </a:r>
            <a:endParaRPr lang="de-DE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dirty="0"/>
              <a:t>Škody vo výške vyše</a:t>
            </a:r>
            <a:r>
              <a:rPr lang="de-DE" dirty="0"/>
              <a:t> 8 </a:t>
            </a:r>
            <a:r>
              <a:rPr lang="sk-SK" dirty="0"/>
              <a:t>m</a:t>
            </a:r>
            <a:r>
              <a:rPr lang="de-DE" dirty="0" err="1"/>
              <a:t>io</a:t>
            </a:r>
            <a:r>
              <a:rPr lang="sk-SK" dirty="0" err="1"/>
              <a:t>liónov</a:t>
            </a:r>
            <a:r>
              <a:rPr lang="sk-SK" dirty="0"/>
              <a:t> </a:t>
            </a:r>
            <a:r>
              <a:rPr lang="de-DE" sz="1800" dirty="0" err="1">
                <a:effectLst/>
                <a:latin typeface="+mj-lt"/>
                <a:ea typeface="Calibri" panose="020F0502020204030204" pitchFamily="34" charset="0"/>
              </a:rPr>
              <a:t>złoty</a:t>
            </a:r>
            <a:r>
              <a:rPr lang="sk-SK" sz="1800" dirty="0">
                <a:effectLst/>
                <a:latin typeface="+mj-lt"/>
                <a:ea typeface="Calibri" panose="020F0502020204030204" pitchFamily="34" charset="0"/>
              </a:rPr>
              <a:t>ch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de-DE" dirty="0"/>
              <a:t>( 1,7 </a:t>
            </a:r>
            <a:r>
              <a:rPr lang="sk-SK" dirty="0"/>
              <a:t>m</a:t>
            </a:r>
            <a:r>
              <a:rPr lang="de-DE" dirty="0"/>
              <a:t>i</a:t>
            </a:r>
            <a:r>
              <a:rPr lang="sk-SK" dirty="0" err="1"/>
              <a:t>liónov</a:t>
            </a:r>
            <a:r>
              <a:rPr lang="sk-SK" dirty="0"/>
              <a:t> </a:t>
            </a:r>
            <a:r>
              <a:rPr lang="de-DE" dirty="0"/>
              <a:t>€)</a:t>
            </a:r>
          </a:p>
        </p:txBody>
      </p:sp>
    </p:spTree>
    <p:extLst>
      <p:ext uri="{BB962C8B-B14F-4D97-AF65-F5344CB8AC3E}">
        <p14:creationId xmlns:p14="http://schemas.microsoft.com/office/powerpoint/2010/main" val="404634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5E77BE-F667-4D5A-BAC9-A8EF827F1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Zdroje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1AA2B1-3E2C-4B3E-A989-886525210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err="1"/>
              <a:t>Eur</a:t>
            </a:r>
            <a:r>
              <a:rPr lang="sk-SK" dirty="0" err="1"/>
              <a:t>ópska</a:t>
            </a:r>
            <a:r>
              <a:rPr lang="sk-SK" dirty="0"/>
              <a:t> komisia</a:t>
            </a:r>
            <a:r>
              <a:rPr lang="de-DE" dirty="0"/>
              <a:t>: </a:t>
            </a:r>
          </a:p>
          <a:p>
            <a:r>
              <a:rPr lang="de-DE" dirty="0"/>
              <a:t>https://ec.europa.eu/info/business-economy-euro/economic-and-fiscal-policy-coordination/eu-economic-governance-monitoring-prevention-correction/european-semester/european-semester-your-country/germany/europe-2020-targets-statistics-and-indicators-germany_en </a:t>
            </a:r>
          </a:p>
          <a:p>
            <a:r>
              <a:rPr lang="de-DE" dirty="0"/>
              <a:t>https://ec.europa.eu/info/business-economy-euro/economic-and-fiscal-policy-coordination/eu-economic-governance-monitoring-prevention-correction/european-semester/european-semester-your-country/poland/europe-2020-targets-statistics-and-indicators-poland_en </a:t>
            </a:r>
          </a:p>
          <a:p>
            <a:r>
              <a:rPr lang="de-DE" dirty="0"/>
              <a:t>https://ec.europa.eu/info/business-economy-euro/economic-and-fiscal-policy-coordination/eu-economic-governance-monitoring-prevention-correction/european-semester/european-semester-your-country/slovakia/europe-2020-targets-statistics-and-indicators-slovakia_en</a:t>
            </a:r>
          </a:p>
        </p:txBody>
      </p:sp>
    </p:spTree>
    <p:extLst>
      <p:ext uri="{BB962C8B-B14F-4D97-AF65-F5344CB8AC3E}">
        <p14:creationId xmlns:p14="http://schemas.microsoft.com/office/powerpoint/2010/main" val="3653743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D456D-BD75-4936-A91B-AD09FF6EE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92FB45-AC9A-4DF7-9D9C-74AECA33A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Európsky p</a:t>
            </a:r>
            <a:r>
              <a:rPr lang="de-DE" dirty="0" err="1"/>
              <a:t>arlament</a:t>
            </a:r>
            <a:r>
              <a:rPr lang="de-DE" dirty="0"/>
              <a:t>:</a:t>
            </a:r>
          </a:p>
          <a:p>
            <a:r>
              <a:rPr lang="de-DE" dirty="0">
                <a:hlinkClick r:id="rId2"/>
              </a:rPr>
              <a:t>https://www.europarl.europa.eu/RegData/etudes/BRIE/2021/690661/EPRS_BRI(2021)690661_EN.pdf</a:t>
            </a:r>
            <a:endParaRPr lang="de-DE" dirty="0"/>
          </a:p>
          <a:p>
            <a:r>
              <a:rPr lang="de-DE" dirty="0">
                <a:hlinkClick r:id="rId3"/>
              </a:rPr>
              <a:t>https://www.europarl.europa.eu/RegData/etudes/BRIE/2021/698766/EPRS_BRI(2021)698766_EN.pdf</a:t>
            </a:r>
            <a:endParaRPr lang="de-DE" dirty="0"/>
          </a:p>
          <a:p>
            <a:r>
              <a:rPr lang="de-DE" dirty="0">
                <a:hlinkClick r:id="rId4"/>
              </a:rPr>
              <a:t>https://www.europarl.europa.eu/RegData/etudes/BRIE/2021/698767/EPRS_BRI(2021)698767_EN.pdf</a:t>
            </a:r>
            <a:endParaRPr lang="de-DE" dirty="0"/>
          </a:p>
          <a:p>
            <a:r>
              <a:rPr lang="de-DE" dirty="0"/>
              <a:t>Restliche Quellen:</a:t>
            </a:r>
          </a:p>
          <a:p>
            <a:r>
              <a:rPr lang="de-DE" dirty="0">
                <a:hlinkClick r:id="rId5"/>
              </a:rPr>
              <a:t>https://www.tagesschau.de/inland/hochwasser-warnung-101.html</a:t>
            </a:r>
            <a:endParaRPr lang="de-DE" dirty="0"/>
          </a:p>
          <a:p>
            <a:r>
              <a:rPr lang="de-DE" dirty="0">
                <a:hlinkClick r:id="rId6"/>
              </a:rPr>
              <a:t>https://www.dw.com/en/wildfire-ravages-polands-largest-national-park-on-earth-day/a-53212297</a:t>
            </a:r>
            <a:endParaRPr lang="de-DE" dirty="0"/>
          </a:p>
          <a:p>
            <a:r>
              <a:rPr lang="de-DE" dirty="0">
                <a:hlinkClick r:id="rId7"/>
              </a:rPr>
              <a:t>https://floodlist.com/europe/slovakia-floods-october-2020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Folienzoom 4">
                <a:extLst>
                  <a:ext uri="{FF2B5EF4-FFF2-40B4-BE49-F238E27FC236}">
                    <a16:creationId xmlns:a16="http://schemas.microsoft.com/office/drawing/2014/main" id="{AF78E231-3CCA-4D10-B933-4C67875A835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7346277"/>
                  </p:ext>
                </p:extLst>
              </p:nvPr>
            </p:nvGraphicFramePr>
            <p:xfrm>
              <a:off x="10153650" y="4857750"/>
              <a:ext cx="1714500" cy="1714500"/>
            </p:xfrm>
            <a:graphic>
              <a:graphicData uri="http://schemas.microsoft.com/office/powerpoint/2016/slidezoom">
                <pslz:sldZm>
                  <pslz:sldZmObj sldId="266" cId="2247161388">
                    <pslz:zmPr id="{ED04B1E7-B674-484F-BAB1-7B050B01F42E}" returnToParent="0" imageType="cover" transitionDur="1000">
                      <p166:blipFill xmlns:p166="http://schemas.microsoft.com/office/powerpoint/2016/6/main">
                        <a:blip r:embed="rId8">
                          <a:extLst>
                            <a:ext uri="{837473B0-CC2E-450A-ABE3-18F120FF3D39}">
                              <a1611:picAttrSrcUrl xmlns:a1611="http://schemas.microsoft.com/office/drawing/2016/11/main" r:id="rId9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145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Folienzoom 4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AF78E231-3CCA-4D10-B933-4C67875A835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>
                <a:extLs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10153650" y="4857750"/>
                <a:ext cx="17145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1199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1F367-8C43-40CE-92BE-E192D126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Zusammenfassungszoom 4">
                <a:extLst>
                  <a:ext uri="{FF2B5EF4-FFF2-40B4-BE49-F238E27FC236}">
                    <a16:creationId xmlns:a16="http://schemas.microsoft.com/office/drawing/2014/main" id="{06A2029C-BA3A-4F29-932B-9A8CBB4637D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63345375"/>
                  </p:ext>
                </p:extLst>
              </p:nvPr>
            </p:nvGraphicFramePr>
            <p:xfrm>
              <a:off x="1237034" y="401661"/>
              <a:ext cx="8947150" cy="4195762"/>
            </p:xfrm>
            <a:graphic>
              <a:graphicData uri="http://schemas.microsoft.com/office/powerpoint/2016/summaryzoom">
                <psuz:summaryZm>
                  <psuz:summaryZmObj sectionId="{01280199-B097-45EC-B271-90528116AFDB}">
                    <psuz:zmPr id="{6189873C-B16F-4E58-B0C6-55E284F6C535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71865" y="965507"/>
                          <a:ext cx="4026218" cy="22647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F920C120-FBFB-4C90-98FC-FF269EF4C60F}">
                    <psuz:zmPr id="{47A57B74-FDE2-403D-8D6A-05A1E5B442D8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549066" y="965507"/>
                          <a:ext cx="4026218" cy="226474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Zusammenfassungszoom 4">
                <a:extLst>
                  <a:ext uri="{FF2B5EF4-FFF2-40B4-BE49-F238E27FC236}">
                    <a16:creationId xmlns:a16="http://schemas.microsoft.com/office/drawing/2014/main" id="{06A2029C-BA3A-4F29-932B-9A8CBB4637DD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1237034" y="401661"/>
                <a:ext cx="8947150" cy="4195762"/>
                <a:chOff x="1237034" y="401661"/>
                <a:chExt cx="8947150" cy="4195762"/>
              </a:xfrm>
            </p:grpSpPr>
            <p:pic>
              <p:nvPicPr>
                <p:cNvPr id="3" name="Obrázok 3">
                  <a:hlinkClick r:id="rId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608899" y="1367168"/>
                  <a:ext cx="4026218" cy="22647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Obrázok 4">
                  <a:hlinkClick r:id="rId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86100" y="1367168"/>
                  <a:ext cx="4026218" cy="2264747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Folienzoom 6">
                <a:extLst>
                  <a:ext uri="{FF2B5EF4-FFF2-40B4-BE49-F238E27FC236}">
                    <a16:creationId xmlns:a16="http://schemas.microsoft.com/office/drawing/2014/main" id="{CA54739B-667E-4E6A-A31A-6F709CD3C43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43999329"/>
                  </p:ext>
                </p:extLst>
              </p:nvPr>
            </p:nvGraphicFramePr>
            <p:xfrm>
              <a:off x="4247556" y="4323576"/>
              <a:ext cx="2926105" cy="1645934"/>
            </p:xfrm>
            <a:graphic>
              <a:graphicData uri="http://schemas.microsoft.com/office/powerpoint/2016/slidezoom">
                <pslz:sldZm>
                  <pslz:sldZmObj sldId="268" cId="3653743227">
                    <pslz:zmPr id="{2DA3A574-F700-41D9-B113-D84542BE91AF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926105" cy="164593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Folienzoom 6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CA54739B-667E-4E6A-A31A-6F709CD3C4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47556" y="4323576"/>
                <a:ext cx="2926105" cy="164593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7161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51D32D-D6EA-40DF-85C9-5F771E3F9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6" r="-1" b="26359"/>
          <a:stretch/>
        </p:blipFill>
        <p:spPr bwMode="auto"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B7F4D6-3F43-4BD1-AD4C-7E6EB0E9C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700" dirty="0">
                <a:solidFill>
                  <a:srgbClr val="EBEBEB"/>
                </a:solidFill>
              </a:rPr>
              <a:t>Porovnanie Nemecka, Poľska a Slovenska </a:t>
            </a:r>
            <a:endParaRPr lang="en-US" sz="3700" dirty="0">
              <a:solidFill>
                <a:srgbClr val="EBEBEB"/>
              </a:solidFill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FBDA4B2B-A48F-4AF5-8B34-3B58CD7C3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90146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D9DF253B-2B9F-48C6-8BFC-5544C3E139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14799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7293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00F44359-A458-4386-8222-52D6ECBFD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184862"/>
              </p:ext>
            </p:extLst>
          </p:nvPr>
        </p:nvGraphicFramePr>
        <p:xfrm>
          <a:off x="1103313" y="1123950"/>
          <a:ext cx="8947150" cy="512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10E46D2-05A5-48E6-BC21-5C90AC463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627" y="872159"/>
            <a:ext cx="4704522" cy="29154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1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Vývoj emisií skleníkových plynov v tonách</a:t>
            </a:r>
            <a:r>
              <a:rPr kumimoji="0" lang="sk-SK" altLang="sk-SK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277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C56A9147-8DF8-4715-B899-67081CD1D0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554772"/>
              </p:ext>
            </p:extLst>
          </p:nvPr>
        </p:nvGraphicFramePr>
        <p:xfrm>
          <a:off x="2016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637509C-558B-4B64-B2F1-E6E97E143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574" y="471513"/>
            <a:ext cx="3670852" cy="287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1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Podiel obnoviteľných zdrojov v %</a:t>
            </a:r>
            <a:r>
              <a:rPr kumimoji="0" lang="sk-SK" altLang="sk-SK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122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33640A4F-2FD9-4E73-8A13-82D3838A69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254323"/>
              </p:ext>
            </p:extLst>
          </p:nvPr>
        </p:nvGraphicFramePr>
        <p:xfrm>
          <a:off x="1103313" y="1038225"/>
          <a:ext cx="8947150" cy="521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Folienzoom 6">
                <a:extLst>
                  <a:ext uri="{FF2B5EF4-FFF2-40B4-BE49-F238E27FC236}">
                    <a16:creationId xmlns:a16="http://schemas.microsoft.com/office/drawing/2014/main" id="{8031F42A-FC4D-479D-A8BF-66EBCDF884B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3608609"/>
                  </p:ext>
                </p:extLst>
              </p:nvPr>
            </p:nvGraphicFramePr>
            <p:xfrm>
              <a:off x="10153650" y="4857750"/>
              <a:ext cx="1714500" cy="1714500"/>
            </p:xfrm>
            <a:graphic>
              <a:graphicData uri="http://schemas.microsoft.com/office/powerpoint/2016/slidezoom">
                <pslz:sldZm>
                  <pslz:sldZmObj sldId="266" cId="2247161388">
                    <pslz:zmPr id="{ED04B1E7-B674-484F-BAB1-7B050B01F42E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837473B0-CC2E-450A-ABE3-18F120FF3D39}">
                              <a1611:picAttrSrcUrl xmlns:a1611="http://schemas.microsoft.com/office/drawing/2016/11/main" r:i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145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Folienzoom 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8031F42A-FC4D-479D-A8BF-66EBCDF884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>
                <a:off x="10153650" y="4857750"/>
                <a:ext cx="17145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5B747BFC-9119-497D-A773-AC15B031C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356" y="556591"/>
            <a:ext cx="6120009" cy="287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1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Podiel emisií v percentách podľa jednotlivých sektorov</a:t>
            </a:r>
            <a:r>
              <a:rPr kumimoji="0" lang="sk-SK" altLang="sk-SK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02DBFF70-2204-490C-A055-9430A15B5945}"/>
              </a:ext>
            </a:extLst>
          </p:cNvPr>
          <p:cNvSpPr/>
          <p:nvPr/>
        </p:nvSpPr>
        <p:spPr>
          <a:xfrm>
            <a:off x="2517913" y="5181599"/>
            <a:ext cx="1378226" cy="2120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1000" dirty="0"/>
              <a:t>Výroba elektriny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690813CB-FFEB-40C7-B069-4DDB28874382}"/>
              </a:ext>
            </a:extLst>
          </p:cNvPr>
          <p:cNvSpPr/>
          <p:nvPr/>
        </p:nvSpPr>
        <p:spPr>
          <a:xfrm>
            <a:off x="2517913" y="5456582"/>
            <a:ext cx="3074504" cy="2120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1000" dirty="0"/>
              <a:t>Využitie produktu v priemysle 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7297310C-ED28-4817-8210-112D800F6755}"/>
              </a:ext>
            </a:extLst>
          </p:cNvPr>
          <p:cNvSpPr/>
          <p:nvPr/>
        </p:nvSpPr>
        <p:spPr>
          <a:xfrm>
            <a:off x="2517913" y="5715000"/>
            <a:ext cx="1378226" cy="2120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1000" dirty="0"/>
              <a:t>Doprava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C69FCFC0-5C9D-42AF-AA98-A0C31253711E}"/>
              </a:ext>
            </a:extLst>
          </p:cNvPr>
          <p:cNvSpPr/>
          <p:nvPr/>
        </p:nvSpPr>
        <p:spPr>
          <a:xfrm>
            <a:off x="2517913" y="5961820"/>
            <a:ext cx="1378226" cy="2120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1000" dirty="0"/>
              <a:t>Iné emisie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1D7DEC2A-218C-46C6-BE98-216CD4F30B99}"/>
              </a:ext>
            </a:extLst>
          </p:cNvPr>
          <p:cNvSpPr/>
          <p:nvPr/>
        </p:nvSpPr>
        <p:spPr>
          <a:xfrm>
            <a:off x="5736535" y="5181599"/>
            <a:ext cx="1962978" cy="2120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1000" dirty="0"/>
              <a:t>Spracovateľský priemysel</a:t>
            </a: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CCFECAFA-4E2F-4832-B25E-85C3344AC6CD}"/>
              </a:ext>
            </a:extLst>
          </p:cNvPr>
          <p:cNvSpPr/>
          <p:nvPr/>
        </p:nvSpPr>
        <p:spPr>
          <a:xfrm>
            <a:off x="5754101" y="5456582"/>
            <a:ext cx="1378226" cy="2120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1000" dirty="0"/>
              <a:t>Poľnohospodárstvo</a:t>
            </a: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E166AF34-A6AF-4409-B58E-6DD0DC46686B}"/>
              </a:ext>
            </a:extLst>
          </p:cNvPr>
          <p:cNvSpPr/>
          <p:nvPr/>
        </p:nvSpPr>
        <p:spPr>
          <a:xfrm>
            <a:off x="5754102" y="5753011"/>
            <a:ext cx="1378226" cy="2088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1000" dirty="0"/>
              <a:t>Likvidácia odpadu</a:t>
            </a:r>
          </a:p>
        </p:txBody>
      </p:sp>
    </p:spTree>
    <p:extLst>
      <p:ext uri="{BB962C8B-B14F-4D97-AF65-F5344CB8AC3E}">
        <p14:creationId xmlns:p14="http://schemas.microsoft.com/office/powerpoint/2010/main" val="2957379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Folienzoom 4">
                <a:extLst>
                  <a:ext uri="{FF2B5EF4-FFF2-40B4-BE49-F238E27FC236}">
                    <a16:creationId xmlns:a16="http://schemas.microsoft.com/office/drawing/2014/main" id="{02420C1E-C52A-4A9A-9CAD-7911A7F408B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048912"/>
                  </p:ext>
                </p:extLst>
              </p:nvPr>
            </p:nvGraphicFramePr>
            <p:xfrm>
              <a:off x="1322387" y="2200275"/>
              <a:ext cx="2857500" cy="1714500"/>
            </p:xfrm>
            <a:graphic>
              <a:graphicData uri="http://schemas.microsoft.com/office/powerpoint/2016/slidezoom">
                <pslz:sldZm>
                  <pslz:sldZmObj sldId="264" cId="4110555933">
                    <pslz:zmPr id="{86BB706F-593A-4D86-8BA6-72700FC7A116}" returnToParent="0" imageType="cover" transitionDur="1000">
                      <p166:blipFill xmlns:p166="http://schemas.microsoft.com/office/powerpoint/2016/6/main">
                        <a:blip r:embed="rId2">
                          <a:extLst>
                            <a:ext uri="{837473B0-CC2E-450A-ABE3-18F120FF3D39}">
                              <a1611:picAttrSrcUrl xmlns:a1611="http://schemas.microsoft.com/office/drawing/2016/11/main" r:i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575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Folienzoom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02420C1E-C52A-4A9A-9CAD-7911A7F408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837473B0-CC2E-450A-ABE3-18F120FF3D39}">
                    <a1611:picAttrSrcUrl xmlns:a1611="http://schemas.microsoft.com/office/drawing/2016/11/main" r:id="rId6"/>
                  </a:ext>
                </a:extLst>
              </a:blip>
              <a:stretch>
                <a:fillRect/>
              </a:stretch>
            </p:blipFill>
            <p:spPr>
              <a:xfrm>
                <a:off x="1322387" y="2200275"/>
                <a:ext cx="28575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Folienzoom 6">
                <a:extLst>
                  <a:ext uri="{FF2B5EF4-FFF2-40B4-BE49-F238E27FC236}">
                    <a16:creationId xmlns:a16="http://schemas.microsoft.com/office/drawing/2014/main" id="{5824AB2D-61A6-42D1-8FBD-3F8CA676818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23432123"/>
                  </p:ext>
                </p:extLst>
              </p:nvPr>
            </p:nvGraphicFramePr>
            <p:xfrm>
              <a:off x="3976872" y="4690782"/>
              <a:ext cx="2743200" cy="1714500"/>
            </p:xfrm>
            <a:graphic>
              <a:graphicData uri="http://schemas.microsoft.com/office/powerpoint/2016/slidezoom">
                <pslz:sldZm>
                  <pslz:sldZmObj sldId="265" cId="660372412">
                    <pslz:zmPr id="{7657E5E4-843D-4285-93A9-1C641BEB6C2A}" returnToParent="0" imageType="cover" transitionDur="1000">
                      <p166:blipFill xmlns:p166="http://schemas.microsoft.com/office/powerpoint/2016/6/main">
                        <a:blip r:embed="rId7">
                          <a:extLst>
                            <a:ext uri="{837473B0-CC2E-450A-ABE3-18F120FF3D39}">
                              <a1611:picAttrSrcUrl xmlns:a1611="http://schemas.microsoft.com/office/drawing/2016/11/main" r:id="rId8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432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Folienzoom 6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5824AB2D-61A6-42D1-8FBD-3F8CA676818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>
                <a:extLst>
                  <a:ext uri="{837473B0-CC2E-450A-ABE3-18F120FF3D39}">
                    <a1611:picAttrSrcUrl xmlns:a1611="http://schemas.microsoft.com/office/drawing/2016/11/main" r:id="rId11"/>
                  </a:ext>
                </a:extLst>
              </a:blip>
              <a:stretch>
                <a:fillRect/>
              </a:stretch>
            </p:blipFill>
            <p:spPr>
              <a:xfrm>
                <a:off x="3976872" y="4690782"/>
                <a:ext cx="27432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Folienzoom 8">
                <a:extLst>
                  <a:ext uri="{FF2B5EF4-FFF2-40B4-BE49-F238E27FC236}">
                    <a16:creationId xmlns:a16="http://schemas.microsoft.com/office/drawing/2014/main" id="{271F3639-D035-498C-9CA9-4C170AD5BB0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74910805"/>
                  </p:ext>
                </p:extLst>
              </p:nvPr>
            </p:nvGraphicFramePr>
            <p:xfrm>
              <a:off x="6630988" y="2200275"/>
              <a:ext cx="2571750" cy="1714500"/>
            </p:xfrm>
            <a:graphic>
              <a:graphicData uri="http://schemas.microsoft.com/office/powerpoint/2016/slidezoom">
                <pslz:sldZm>
                  <pslz:sldZmObj sldId="267" cId="404634545">
                    <pslz:zmPr id="{95A3A680-D1CA-48BC-BC18-B616CBA2B7EE}" returnToParent="0" imageType="cover" transitionDur="1000">
                      <p166:blipFill xmlns:p166="http://schemas.microsoft.com/office/powerpoint/2016/6/main">
                        <a:blip r:embed="rId12">
                          <a:extLst>
                            <a:ext uri="{837473B0-CC2E-450A-ABE3-18F120FF3D39}">
                              <a1611:picAttrSrcUrl xmlns:a1611="http://schemas.microsoft.com/office/drawing/2016/11/main" r:id="rId1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7175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Folienzoom 8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271F3639-D035-498C-9CA9-4C170AD5BB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>
                <a:extLst>
                  <a:ext uri="{837473B0-CC2E-450A-ABE3-18F120FF3D39}">
                    <a1611:picAttrSrcUrl xmlns:a1611="http://schemas.microsoft.com/office/drawing/2016/11/main" r:id="rId16"/>
                  </a:ext>
                </a:extLst>
              </a:blip>
              <a:stretch>
                <a:fillRect/>
              </a:stretch>
            </p:blipFill>
            <p:spPr>
              <a:xfrm>
                <a:off x="6630988" y="2200275"/>
                <a:ext cx="257175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Folienzoom 9">
                <a:extLst>
                  <a:ext uri="{FF2B5EF4-FFF2-40B4-BE49-F238E27FC236}">
                    <a16:creationId xmlns:a16="http://schemas.microsoft.com/office/drawing/2014/main" id="{11B9D902-DDAC-4990-A4D3-E22862378BF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3608609"/>
                  </p:ext>
                </p:extLst>
              </p:nvPr>
            </p:nvGraphicFramePr>
            <p:xfrm>
              <a:off x="10153650" y="4857750"/>
              <a:ext cx="1714500" cy="1714500"/>
            </p:xfrm>
            <a:graphic>
              <a:graphicData uri="http://schemas.microsoft.com/office/powerpoint/2016/slidezoom">
                <pslz:sldZm>
                  <pslz:sldZmObj sldId="266" cId="2247161388">
                    <pslz:zmPr id="{ED04B1E7-B674-484F-BAB1-7B050B01F42E}" returnToParent="0" imageType="cover" transitionDur="1000">
                      <p166:blipFill xmlns:p166="http://schemas.microsoft.com/office/powerpoint/2016/6/main">
                        <a:blip r:embed="rId10">
                          <a:extLst>
                            <a:ext uri="{837473B0-CC2E-450A-ABE3-18F120FF3D39}">
                              <a1611:picAttrSrcUrl xmlns:a1611="http://schemas.microsoft.com/office/drawing/2016/11/main" r:id="rId17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145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Folienzoom 9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11B9D902-DDAC-4990-A4D3-E22862378BF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>
                <a:extLst>
                  <a:ext uri="{837473B0-CC2E-450A-ABE3-18F120FF3D39}">
                    <a1611:picAttrSrcUrl xmlns:a1611="http://schemas.microsoft.com/office/drawing/2016/11/main" r:id="rId20"/>
                  </a:ext>
                </a:extLst>
              </a:blip>
              <a:stretch>
                <a:fillRect/>
              </a:stretch>
            </p:blipFill>
            <p:spPr>
              <a:xfrm>
                <a:off x="10153650" y="4857750"/>
                <a:ext cx="17145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3" name="Rectangle 1">
            <a:extLst>
              <a:ext uri="{FF2B5EF4-FFF2-40B4-BE49-F238E27FC236}">
                <a16:creationId xmlns:a16="http://schemas.microsoft.com/office/drawing/2014/main" id="{FB653207-96E6-485D-B92F-71FBA4F41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87" y="1164896"/>
            <a:ext cx="10207004" cy="5187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Katastrofy spôsobené extrémnymi zmenami počasia</a:t>
            </a:r>
            <a:r>
              <a:rPr kumimoji="0" lang="sk-SK" altLang="sk-SK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944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256168-EF1B-4376-AEF5-9C6A8134E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Povodne</a:t>
            </a:r>
            <a:r>
              <a:rPr lang="de-DE" dirty="0"/>
              <a:t> </a:t>
            </a:r>
            <a:r>
              <a:rPr lang="sk-SK" dirty="0"/>
              <a:t>v Nemecku v roku </a:t>
            </a:r>
            <a:r>
              <a:rPr lang="de-DE" dirty="0"/>
              <a:t>2021 </a:t>
            </a:r>
            <a:br>
              <a:rPr lang="de-DE" dirty="0"/>
            </a:b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62F7337-0DB5-48F9-A519-0A9A5551C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7928" y="452718"/>
            <a:ext cx="1886397" cy="1135483"/>
          </a:xfr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Folienzoom 4">
                <a:extLst>
                  <a:ext uri="{FF2B5EF4-FFF2-40B4-BE49-F238E27FC236}">
                    <a16:creationId xmlns:a16="http://schemas.microsoft.com/office/drawing/2014/main" id="{30B4C3CA-4738-41BB-99C8-3BD69602992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21255705"/>
                  </p:ext>
                </p:extLst>
              </p:nvPr>
            </p:nvGraphicFramePr>
            <p:xfrm>
              <a:off x="10208155" y="5493807"/>
              <a:ext cx="1761065" cy="880533"/>
            </p:xfrm>
            <a:graphic>
              <a:graphicData uri="http://schemas.microsoft.com/office/powerpoint/2016/slidezoom">
                <pslz:sldZm>
                  <pslz:sldZmObj sldId="263" cId="3150944584">
                    <pslz:zmPr id="{22B0E050-8BB2-4E28-9F61-B4A46128F10B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837473B0-CC2E-450A-ABE3-18F120FF3D39}">
                              <a1611:picAttrSrcUrl xmlns:a1611="http://schemas.microsoft.com/office/drawing/2016/11/main" r:i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61065" cy="88053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Folienzoom 4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30B4C3CA-4738-41BB-99C8-3BD6960299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>
                <a:off x="10208155" y="5493807"/>
                <a:ext cx="1761065" cy="88053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2050" name="Picture 2" descr="Hochwasser im Ahrtal: Warum kam die Warnung so spät? | tagesschau.de">
            <a:extLst>
              <a:ext uri="{FF2B5EF4-FFF2-40B4-BE49-F238E27FC236}">
                <a16:creationId xmlns:a16="http://schemas.microsoft.com/office/drawing/2014/main" id="{3EB03AF2-7175-4163-AB06-9710F1E0A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560" y="2207504"/>
            <a:ext cx="474133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1B6277C-9781-4AFA-A639-BAD5B109945C}"/>
              </a:ext>
            </a:extLst>
          </p:cNvPr>
          <p:cNvSpPr txBox="1"/>
          <p:nvPr/>
        </p:nvSpPr>
        <p:spPr>
          <a:xfrm>
            <a:off x="895350" y="1695450"/>
            <a:ext cx="63403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dirty="0"/>
              <a:t>Silné prehánky v roku </a:t>
            </a:r>
            <a:r>
              <a:rPr lang="de-DE" dirty="0"/>
              <a:t>2021 </a:t>
            </a:r>
            <a:r>
              <a:rPr lang="sk-SK" dirty="0"/>
              <a:t>spôsobili zaplavenie mnohých častí spolkových krajín </a:t>
            </a:r>
            <a:r>
              <a:rPr lang="de-DE" dirty="0"/>
              <a:t>Rheinland-Pfalz</a:t>
            </a:r>
            <a:r>
              <a:rPr lang="sk-SK" dirty="0"/>
              <a:t>u</a:t>
            </a:r>
            <a:r>
              <a:rPr lang="de-DE" dirty="0"/>
              <a:t> </a:t>
            </a:r>
            <a:r>
              <a:rPr lang="sk-SK" dirty="0"/>
              <a:t>a</a:t>
            </a:r>
            <a:r>
              <a:rPr lang="de-DE" dirty="0"/>
              <a:t> Nordrhein-Westfalen</a:t>
            </a:r>
            <a:r>
              <a:rPr lang="sk-SK" dirty="0"/>
              <a:t>u</a:t>
            </a:r>
            <a:endParaRPr lang="de-DE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100-150 </a:t>
            </a:r>
            <a:r>
              <a:rPr lang="sk-SK" dirty="0"/>
              <a:t>litrov dažďa na </a:t>
            </a:r>
            <a:r>
              <a:rPr lang="de-DE" dirty="0"/>
              <a:t>m²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/>
              <a:t>180 </a:t>
            </a:r>
            <a:r>
              <a:rPr lang="sk-SK" dirty="0"/>
              <a:t>mŕtvych</a:t>
            </a:r>
            <a:r>
              <a:rPr lang="de-DE" dirty="0"/>
              <a:t>, 73 </a:t>
            </a:r>
            <a:r>
              <a:rPr lang="sk-SK" dirty="0"/>
              <a:t>nezvestných</a:t>
            </a:r>
            <a:endParaRPr lang="de-DE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dirty="0"/>
              <a:t>Škody na infraštruktúre</a:t>
            </a:r>
            <a:r>
              <a:rPr lang="de-DE" dirty="0"/>
              <a:t> </a:t>
            </a:r>
            <a:r>
              <a:rPr lang="sk-SK" dirty="0"/>
              <a:t>vo výške</a:t>
            </a:r>
            <a:r>
              <a:rPr lang="de-DE" dirty="0"/>
              <a:t> 2 </a:t>
            </a:r>
            <a:r>
              <a:rPr lang="sk-SK" dirty="0"/>
              <a:t>m</a:t>
            </a:r>
            <a:r>
              <a:rPr lang="de-DE" dirty="0" err="1"/>
              <a:t>il</a:t>
            </a:r>
            <a:r>
              <a:rPr lang="sk-SK" dirty="0" err="1"/>
              <a:t>iárd</a:t>
            </a:r>
            <a:r>
              <a:rPr lang="de-DE" dirty="0"/>
              <a:t> €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dirty="0"/>
              <a:t>Poškodenie majetky v hodnote od </a:t>
            </a:r>
            <a:r>
              <a:rPr lang="de-DE" dirty="0"/>
              <a:t>4,5 – 5</a:t>
            </a:r>
            <a:r>
              <a:rPr lang="sk-SK" dirty="0"/>
              <a:t>,</a:t>
            </a:r>
            <a:r>
              <a:rPr lang="de-DE" dirty="0"/>
              <a:t>5 </a:t>
            </a:r>
            <a:r>
              <a:rPr lang="sk-SK" dirty="0"/>
              <a:t>m</a:t>
            </a:r>
            <a:r>
              <a:rPr lang="de-DE" dirty="0" err="1"/>
              <a:t>ili</a:t>
            </a:r>
            <a:r>
              <a:rPr lang="sk-SK" dirty="0"/>
              <a:t>á</a:t>
            </a:r>
            <a:r>
              <a:rPr lang="de-DE" dirty="0" err="1"/>
              <a:t>rd</a:t>
            </a:r>
            <a:r>
              <a:rPr lang="de-DE" dirty="0"/>
              <a:t> €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0555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3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4.xml><?xml version="1.0" encoding="utf-8"?>
<a:theme xmlns:a="http://schemas.openxmlformats.org/drawingml/2006/main" name="3_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</TotalTime>
  <Words>426</Words>
  <Application>Microsoft Office PowerPoint</Application>
  <PresentationFormat>Širokouhlá</PresentationFormat>
  <Paragraphs>46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4</vt:i4>
      </vt:variant>
      <vt:variant>
        <vt:lpstr>Nadpisy snímok</vt:lpstr>
      </vt:variant>
      <vt:variant>
        <vt:i4>13</vt:i4>
      </vt:variant>
    </vt:vector>
  </HeadingPairs>
  <TitlesOfParts>
    <vt:vector size="23" baseType="lpstr">
      <vt:lpstr>Arial</vt:lpstr>
      <vt:lpstr>Calibri</vt:lpstr>
      <vt:lpstr>Century Gothic</vt:lpstr>
      <vt:lpstr>inherit</vt:lpstr>
      <vt:lpstr>Times New Roman</vt:lpstr>
      <vt:lpstr>Wingdings 3</vt:lpstr>
      <vt:lpstr>Ion</vt:lpstr>
      <vt:lpstr>1_Ion</vt:lpstr>
      <vt:lpstr>2_Ion</vt:lpstr>
      <vt:lpstr>3_Ion</vt:lpstr>
      <vt:lpstr>Projekt Erasmus+ “explaining- europe“ Číslo projektu: 2019-1-DE03-KA229-060092_2</vt:lpstr>
      <vt:lpstr>Prezentácia programu PowerPoint</vt:lpstr>
      <vt:lpstr>Porovnanie Nemecka, Poľska a Slovenska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Povodne v Nemecku v roku 2021  </vt:lpstr>
      <vt:lpstr>Povodne v Košiciach</vt:lpstr>
      <vt:lpstr>Lesný požiar  v Národnom parku Biebrza </vt:lpstr>
      <vt:lpstr>Zdroje 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Digitales Produkt im Rahmen der Seminararbeit</dc:title>
  <dc:creator>Lukas Riepl</dc:creator>
  <cp:lastModifiedBy>ucitel</cp:lastModifiedBy>
  <cp:revision>4</cp:revision>
  <dcterms:created xsi:type="dcterms:W3CDTF">2022-01-18T08:30:36Z</dcterms:created>
  <dcterms:modified xsi:type="dcterms:W3CDTF">2022-02-04T11:53:17Z</dcterms:modified>
</cp:coreProperties>
</file>