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8" r:id="rId2"/>
    <p:sldId id="256" r:id="rId3"/>
    <p:sldId id="275" r:id="rId4"/>
    <p:sldId id="276" r:id="rId5"/>
    <p:sldId id="269" r:id="rId6"/>
    <p:sldId id="305" r:id="rId7"/>
    <p:sldId id="306" r:id="rId8"/>
    <p:sldId id="281" r:id="rId9"/>
    <p:sldId id="278" r:id="rId10"/>
    <p:sldId id="280" r:id="rId11"/>
    <p:sldId id="303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88" r:id="rId21"/>
    <p:sldId id="302" r:id="rId22"/>
    <p:sldId id="277" r:id="rId23"/>
    <p:sldId id="282" r:id="rId24"/>
    <p:sldId id="283" r:id="rId25"/>
    <p:sldId id="284" r:id="rId26"/>
    <p:sldId id="285" r:id="rId27"/>
    <p:sldId id="299" r:id="rId28"/>
    <p:sldId id="289" r:id="rId29"/>
    <p:sldId id="293" r:id="rId30"/>
    <p:sldId id="268" r:id="rId31"/>
    <p:sldId id="309" r:id="rId32"/>
    <p:sldId id="304" r:id="rId33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bdĺžnik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bdĺžnik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1547664" y="2132856"/>
            <a:ext cx="6477000" cy="1828800"/>
          </a:xfrm>
        </p:spPr>
        <p:txBody>
          <a:bodyPr anchor="b"/>
          <a:lstStyle>
            <a:lvl1pPr algn="ctr">
              <a:defRPr cap="all" baseline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sk-SK"/>
              <a:t>Upravte štýl predlohy podnadpisov</a:t>
            </a:r>
            <a:endParaRPr lang="en-US"/>
          </a:p>
        </p:txBody>
      </p:sp>
      <p:sp>
        <p:nvSpPr>
          <p:cNvPr id="7" name="Zástupný symbol dátumu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20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CBED316-2730-4C24-B0B2-B2AF2B2BA253}" type="datetimeFigureOut">
              <a:rPr lang="sk-SK"/>
              <a:pPr>
                <a:defRPr/>
              </a:pPr>
              <a:t>7. 5. 2021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627262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AA44045-6E49-48C1-93AA-C0188B01ACE8}" type="datetimeFigureOut">
              <a:rPr lang="sk-SK"/>
              <a:pPr>
                <a:defRPr/>
              </a:pPr>
              <a:t>7. 5. 2021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8A7B7-30BE-4759-8C78-7E18BCF8BEE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46023858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bdĺžnik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bdĺžnik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7" name="Zástupný symbol dátumu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185DBDA-1F41-4AAE-A33E-5D0AAFE90568}" type="datetimeFigureOut">
              <a:rPr lang="sk-SK"/>
              <a:pPr>
                <a:defRPr/>
              </a:pPr>
              <a:t>7. 5. 2021</a:t>
            </a:fld>
            <a:endParaRPr lang="sk-SK"/>
          </a:p>
        </p:txBody>
      </p:sp>
      <p:sp>
        <p:nvSpPr>
          <p:cNvPr id="8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Zástupný symbol čísla snímky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626282-6C85-4123-9F5E-3AA93F5B720F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517154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28600"/>
            <a:ext cx="8568952" cy="990600"/>
          </a:xfrm>
        </p:spPr>
        <p:txBody>
          <a:bodyPr/>
          <a:lstStyle>
            <a:lvl1pPr>
              <a:defRPr sz="4800" b="1" i="0" u="none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8" name="Zástupný symbol obsahu 7"/>
          <p:cNvSpPr>
            <a:spLocks noGrp="1"/>
          </p:cNvSpPr>
          <p:nvPr>
            <p:ph sz="quarter" idx="1"/>
          </p:nvPr>
        </p:nvSpPr>
        <p:spPr>
          <a:xfrm>
            <a:off x="395536" y="1600200"/>
            <a:ext cx="8568952" cy="514116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Zástupný symbol čísla snímky 5"/>
          <p:cNvSpPr>
            <a:spLocks noGrp="1"/>
          </p:cNvSpPr>
          <p:nvPr>
            <p:ph type="sldNum" sz="quarter" idx="10"/>
          </p:nvPr>
        </p:nvSpPr>
        <p:spPr>
          <a:xfrm>
            <a:off x="0" y="1279525"/>
            <a:ext cx="323850" cy="20478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51906D1-FEF4-4E2C-9D98-B9E86101FF25}" type="slidenum">
              <a:rPr lang="sk-SK"/>
              <a:pPr>
                <a:defRPr/>
              </a:pPr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47265613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bdĺžnik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bdĺžnik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7" name="Zástupný symbol dátumu 11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7D509BF-2CD9-4CA1-9665-67A9C23CC97A}" type="datetimeFigureOut">
              <a:rPr lang="sk-SK"/>
              <a:pPr>
                <a:defRPr/>
              </a:pPr>
              <a:t>7. 5. 2021</a:t>
            </a:fld>
            <a:endParaRPr lang="sk-SK"/>
          </a:p>
        </p:txBody>
      </p:sp>
      <p:sp>
        <p:nvSpPr>
          <p:cNvPr id="8" name="Zástupný symbol čísla snímky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E50B775-FDD9-47A1-8566-B4254DDA7AD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  <p:sp>
        <p:nvSpPr>
          <p:cNvPr id="9" name="Zástupný symbol päty 13"/>
          <p:cNvSpPr>
            <a:spLocks noGrp="1"/>
          </p:cNvSpPr>
          <p:nvPr>
            <p:ph type="ftr" sz="quarter" idx="12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211895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9" name="Zástupný symbol obsahu 8"/>
          <p:cNvSpPr>
            <a:spLocks noGrp="1"/>
          </p:cNvSpPr>
          <p:nvPr>
            <p:ph sz="quarter" idx="1"/>
          </p:nvPr>
        </p:nvSpPr>
        <p:spPr>
          <a:xfrm>
            <a:off x="395536" y="1589566"/>
            <a:ext cx="3960440" cy="5151801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11" name="Zástupný symbol obsahu 10"/>
          <p:cNvSpPr>
            <a:spLocks noGrp="1"/>
          </p:cNvSpPr>
          <p:nvPr>
            <p:ph sz="quarter" idx="2"/>
          </p:nvPr>
        </p:nvSpPr>
        <p:spPr>
          <a:xfrm>
            <a:off x="4716016" y="1589566"/>
            <a:ext cx="4320479" cy="5151801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5" name="Zástupný symbol čísla snímky 9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E40E98D-D4B5-40B3-ABCB-8C3EAF1303EF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41075584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73050"/>
            <a:ext cx="8291264" cy="869950"/>
          </a:xfrm>
        </p:spPr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11" name="Zástupný symbol obsahu 10"/>
          <p:cNvSpPr>
            <a:spLocks noGrp="1"/>
          </p:cNvSpPr>
          <p:nvPr>
            <p:ph sz="quarter" idx="2"/>
          </p:nvPr>
        </p:nvSpPr>
        <p:spPr>
          <a:xfrm>
            <a:off x="467544" y="2438400"/>
            <a:ext cx="4028256" cy="430296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13" name="Zástupný symbol obsahu 12"/>
          <p:cNvSpPr>
            <a:spLocks noGrp="1"/>
          </p:cNvSpPr>
          <p:nvPr>
            <p:ph sz="quarter" idx="4"/>
          </p:nvPr>
        </p:nvSpPr>
        <p:spPr>
          <a:xfrm>
            <a:off x="4716016" y="2438400"/>
            <a:ext cx="4248472" cy="430296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16" name="Zástupný symbol textu 15"/>
          <p:cNvSpPr>
            <a:spLocks noGrp="1"/>
          </p:cNvSpPr>
          <p:nvPr>
            <p:ph type="body" sz="quarter" idx="1"/>
          </p:nvPr>
        </p:nvSpPr>
        <p:spPr>
          <a:xfrm>
            <a:off x="467544" y="1752600"/>
            <a:ext cx="4028256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15" name="Zástupný symbol textu 14"/>
          <p:cNvSpPr>
            <a:spLocks noGrp="1"/>
          </p:cNvSpPr>
          <p:nvPr>
            <p:ph type="body" sz="quarter" idx="3"/>
          </p:nvPr>
        </p:nvSpPr>
        <p:spPr>
          <a:xfrm>
            <a:off x="4716016" y="1752600"/>
            <a:ext cx="4248472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7" name="Zástupný symbol čísla snímky 11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5BCAEEC-DA5E-494D-A5F4-F361BCE6570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75513037"/>
      </p:ext>
    </p:extLst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7377914-A368-465F-A5F0-CD5AF3E74379}" type="datetimeFigureOut">
              <a:rPr lang="sk-SK"/>
              <a:pPr>
                <a:defRPr/>
              </a:pPr>
              <a:t>7. 5. 2021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EF22291-4552-4673-BC6D-BCF519991ED6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01480759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C8279D5-EF64-4A32-AB57-94416B08094C}" type="datetimeFigureOut">
              <a:rPr lang="sk-SK"/>
              <a:pPr>
                <a:defRPr/>
              </a:pPr>
              <a:t>7. 5. 2021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5507714-1708-4284-86D1-2DCCEF90E4A3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885796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9" name="Zástupný symbol obsahu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E70D3E1-FF66-43BC-B8F4-3A7375F05777}" type="datetimeFigureOut">
              <a:rPr lang="sk-SK"/>
              <a:pPr>
                <a:defRPr/>
              </a:pPr>
              <a:t>7. 5. 2021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0D405B8-9560-4D18-A85D-22EE318D7224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40286863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bdĺžnik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bdĺžnik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bdĺžnik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sk-SK" noProof="0"/>
              <a:t>Ak chcete pridať obrázok, kliknite na ikonu</a:t>
            </a:r>
            <a:endParaRPr lang="en-US" noProof="0" dirty="0"/>
          </a:p>
        </p:txBody>
      </p:sp>
      <p:sp>
        <p:nvSpPr>
          <p:cNvPr id="9" name="Zástupný symbol dátumu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  <a:prstGeom prst="rect">
            <a:avLst/>
          </a:prstGeo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AF137DE-14DF-420F-83B5-D273A8F2B374}" type="datetimeFigureOut">
              <a:rPr lang="sk-SK"/>
              <a:pPr>
                <a:defRPr/>
              </a:pPr>
              <a:t>7. 5. 2021</a:t>
            </a:fld>
            <a:endParaRPr lang="sk-SK"/>
          </a:p>
        </p:txBody>
      </p:sp>
      <p:sp>
        <p:nvSpPr>
          <p:cNvPr id="10" name="Zástupný symbol čísla snímky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21E78FA9-6193-48D0-A2BB-B2822D46970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  <p:sp>
        <p:nvSpPr>
          <p:cNvPr id="11" name="Zástupný symbol päty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  <a:prstGeom prst="rect">
            <a:avLst/>
          </a:prstGeo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549737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nadpisu 21"/>
          <p:cNvSpPr>
            <a:spLocks noGrp="1"/>
          </p:cNvSpPr>
          <p:nvPr>
            <p:ph type="title"/>
          </p:nvPr>
        </p:nvSpPr>
        <p:spPr bwMode="auto">
          <a:xfrm>
            <a:off x="395288" y="228600"/>
            <a:ext cx="864076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/>
              <a:t>Upravte štýly predlohy textu</a:t>
            </a:r>
            <a:endParaRPr lang="en-US"/>
          </a:p>
        </p:txBody>
      </p:sp>
      <p:sp>
        <p:nvSpPr>
          <p:cNvPr id="1027" name="Zástupný symbol textu 12"/>
          <p:cNvSpPr>
            <a:spLocks noGrp="1"/>
          </p:cNvSpPr>
          <p:nvPr>
            <p:ph type="body" idx="1"/>
          </p:nvPr>
        </p:nvSpPr>
        <p:spPr bwMode="auto">
          <a:xfrm>
            <a:off x="395288" y="1600200"/>
            <a:ext cx="8640762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7" name="Obdĺžnik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bdĺžnik 7"/>
          <p:cNvSpPr/>
          <p:nvPr/>
        </p:nvSpPr>
        <p:spPr>
          <a:xfrm>
            <a:off x="0" y="1279525"/>
            <a:ext cx="395288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Obdĺžnik 8"/>
          <p:cNvSpPr/>
          <p:nvPr/>
        </p:nvSpPr>
        <p:spPr>
          <a:xfrm>
            <a:off x="395288" y="1279525"/>
            <a:ext cx="8748712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Zástupný symbol čísla snímky 22"/>
          <p:cNvSpPr>
            <a:spLocks noGrp="1"/>
          </p:cNvSpPr>
          <p:nvPr>
            <p:ph type="sldNum" sz="quarter" idx="4"/>
          </p:nvPr>
        </p:nvSpPr>
        <p:spPr>
          <a:xfrm>
            <a:off x="0" y="1279525"/>
            <a:ext cx="395288" cy="2286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4AD8C1-0E66-46B0-A0F6-AFFB362584EF}" type="slidenum">
              <a:rPr lang="sk-SK"/>
              <a:pPr>
                <a:defRPr/>
              </a:pPr>
              <a:t>‹#›</a:t>
            </a:fld>
            <a:endParaRPr lang="sk-SK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slow">
    <p:wipe dir="d"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ndar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ndar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ndar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ndar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ndar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ndar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ndar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ndara" pitchFamily="34" charset="0"/>
        </a:defRPr>
      </a:lvl9pPr>
    </p:titleStyle>
    <p:bodyStyle>
      <a:lvl1pPr marL="319088" indent="-319088" algn="l" rtl="0" eaLnBrk="1" fontAlgn="base" hangingPunct="1">
        <a:lnSpc>
          <a:spcPct val="114000"/>
        </a:lnSpc>
        <a:spcBef>
          <a:spcPts val="700"/>
        </a:spcBef>
        <a:spcAft>
          <a:spcPct val="0"/>
        </a:spcAft>
        <a:buClr>
          <a:schemeClr val="accent2"/>
        </a:buClr>
        <a:buSzPct val="58000"/>
        <a:buFont typeface="Wingdings" pitchFamily="2" charset="2"/>
        <a:buChar char="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1" fontAlgn="base" hangingPunct="1">
        <a:lnSpc>
          <a:spcPct val="114000"/>
        </a:lnSpc>
        <a:spcBef>
          <a:spcPts val="55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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fontAlgn="base" hangingPunct="1">
        <a:lnSpc>
          <a:spcPct val="114000"/>
        </a:lnSpc>
        <a:spcBef>
          <a:spcPts val="5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fontAlgn="base" hangingPunct="1">
        <a:lnSpc>
          <a:spcPct val="114000"/>
        </a:lnSpc>
        <a:spcBef>
          <a:spcPts val="400"/>
        </a:spcBef>
        <a:spcAft>
          <a:spcPct val="0"/>
        </a:spcAft>
        <a:buClr>
          <a:srgbClr val="08A1D9"/>
        </a:buClr>
        <a:buSzPct val="55000"/>
        <a:buFont typeface="Wingdings" pitchFamily="2" charset="2"/>
        <a:buChar char="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fontAlgn="base" hangingPunct="1">
        <a:lnSpc>
          <a:spcPct val="114000"/>
        </a:lnSpc>
        <a:spcBef>
          <a:spcPts val="400"/>
        </a:spcBef>
        <a:spcAft>
          <a:spcPct val="0"/>
        </a:spcAft>
        <a:buClr>
          <a:srgbClr val="7C984A"/>
        </a:buClr>
        <a:buSzPct val="50000"/>
        <a:buFont typeface="Wingdings" pitchFamily="2" charset="2"/>
        <a:buChar char="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youtube.com/watch?v=1-T4_ylNnOY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sk.wikipedia.org/wiki/Charles_Michel" TargetMode="External"/><Relationship Id="rId3" Type="http://schemas.openxmlformats.org/officeDocument/2006/relationships/hyperlink" Target="https://europa.eu/european-union/about-eu/presidents_sk" TargetMode="External"/><Relationship Id="rId7" Type="http://schemas.openxmlformats.org/officeDocument/2006/relationships/hyperlink" Target="https://hrot.info/manipulacie/2583-aky-je-vyznam-europskej-vlajky-je-jej-symbolika-krestanska" TargetMode="External"/><Relationship Id="rId2" Type="http://schemas.openxmlformats.org/officeDocument/2006/relationships/hyperlink" Target="http://europa.eu/index_sk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k.wikipedia.org/wiki/%C4%8Clenovia_Eur%C3%B3pskej_%C3%BAnie#B%C3%BDval%C3%AD_%C4%8Dlenovia" TargetMode="External"/><Relationship Id="rId5" Type="http://schemas.openxmlformats.org/officeDocument/2006/relationships/hyperlink" Target="https://www.slovensko.sk/sk/agendy/agenda/_zakladne-informacie-o-eu-co-j" TargetMode="External"/><Relationship Id="rId10" Type="http://schemas.openxmlformats.org/officeDocument/2006/relationships/image" Target="../media/image39.png"/><Relationship Id="rId4" Type="http://schemas.openxmlformats.org/officeDocument/2006/relationships/hyperlink" Target="https://ec.europa.eu/commission/commissioners/2019-2024_sk" TargetMode="External"/><Relationship Id="rId9" Type="http://schemas.openxmlformats.org/officeDocument/2006/relationships/hyperlink" Target="https://sk.wikipedia.org/wiki/Eur%C3%B3pska_%C3%BAnia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sk.wikipedia.org/wiki/2009" TargetMode="External"/><Relationship Id="rId13" Type="http://schemas.openxmlformats.org/officeDocument/2006/relationships/hyperlink" Target="https://sk.wikipedia.org/wiki/Euratom" TargetMode="External"/><Relationship Id="rId18" Type="http://schemas.openxmlformats.org/officeDocument/2006/relationships/hyperlink" Target="https://sk.wikipedia.org/wiki/R%C3%ADmske_zmluvy" TargetMode="External"/><Relationship Id="rId3" Type="http://schemas.openxmlformats.org/officeDocument/2006/relationships/hyperlink" Target="https://sk.wikipedia.org/wiki/1958" TargetMode="External"/><Relationship Id="rId21" Type="http://schemas.openxmlformats.org/officeDocument/2006/relationships/hyperlink" Target="https://sk.wikipedia.org/wiki/Amsterdamsk%C3%A1_zmluva" TargetMode="External"/><Relationship Id="rId7" Type="http://schemas.openxmlformats.org/officeDocument/2006/relationships/hyperlink" Target="https://sk.wikipedia.org/wiki/2003" TargetMode="External"/><Relationship Id="rId12" Type="http://schemas.openxmlformats.org/officeDocument/2006/relationships/hyperlink" Target="https://sk.wikipedia.org/wiki/Eur%C3%B3pske_spolo%C4%8Denstvo" TargetMode="External"/><Relationship Id="rId17" Type="http://schemas.openxmlformats.org/officeDocument/2006/relationships/hyperlink" Target="https://sk.wikipedia.org/wiki/Zmluva_o_zalo%C5%BEen%C3%AD_Eur%C3%B3pskeho_spolo%C4%8Denstva_uhlia_a_ocele" TargetMode="External"/><Relationship Id="rId2" Type="http://schemas.openxmlformats.org/officeDocument/2006/relationships/hyperlink" Target="https://sk.wikipedia.org/wiki/1952" TargetMode="External"/><Relationship Id="rId16" Type="http://schemas.openxmlformats.org/officeDocument/2006/relationships/hyperlink" Target="https://sk.wikipedia.org/wiki/Spolo%C4%8Dn%C3%A1_zahrani%C4%8Dn%C3%A1_a_bezpe%C4%8Dnostn%C3%A1_politika" TargetMode="External"/><Relationship Id="rId20" Type="http://schemas.openxmlformats.org/officeDocument/2006/relationships/hyperlink" Target="https://sk.wikipedia.org/wiki/Maastrichtsk%C3%A1_zmluv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k.wikipedia.org/wiki/1999" TargetMode="External"/><Relationship Id="rId11" Type="http://schemas.openxmlformats.org/officeDocument/2006/relationships/hyperlink" Target="https://sk.wikipedia.org/wiki/Eur%C3%B3pske_hospod%C3%A1rske_spolo%C4%8Denstvo" TargetMode="External"/><Relationship Id="rId24" Type="http://schemas.openxmlformats.org/officeDocument/2006/relationships/hyperlink" Target="https://sk.wikipedia.org/wiki/Tri_piliere_Eur%C3%B3pskej_%C3%BAnie" TargetMode="External"/><Relationship Id="rId5" Type="http://schemas.openxmlformats.org/officeDocument/2006/relationships/hyperlink" Target="https://sk.wikipedia.org/wiki/1993" TargetMode="External"/><Relationship Id="rId15" Type="http://schemas.openxmlformats.org/officeDocument/2006/relationships/hyperlink" Target="https://sk.wikipedia.org/w/index.php?title=Policajn%C3%A1_a_s%C3%BAdna_spolupr%C3%A1ca_v_trestn%C3%BDch_veciach&amp;action=edit&amp;redlink=1" TargetMode="External"/><Relationship Id="rId23" Type="http://schemas.openxmlformats.org/officeDocument/2006/relationships/hyperlink" Target="https://sk.wikipedia.org/wiki/Lisabonsk%C3%A1_zmluva" TargetMode="External"/><Relationship Id="rId10" Type="http://schemas.openxmlformats.org/officeDocument/2006/relationships/hyperlink" Target="https://sk.wikipedia.org/wiki/Eur%C3%B3pske_spolo%C4%8Denstvo_pre_uhlie_a_oce%C4%BE" TargetMode="External"/><Relationship Id="rId19" Type="http://schemas.openxmlformats.org/officeDocument/2006/relationships/hyperlink" Target="https://sk.wikipedia.org/wiki/Zmluvy_o_Eur%C3%B3pskych_spolo%C4%8Denstv%C3%A1ch" TargetMode="External"/><Relationship Id="rId4" Type="http://schemas.openxmlformats.org/officeDocument/2006/relationships/hyperlink" Target="https://sk.wikipedia.org/wiki/1967" TargetMode="External"/><Relationship Id="rId9" Type="http://schemas.openxmlformats.org/officeDocument/2006/relationships/hyperlink" Target="https://sk.wikipedia.org/wiki/Eur%C3%B3pske_spolo%C4%8Denstv%C3%A1" TargetMode="External"/><Relationship Id="rId14" Type="http://schemas.openxmlformats.org/officeDocument/2006/relationships/hyperlink" Target="https://sk.wikipedia.org/w/index.php?title=Spravodlivos%C5%A5_a_vn%C3%BAtorn%C3%A9_z%C3%A1le%C5%BEitosti&amp;action=edit&amp;redlink=1" TargetMode="External"/><Relationship Id="rId22" Type="http://schemas.openxmlformats.org/officeDocument/2006/relationships/hyperlink" Target="https://sk.wikipedia.org/wiki/Zmluva_z_Nice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09A08AA3-0E0D-4EAA-98B3-32D30BA56A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5741" y="908720"/>
            <a:ext cx="8372517" cy="4239273"/>
          </a:xfrm>
        </p:spPr>
        <p:txBody>
          <a:bodyPr>
            <a:normAutofit/>
          </a:bodyPr>
          <a:lstStyle/>
          <a:p>
            <a:pPr algn="ctr"/>
            <a:r>
              <a:rPr lang="sk-SK" sz="3600" b="1" dirty="0"/>
              <a:t>Projekt Erasmus +</a:t>
            </a:r>
          </a:p>
          <a:p>
            <a:pPr algn="ctr"/>
            <a:r>
              <a:rPr lang="sk-SK" sz="3600" b="1" dirty="0"/>
              <a:t>„ </a:t>
            </a:r>
            <a:r>
              <a:rPr lang="sk-SK" sz="3600" b="1" dirty="0" err="1"/>
              <a:t>explaining</a:t>
            </a:r>
            <a:r>
              <a:rPr lang="sk-SK" sz="3600" b="1" dirty="0"/>
              <a:t> </a:t>
            </a:r>
            <a:r>
              <a:rPr lang="sk-SK" sz="3600" b="1" dirty="0" err="1"/>
              <a:t>europe</a:t>
            </a:r>
            <a:r>
              <a:rPr lang="sk-SK" sz="3600" b="1" dirty="0"/>
              <a:t>“</a:t>
            </a:r>
          </a:p>
          <a:p>
            <a:pPr algn="ctr"/>
            <a:r>
              <a:rPr lang="sk-SK" sz="3600" b="1" i="1" dirty="0"/>
              <a:t>Vytváranie digitálnych učebných materiálov o Európe a Európskej Únii</a:t>
            </a:r>
            <a:endParaRPr lang="sk-SK" sz="3600" dirty="0"/>
          </a:p>
          <a:p>
            <a:pPr algn="ctr"/>
            <a:r>
              <a:rPr lang="sk-SK" sz="2925" b="1" i="1" dirty="0"/>
              <a:t>Číslo projektu: </a:t>
            </a:r>
            <a:r>
              <a:rPr lang="sk-SK" sz="3000" b="1" dirty="0"/>
              <a:t>2019-1-DE03-KA229-060092_2</a:t>
            </a:r>
          </a:p>
          <a:p>
            <a:pPr algn="ctr"/>
            <a:r>
              <a:rPr lang="sk-SK" sz="3000" b="1" dirty="0"/>
              <a:t>                    </a:t>
            </a:r>
            <a:endParaRPr lang="sk-SK" sz="3600" b="1" dirty="0"/>
          </a:p>
        </p:txBody>
      </p:sp>
      <p:pic>
        <p:nvPicPr>
          <p:cNvPr id="4" name="Obrázok 3" descr="EU flag-Erasmus+_vect_POS">
            <a:extLst>
              <a:ext uri="{FF2B5EF4-FFF2-40B4-BE49-F238E27FC236}">
                <a16:creationId xmlns:a16="http://schemas.microsoft.com/office/drawing/2014/main" id="{66E76784-A687-4F21-AE59-B72946F1973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949279"/>
            <a:ext cx="3574938" cy="925689"/>
          </a:xfrm>
          <a:prstGeom prst="rect">
            <a:avLst/>
          </a:prstGeom>
          <a:noFill/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66AC4CDF-C184-477A-990D-019F45759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58025"/>
            <a:ext cx="1728192" cy="191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67014"/>
      </p:ext>
    </p:extLst>
  </p:cSld>
  <p:clrMapOvr>
    <a:masterClrMapping/>
  </p:clrMapOvr>
  <p:transition spd="slow"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Postup rozširovania EÚ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235347" y="1582615"/>
            <a:ext cx="8748464" cy="5141168"/>
          </a:xfrm>
        </p:spPr>
        <p:txBody>
          <a:bodyPr/>
          <a:lstStyle/>
          <a:p>
            <a:pPr marL="0" indent="0">
              <a:buNone/>
            </a:pPr>
            <a:r>
              <a:rPr lang="sk-SK" sz="1600" b="1" dirty="0"/>
              <a:t>1951</a:t>
            </a:r>
            <a:r>
              <a:rPr lang="sk-SK" sz="1600" dirty="0"/>
              <a:t>	</a:t>
            </a:r>
            <a:r>
              <a:rPr lang="sk-SK" sz="1600" b="1" dirty="0"/>
              <a:t>zakladajúci členovia:</a:t>
            </a:r>
            <a:r>
              <a:rPr lang="sk-SK" sz="1600" dirty="0"/>
              <a:t> </a:t>
            </a:r>
          </a:p>
          <a:p>
            <a:pPr marL="0" indent="0">
              <a:buNone/>
            </a:pPr>
            <a:r>
              <a:rPr lang="sk-SK" sz="1600" dirty="0"/>
              <a:t>	Belgicko, Francúzsko, Holandsko, Luxembursko, Nemecko, Taliansko</a:t>
            </a:r>
          </a:p>
          <a:p>
            <a:pPr marL="0" indent="0">
              <a:buNone/>
            </a:pPr>
            <a:r>
              <a:rPr lang="sk-SK" sz="1600" b="1" dirty="0"/>
              <a:t>1973</a:t>
            </a:r>
            <a:r>
              <a:rPr lang="sk-SK" sz="1600" dirty="0"/>
              <a:t>	Dánsko, Írsko, Spojené kráľovstvo</a:t>
            </a:r>
          </a:p>
          <a:p>
            <a:pPr marL="0" indent="0">
              <a:buNone/>
            </a:pPr>
            <a:r>
              <a:rPr lang="sk-SK" sz="1600" b="1" dirty="0"/>
              <a:t>1981</a:t>
            </a:r>
            <a:r>
              <a:rPr lang="sk-SK" sz="1600" dirty="0"/>
              <a:t>	Grécko</a:t>
            </a:r>
          </a:p>
          <a:p>
            <a:pPr marL="0" indent="0">
              <a:buNone/>
            </a:pPr>
            <a:r>
              <a:rPr lang="sk-SK" sz="1600" b="1" dirty="0"/>
              <a:t>1986</a:t>
            </a:r>
            <a:r>
              <a:rPr lang="sk-SK" sz="1600" dirty="0"/>
              <a:t>	Portugalsko, Španielsko</a:t>
            </a:r>
          </a:p>
          <a:p>
            <a:pPr marL="0" indent="0">
              <a:buNone/>
            </a:pPr>
            <a:r>
              <a:rPr lang="sk-SK" sz="1600" b="1" dirty="0"/>
              <a:t>1995</a:t>
            </a:r>
            <a:r>
              <a:rPr lang="sk-SK" sz="1600" dirty="0"/>
              <a:t>	Fínsko, Rakúsko, Švédsko</a:t>
            </a:r>
          </a:p>
          <a:p>
            <a:pPr marL="0" indent="0">
              <a:buNone/>
            </a:pPr>
            <a:r>
              <a:rPr lang="sk-SK" sz="1600" b="1" dirty="0"/>
              <a:t>2004</a:t>
            </a:r>
            <a:r>
              <a:rPr lang="sk-SK" sz="1600" dirty="0"/>
              <a:t>	Cyprus, Česko, Estónsko, Litva, Lotyšsko, Maďarsko, Malta, Poľsko, </a:t>
            </a:r>
            <a:r>
              <a:rPr lang="sk-SK" sz="1600" b="1" dirty="0">
                <a:solidFill>
                  <a:srgbClr val="FF0000"/>
                </a:solidFill>
              </a:rPr>
              <a:t>Slovensko</a:t>
            </a:r>
            <a:r>
              <a:rPr lang="sk-SK" sz="1600" dirty="0"/>
              <a:t>, Slovinsko</a:t>
            </a:r>
          </a:p>
          <a:p>
            <a:pPr marL="0" indent="0">
              <a:buNone/>
            </a:pPr>
            <a:r>
              <a:rPr lang="sk-SK" sz="1600" b="1" dirty="0"/>
              <a:t>2007</a:t>
            </a:r>
            <a:r>
              <a:rPr lang="sk-SK" sz="1600" dirty="0"/>
              <a:t>	Bulharsko, Rumunsko</a:t>
            </a:r>
          </a:p>
          <a:p>
            <a:pPr marL="0" indent="0">
              <a:buNone/>
            </a:pPr>
            <a:r>
              <a:rPr lang="sk-SK" sz="1600" b="1" dirty="0"/>
              <a:t>2013</a:t>
            </a:r>
            <a:r>
              <a:rPr lang="sk-SK" sz="1600" dirty="0"/>
              <a:t>	Chorvátsko</a:t>
            </a:r>
          </a:p>
          <a:p>
            <a:pPr marL="0" indent="0">
              <a:buNone/>
            </a:pPr>
            <a:endParaRPr lang="sk-SK" sz="1600" b="1" dirty="0"/>
          </a:p>
          <a:p>
            <a:pPr marL="0" indent="0">
              <a:buNone/>
            </a:pPr>
            <a:r>
              <a:rPr lang="sk-SK" sz="1600" b="1" dirty="0"/>
              <a:t>Kandidátske štáty:</a:t>
            </a:r>
            <a:r>
              <a:rPr lang="sk-SK" sz="1600" dirty="0"/>
              <a:t> Albánsko, Čierna Hora, Macedónsko, Srbsko, Turecko</a:t>
            </a:r>
          </a:p>
          <a:p>
            <a:pPr marL="0" indent="0">
              <a:buNone/>
            </a:pPr>
            <a:r>
              <a:rPr lang="sk-SK" sz="1600" b="1" dirty="0"/>
              <a:t>Potenciálni kandidáti:</a:t>
            </a:r>
            <a:r>
              <a:rPr lang="sk-SK" sz="1600" dirty="0"/>
              <a:t> Bosna a Hercegovina, Kosovo </a:t>
            </a:r>
            <a:endParaRPr lang="sk-SK" sz="300" dirty="0"/>
          </a:p>
          <a:p>
            <a:pPr marL="0" indent="0">
              <a:buNone/>
            </a:pPr>
            <a:endParaRPr lang="sk-SK" sz="200" dirty="0"/>
          </a:p>
          <a:p>
            <a:pPr marL="0" indent="0">
              <a:buNone/>
            </a:pPr>
            <a:r>
              <a:rPr lang="sk-SK" sz="1600" b="1" dirty="0"/>
              <a:t>BREXIT</a:t>
            </a:r>
            <a:r>
              <a:rPr lang="sk-SK" sz="1600" dirty="0"/>
              <a:t>: vystúpenie Spojeného kráľovstva z Európskej únie, 1. január 2021</a:t>
            </a:r>
          </a:p>
          <a:p>
            <a:pPr marL="0" indent="0">
              <a:buNone/>
            </a:pPr>
            <a:endParaRPr lang="sk-SK" sz="1600" b="1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259" y="259432"/>
            <a:ext cx="2019229" cy="1340768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899CF4C6-8D58-4972-9F7B-AA45C3B7A5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" r="11987"/>
          <a:stretch/>
        </p:blipFill>
        <p:spPr>
          <a:xfrm>
            <a:off x="6780814" y="4941168"/>
            <a:ext cx="2183674" cy="140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37828"/>
      </p:ext>
    </p:extLst>
  </p:cSld>
  <p:clrMapOvr>
    <a:masterClrMapping/>
  </p:clrMapOvr>
  <p:transition spd="slow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6CE8C34A-AEC0-46C6-BB13-453672FD8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" y="0"/>
            <a:ext cx="8992377" cy="6858000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277791FB-F754-4727-8F7F-B3D76677D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233" y="147637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254157"/>
      </p:ext>
    </p:extLst>
  </p:cSld>
  <p:clrMapOvr>
    <a:masterClrMapping/>
  </p:clrMapOvr>
  <p:transition spd="slow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Európska únia (vznik 1951)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240" y="1268760"/>
            <a:ext cx="9587688" cy="562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0"/>
            <a:ext cx="1835696" cy="12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60677"/>
      </p:ext>
    </p:extLst>
  </p:cSld>
  <p:clrMapOvr>
    <a:masterClrMapping/>
  </p:clrMapOvr>
  <p:transition spd="slow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Európska únia (1973)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663" y="1251680"/>
            <a:ext cx="9537663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0"/>
            <a:ext cx="1835696" cy="12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840552"/>
      </p:ext>
    </p:extLst>
  </p:cSld>
  <p:clrMapOvr>
    <a:masterClrMapping/>
  </p:clrMapOvr>
  <p:transition spd="slow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Európska únia (1981)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0501" y="1268761"/>
            <a:ext cx="9554501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0"/>
            <a:ext cx="1835696" cy="12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757939"/>
      </p:ext>
    </p:extLst>
  </p:cSld>
  <p:clrMapOvr>
    <a:masterClrMapping/>
  </p:clrMapOvr>
  <p:transition spd="slow"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Európska únia (1986)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1268760"/>
            <a:ext cx="9547791" cy="5616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0"/>
            <a:ext cx="1835696" cy="12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271765"/>
      </p:ext>
    </p:extLst>
  </p:cSld>
  <p:clrMapOvr>
    <a:masterClrMapping/>
  </p:clrMapOvr>
  <p:transition spd="slow"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Európska únia (1995)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1268760"/>
            <a:ext cx="9540552" cy="5615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0"/>
            <a:ext cx="1835696" cy="12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271765"/>
      </p:ext>
    </p:extLst>
  </p:cSld>
  <p:clrMapOvr>
    <a:masterClrMapping/>
  </p:clrMapOvr>
  <p:transition spd="slow"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Európska únia (2004)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446" y="1268759"/>
            <a:ext cx="9564228" cy="562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0"/>
            <a:ext cx="1835696" cy="12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271765"/>
      </p:ext>
    </p:extLst>
  </p:cSld>
  <p:clrMapOvr>
    <a:masterClrMapping/>
  </p:clrMapOvr>
  <p:transition spd="slow"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Európska únia (2007)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016" y="1271445"/>
            <a:ext cx="9540551" cy="5604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0"/>
            <a:ext cx="1835696" cy="12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271765"/>
      </p:ext>
    </p:extLst>
  </p:cSld>
  <p:clrMapOvr>
    <a:masterClrMapping/>
  </p:clrMapOvr>
  <p:transition spd="slow"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Európska únia (2013)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7649" y="1268760"/>
            <a:ext cx="9512277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0"/>
            <a:ext cx="1835696" cy="12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771599"/>
      </p:ext>
    </p:extLst>
  </p:cSld>
  <p:clrMapOvr>
    <a:masterClrMapping/>
  </p:clrMapOvr>
  <p:transition spd="slow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8709" y="0"/>
            <a:ext cx="10328313" cy="6858000"/>
          </a:xfrm>
          <a:prstGeom prst="rect">
            <a:avLst/>
          </a:prstGeom>
        </p:spPr>
      </p:pic>
      <p:sp>
        <p:nvSpPr>
          <p:cNvPr id="13315" name="Podnadpis 2"/>
          <p:cNvSpPr>
            <a:spLocks noGrp="1"/>
          </p:cNvSpPr>
          <p:nvPr>
            <p:ph type="subTitle" idx="1"/>
          </p:nvPr>
        </p:nvSpPr>
        <p:spPr>
          <a:xfrm>
            <a:off x="-900608" y="5949280"/>
            <a:ext cx="9721080" cy="1213982"/>
          </a:xfrm>
        </p:spPr>
        <p:txBody>
          <a:bodyPr>
            <a:normAutofit/>
          </a:bodyPr>
          <a:lstStyle/>
          <a:p>
            <a:r>
              <a:rPr lang="sk-SK" b="1" dirty="0">
                <a:solidFill>
                  <a:srgbClr val="FFC000"/>
                </a:solidFill>
              </a:rPr>
              <a:t>                          </a:t>
            </a:r>
          </a:p>
        </p:txBody>
      </p:sp>
      <p:sp>
        <p:nvSpPr>
          <p:cNvPr id="3" name="Obdĺžnik 2"/>
          <p:cNvSpPr/>
          <p:nvPr/>
        </p:nvSpPr>
        <p:spPr>
          <a:xfrm>
            <a:off x="1972175" y="2276872"/>
            <a:ext cx="537198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6600" b="1" cap="none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Európska únia</a:t>
            </a:r>
          </a:p>
        </p:txBody>
      </p:sp>
    </p:spTree>
  </p:cSld>
  <p:clrMapOvr>
    <a:masterClrMapping/>
  </p:clrMapOvr>
  <p:transition spd="slow"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Symboly EÚ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251520" y="1600200"/>
            <a:ext cx="8712968" cy="5141168"/>
          </a:xfrm>
        </p:spPr>
        <p:txBody>
          <a:bodyPr/>
          <a:lstStyle/>
          <a:p>
            <a:r>
              <a:rPr lang="sk-SK" sz="2400" b="1" dirty="0"/>
              <a:t>Európska vlajka</a:t>
            </a:r>
          </a:p>
          <a:p>
            <a:pPr lvl="1"/>
            <a:r>
              <a:rPr lang="sk-SK" sz="2000" b="1" dirty="0"/>
              <a:t>12 zlatých hviezd</a:t>
            </a:r>
            <a:r>
              <a:rPr lang="sk-SK" sz="2000" dirty="0"/>
              <a:t> na modrom podklade</a:t>
            </a:r>
          </a:p>
          <a:p>
            <a:pPr lvl="1"/>
            <a:r>
              <a:rPr lang="sk-SK" sz="2000" b="1" dirty="0"/>
              <a:t>hviezdy:</a:t>
            </a:r>
            <a:r>
              <a:rPr lang="sk-SK" sz="2000" dirty="0"/>
              <a:t> ideály jednoty, solidarity a harmónie medzi ľuďmi</a:t>
            </a:r>
          </a:p>
          <a:p>
            <a:pPr marL="366713" lvl="1" indent="0">
              <a:buNone/>
            </a:pPr>
            <a:endParaRPr lang="sk-SK" dirty="0"/>
          </a:p>
          <a:p>
            <a:r>
              <a:rPr lang="sk-SK" sz="2400" b="1" dirty="0"/>
              <a:t>Európska hymna:</a:t>
            </a:r>
            <a:r>
              <a:rPr lang="sk-SK" sz="2400" dirty="0"/>
              <a:t> Ludwig van Beethoven</a:t>
            </a:r>
          </a:p>
          <a:p>
            <a:pPr lvl="1"/>
            <a:r>
              <a:rPr lang="sk-SK" sz="2000" dirty="0"/>
              <a:t>hudobný podklad pre verše </a:t>
            </a:r>
            <a:r>
              <a:rPr lang="sk-SK" sz="2000" dirty="0" err="1"/>
              <a:t>Schillerovej</a:t>
            </a:r>
            <a:r>
              <a:rPr lang="sk-SK" sz="2000" dirty="0"/>
              <a:t> Ódy na radosť</a:t>
            </a:r>
          </a:p>
          <a:p>
            <a:pPr marL="366713" lvl="1" indent="0">
              <a:buNone/>
            </a:pPr>
            <a:endParaRPr lang="sk-SK" dirty="0"/>
          </a:p>
          <a:p>
            <a:r>
              <a:rPr lang="sk-SK" sz="2400" b="1" dirty="0"/>
              <a:t>Deň Európy:</a:t>
            </a:r>
            <a:r>
              <a:rPr lang="sk-SK" sz="2400" dirty="0"/>
              <a:t> 9. máj</a:t>
            </a:r>
          </a:p>
          <a:p>
            <a:pPr lvl="1"/>
            <a:r>
              <a:rPr lang="sk-SK" sz="2000" dirty="0"/>
              <a:t>oslava mieru a jednoty Európy (deň otvorených dverí v inštitúciách)</a:t>
            </a:r>
          </a:p>
          <a:p>
            <a:pPr marL="366713" lvl="1" indent="0">
              <a:buNone/>
            </a:pPr>
            <a:endParaRPr lang="sk-SK" dirty="0"/>
          </a:p>
          <a:p>
            <a:r>
              <a:rPr lang="sk-SK" sz="2400" b="1" dirty="0"/>
              <a:t>Motto Európy:</a:t>
            </a:r>
            <a:r>
              <a:rPr lang="sk-SK" sz="2400" dirty="0"/>
              <a:t> „Zjednotení v rozmanitosti!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813" y="332656"/>
            <a:ext cx="2127675" cy="14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3931"/>
      </p:ext>
    </p:extLst>
  </p:cSld>
  <p:clrMapOvr>
    <a:masterClrMapping/>
  </p:clrMapOvr>
  <p:transition spd="slow"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4D4E7E-F1C2-4AFF-9C58-FA1866B9B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Vlajka EÚ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67337A1-F7FB-430D-8967-8A4EFA4C56B5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k-SK" dirty="0"/>
              <a:t>je taktiež symbolom jednoty Európy a európskej identity v širšom zmysle</a:t>
            </a:r>
          </a:p>
          <a:p>
            <a:r>
              <a:rPr lang="sk-SK" dirty="0"/>
              <a:t>počet hviezd nesúvisí s počtom členských štátov, kruh však vyjadruje jednotu všetkých členských štátov</a:t>
            </a:r>
          </a:p>
          <a:p>
            <a:pPr marL="0" indent="0">
              <a:buNone/>
            </a:pPr>
            <a:endParaRPr lang="sk-SK" sz="1800" dirty="0"/>
          </a:p>
          <a:p>
            <a:pPr marL="0" indent="0">
              <a:buNone/>
            </a:pPr>
            <a:endParaRPr lang="sk-SK" sz="1800" dirty="0"/>
          </a:p>
          <a:p>
            <a:pPr marL="0" indent="0">
              <a:buNone/>
            </a:pPr>
            <a:endParaRPr lang="sk-SK" sz="1800" dirty="0"/>
          </a:p>
          <a:p>
            <a:pPr marL="0" indent="0">
              <a:buNone/>
            </a:pPr>
            <a:endParaRPr lang="sk-SK" sz="1800" dirty="0"/>
          </a:p>
          <a:p>
            <a:pPr marL="0" indent="0">
              <a:buNone/>
            </a:pPr>
            <a:endParaRPr lang="sk-SK" sz="1800" dirty="0"/>
          </a:p>
          <a:p>
            <a:pPr marL="0" indent="0">
              <a:buNone/>
            </a:pPr>
            <a:r>
              <a:rPr lang="sk-SK" sz="1800" dirty="0"/>
              <a:t>„Na pozadí modrej oblohy západného sveta hviezdy symbolizujú národy Európy vo forme kruhu, symbolu jednoty. Počet hviezd je bezo zmeny dvanásť; číslica dvanásť znamená dokonalosť a úplnosť. Modrá farba symbolizuje slobodu štátov.“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6D3923BF-6259-4BB9-B1E8-2FA7000B0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776" y="237978"/>
            <a:ext cx="2127688" cy="1408298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E2C4D52A-21F1-4587-B830-A72B836F5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3717032"/>
            <a:ext cx="3024336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770050"/>
      </p:ext>
    </p:extLst>
  </p:cSld>
  <p:clrMapOvr>
    <a:masterClrMapping/>
  </p:clrMapOvr>
  <p:transition spd="slow"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Hymna EÚ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107504" y="1600200"/>
            <a:ext cx="8856984" cy="514116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sk-SK" sz="1800" dirty="0"/>
              <a:t>melódia </a:t>
            </a:r>
            <a:r>
              <a:rPr lang="sk-SK" sz="1800" b="1" dirty="0"/>
              <a:t>pochádza z 9. symfónie d mol, </a:t>
            </a:r>
            <a:r>
              <a:rPr lang="sk-SK" sz="1800" dirty="0"/>
              <a:t>ktorú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k-SK" sz="1800" dirty="0"/>
              <a:t>      skomponoval</a:t>
            </a:r>
            <a:r>
              <a:rPr lang="sk-SK" sz="1800" b="1" dirty="0"/>
              <a:t> </a:t>
            </a:r>
            <a:r>
              <a:rPr lang="sk-SK" sz="1800" b="1" dirty="0" err="1"/>
              <a:t>Ludwig</a:t>
            </a:r>
            <a:r>
              <a:rPr lang="sk-SK" sz="1800" b="1" dirty="0"/>
              <a:t> </a:t>
            </a:r>
            <a:r>
              <a:rPr lang="sk-SK" sz="1800" b="1" dirty="0" err="1"/>
              <a:t>van</a:t>
            </a:r>
            <a:r>
              <a:rPr lang="sk-SK" sz="1800" b="1" dirty="0"/>
              <a:t> </a:t>
            </a:r>
            <a:r>
              <a:rPr lang="sk-SK" sz="1800" b="1" dirty="0" err="1"/>
              <a:t>Beethoven</a:t>
            </a:r>
            <a:r>
              <a:rPr lang="sk-SK" sz="1800" b="1" dirty="0"/>
              <a:t> ako hudobný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k-SK" sz="1800" b="1" dirty="0"/>
              <a:t>      podklad pre verše </a:t>
            </a:r>
            <a:r>
              <a:rPr lang="sk-SK" sz="1800" b="1" dirty="0" err="1"/>
              <a:t>Schillerovej</a:t>
            </a:r>
            <a:r>
              <a:rPr lang="sk-SK" sz="1800" b="1" dirty="0"/>
              <a:t> „Ódy na radosť“</a:t>
            </a:r>
            <a:r>
              <a:rPr lang="sk-SK" sz="1800" dirty="0"/>
              <a:t> </a:t>
            </a:r>
          </a:p>
          <a:p>
            <a:pPr>
              <a:lnSpc>
                <a:spcPct val="150000"/>
              </a:lnSpc>
            </a:pPr>
            <a:r>
              <a:rPr lang="sk-SK" sz="1800" dirty="0"/>
              <a:t>symbolizuje Európu v širšom zmysle</a:t>
            </a:r>
          </a:p>
          <a:p>
            <a:pPr>
              <a:lnSpc>
                <a:spcPct val="150000"/>
              </a:lnSpc>
            </a:pPr>
            <a:r>
              <a:rPr lang="sk-SK" sz="1800" b="1" dirty="0"/>
              <a:t>1985:</a:t>
            </a:r>
            <a:r>
              <a:rPr lang="sk-SK" sz="1800" dirty="0"/>
              <a:t> predsedovia vlád a hlavy členských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k-SK" sz="1800" dirty="0"/>
              <a:t>       štátov EÚ schválili prijatie skladby za oficiálnu hymnu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k-SK" sz="1800" dirty="0"/>
              <a:t>       Európskej únie</a:t>
            </a:r>
          </a:p>
          <a:p>
            <a:pPr>
              <a:lnSpc>
                <a:spcPct val="150000"/>
              </a:lnSpc>
            </a:pPr>
            <a:r>
              <a:rPr lang="sk-SK" sz="1800" b="1" dirty="0"/>
              <a:t>bez textu, iba hudba</a:t>
            </a:r>
          </a:p>
          <a:p>
            <a:pPr>
              <a:lnSpc>
                <a:spcPct val="150000"/>
              </a:lnSpc>
            </a:pPr>
            <a:r>
              <a:rPr lang="sk-SK" sz="1800" b="1" dirty="0"/>
              <a:t>vyjadruje v jazyku hudby ideály slobody, mieru</a:t>
            </a:r>
          </a:p>
          <a:p>
            <a:pPr>
              <a:lnSpc>
                <a:spcPct val="150000"/>
              </a:lnSpc>
            </a:pPr>
            <a:r>
              <a:rPr lang="sk-SK" sz="1800" dirty="0">
                <a:hlinkClick r:id="rId2"/>
              </a:rPr>
              <a:t>https://www.youtube.com/watch?v=1-T4_ylNnOY</a:t>
            </a:r>
            <a:endParaRPr lang="sk-SK" sz="1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778" y="35812"/>
            <a:ext cx="3384376" cy="676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0079867"/>
      </p:ext>
    </p:extLst>
  </p:cSld>
  <p:clrMapOvr>
    <a:masterClrMapping/>
  </p:clrMapOvr>
  <p:transition spd="slow"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Inštitúcie EÚ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k-SK" sz="2400" dirty="0"/>
              <a:t>Európsky parlament</a:t>
            </a:r>
          </a:p>
          <a:p>
            <a:r>
              <a:rPr lang="sk-SK" sz="2400" dirty="0"/>
              <a:t>Európska rada</a:t>
            </a:r>
          </a:p>
          <a:p>
            <a:r>
              <a:rPr lang="sk-SK" sz="2400" dirty="0"/>
              <a:t>Rada Európskej únie</a:t>
            </a:r>
          </a:p>
          <a:p>
            <a:r>
              <a:rPr lang="sk-SK" sz="2400" dirty="0"/>
              <a:t>Európska komisia</a:t>
            </a:r>
          </a:p>
          <a:p>
            <a:r>
              <a:rPr lang="sk-SK" sz="2400" dirty="0"/>
              <a:t>Súdny dvor Európskej únie</a:t>
            </a:r>
          </a:p>
          <a:p>
            <a:r>
              <a:rPr lang="sk-SK" sz="2400" dirty="0"/>
              <a:t>Európska centrálna banka</a:t>
            </a:r>
          </a:p>
          <a:p>
            <a:r>
              <a:rPr lang="sk-SK" sz="2400" dirty="0"/>
              <a:t>Európska investičná banka</a:t>
            </a:r>
          </a:p>
          <a:p>
            <a:r>
              <a:rPr lang="sk-SK" sz="2400" dirty="0"/>
              <a:t>Výbor regiónov</a:t>
            </a:r>
          </a:p>
          <a:p>
            <a:r>
              <a:rPr lang="sk-SK" sz="2400" dirty="0"/>
              <a:t>Európsky ombudsman</a:t>
            </a:r>
          </a:p>
          <a:p>
            <a:r>
              <a:rPr lang="sk-SK" sz="2400" dirty="0"/>
              <a:t>... a ďalšie</a:t>
            </a:r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259" y="164489"/>
            <a:ext cx="1835696" cy="1218902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756" y="1628800"/>
            <a:ext cx="2777932" cy="1672456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3902358" y="3279738"/>
            <a:ext cx="213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i="1" dirty="0">
                <a:solidFill>
                  <a:schemeClr val="bg1">
                    <a:lumMod val="50000"/>
                  </a:schemeClr>
                </a:solidFill>
              </a:rPr>
              <a:t>Európsky parlament</a:t>
            </a: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00" y="3717032"/>
            <a:ext cx="1903440" cy="2708920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>
            <a:off x="6578103" y="6432247"/>
            <a:ext cx="2622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i="1" dirty="0">
                <a:solidFill>
                  <a:schemeClr val="bg1">
                    <a:lumMod val="50000"/>
                  </a:schemeClr>
                </a:solidFill>
              </a:rPr>
              <a:t>Európska centrálna banka</a:t>
            </a: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122" y="4086364"/>
            <a:ext cx="2399238" cy="1590273"/>
          </a:xfrm>
          <a:prstGeom prst="rect">
            <a:avLst/>
          </a:prstGeom>
        </p:spPr>
      </p:pic>
      <p:sp>
        <p:nvSpPr>
          <p:cNvPr id="10" name="BlokTextu 9"/>
          <p:cNvSpPr txBox="1"/>
          <p:nvPr/>
        </p:nvSpPr>
        <p:spPr>
          <a:xfrm>
            <a:off x="4215324" y="5669099"/>
            <a:ext cx="2680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i="1" dirty="0">
                <a:solidFill>
                  <a:schemeClr val="bg1">
                    <a:lumMod val="50000"/>
                  </a:schemeClr>
                </a:solidFill>
              </a:rPr>
              <a:t>Európska investičná banka</a:t>
            </a:r>
          </a:p>
        </p:txBody>
      </p:sp>
      <p:pic>
        <p:nvPicPr>
          <p:cNvPr id="11" name="Obrázo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103" y="1628800"/>
            <a:ext cx="2229941" cy="1672456"/>
          </a:xfrm>
          <a:prstGeom prst="rect">
            <a:avLst/>
          </a:prstGeom>
        </p:spPr>
      </p:pic>
      <p:sp>
        <p:nvSpPr>
          <p:cNvPr id="12" name="BlokTextu 11"/>
          <p:cNvSpPr txBox="1"/>
          <p:nvPr/>
        </p:nvSpPr>
        <p:spPr>
          <a:xfrm>
            <a:off x="6356810" y="3281321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i="1" dirty="0">
                <a:solidFill>
                  <a:schemeClr val="bg1">
                    <a:lumMod val="50000"/>
                  </a:schemeClr>
                </a:solidFill>
              </a:rPr>
              <a:t>Súdny dvor Európskej únie</a:t>
            </a:r>
          </a:p>
        </p:txBody>
      </p:sp>
    </p:spTree>
    <p:extLst>
      <p:ext uri="{BB962C8B-B14F-4D97-AF65-F5344CB8AC3E}">
        <p14:creationId xmlns:p14="http://schemas.microsoft.com/office/powerpoint/2010/main" val="3432180180"/>
      </p:ext>
    </p:extLst>
  </p:cSld>
  <p:clrMapOvr>
    <a:masterClrMapping/>
  </p:clrMapOvr>
  <p:transition spd="slow"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Európska rada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k-SK" b="1" dirty="0"/>
              <a:t>úloha:</a:t>
            </a:r>
            <a:r>
              <a:rPr lang="sk-SK" dirty="0"/>
              <a:t> vymedzuje všeobecné politické smerovanie a priority EÚ</a:t>
            </a:r>
          </a:p>
          <a:p>
            <a:pPr lvl="1"/>
            <a:r>
              <a:rPr lang="sk-SK" dirty="0"/>
              <a:t>stanovuje spoločnú zahraničnú a bezpečnostnú politiku EÚ</a:t>
            </a:r>
          </a:p>
          <a:p>
            <a:r>
              <a:rPr lang="sk-SK" b="1" dirty="0"/>
              <a:t>členovia:</a:t>
            </a:r>
            <a:r>
              <a:rPr lang="sk-SK" dirty="0"/>
              <a:t> hlavy štátov alebo predsedovia vlád krajín EÚ</a:t>
            </a:r>
          </a:p>
          <a:p>
            <a:r>
              <a:rPr lang="sk-SK" dirty="0"/>
              <a:t>stretáva sa </a:t>
            </a:r>
            <a:r>
              <a:rPr lang="sk-SK" b="1" dirty="0"/>
              <a:t>4x ročne na summitoch</a:t>
            </a:r>
          </a:p>
          <a:p>
            <a:pPr algn="l"/>
            <a:r>
              <a:rPr lang="sk-SK" b="1" dirty="0"/>
              <a:t>predseda:</a:t>
            </a:r>
            <a:r>
              <a:rPr lang="sk-SK" dirty="0"/>
              <a:t> </a:t>
            </a:r>
            <a:r>
              <a:rPr lang="sk-SK" b="0" i="0" dirty="0">
                <a:effectLst/>
              </a:rPr>
              <a:t>Charles </a:t>
            </a:r>
            <a:r>
              <a:rPr lang="sk-SK" b="0" i="0" dirty="0" err="1">
                <a:effectLst/>
              </a:rPr>
              <a:t>Michel</a:t>
            </a:r>
            <a:endParaRPr lang="sk-SK" b="0" i="0" dirty="0">
              <a:effectLst/>
            </a:endParaRPr>
          </a:p>
          <a:p>
            <a:pPr lvl="1"/>
            <a:r>
              <a:rPr lang="sk-SK" b="1" dirty="0"/>
              <a:t>f</a:t>
            </a:r>
            <a:r>
              <a:rPr lang="sk-SK" b="1" i="0" dirty="0">
                <a:effectLst/>
              </a:rPr>
              <a:t>unkčné obdobie:</a:t>
            </a:r>
            <a:r>
              <a:rPr lang="sk-SK" b="0" i="0" dirty="0">
                <a:effectLst/>
              </a:rPr>
              <a:t> december 2019 – máj 2022</a:t>
            </a:r>
          </a:p>
          <a:p>
            <a:pPr lvl="1"/>
            <a:r>
              <a:rPr lang="sk-SK" dirty="0"/>
              <a:t>zastupuje EÚ navonok</a:t>
            </a:r>
          </a:p>
          <a:p>
            <a:r>
              <a:rPr lang="sk-SK" b="1" dirty="0"/>
              <a:t>sídlo:</a:t>
            </a:r>
            <a:r>
              <a:rPr lang="sk-SK" dirty="0"/>
              <a:t> Brusel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28600"/>
            <a:ext cx="2066267" cy="1372001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6732240" y="5943704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i="1" dirty="0">
                <a:solidFill>
                  <a:schemeClr val="bg1">
                    <a:lumMod val="50000"/>
                  </a:schemeClr>
                </a:solidFill>
              </a:rPr>
              <a:t>Charles </a:t>
            </a:r>
            <a:r>
              <a:rPr lang="sk-SK" i="1" dirty="0" err="1">
                <a:solidFill>
                  <a:schemeClr val="bg1">
                    <a:lumMod val="50000"/>
                  </a:schemeClr>
                </a:solidFill>
              </a:rPr>
              <a:t>Michel</a:t>
            </a:r>
            <a:endParaRPr lang="sk-SK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7419A654-AD63-4522-AD1E-077A5229F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249" y="3755764"/>
            <a:ext cx="1455974" cy="218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4818"/>
      </p:ext>
    </p:extLst>
  </p:cSld>
  <p:clrMapOvr>
    <a:masterClrMapping/>
  </p:clrMapOvr>
  <p:transition spd="slow">
    <p:wipe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Európsky parlament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k-SK" b="1" dirty="0"/>
              <a:t>úloha:</a:t>
            </a:r>
            <a:r>
              <a:rPr lang="sk-SK" dirty="0"/>
              <a:t> priamo volený orgán EÚ s legislatívnou, kontrolnou a rozpočtovou zodpovednosťou</a:t>
            </a:r>
          </a:p>
          <a:p>
            <a:pPr lvl="1"/>
            <a:r>
              <a:rPr lang="sk-SK" dirty="0"/>
              <a:t>rozhoduje o medzinárodných dohodách, o rozširovaní EÚ</a:t>
            </a:r>
          </a:p>
          <a:p>
            <a:pPr lvl="1"/>
            <a:r>
              <a:rPr lang="sk-SK" dirty="0"/>
              <a:t>kontroluje inštitúcie EÚ</a:t>
            </a:r>
          </a:p>
          <a:p>
            <a:pPr lvl="1"/>
            <a:r>
              <a:rPr lang="sk-SK" dirty="0"/>
              <a:t>rokuje o menovej politike s Európskou centrálnou bankou</a:t>
            </a:r>
          </a:p>
          <a:p>
            <a:pPr lvl="1"/>
            <a:r>
              <a:rPr lang="sk-SK" dirty="0"/>
              <a:t>zostavuje rozpočet EÚ</a:t>
            </a:r>
          </a:p>
          <a:p>
            <a:r>
              <a:rPr lang="sk-SK" b="1" dirty="0"/>
              <a:t>členovia:</a:t>
            </a:r>
            <a:r>
              <a:rPr lang="sk-SK" dirty="0"/>
              <a:t> 751 poslancov Európskeho                                     parlamentu</a:t>
            </a:r>
          </a:p>
          <a:p>
            <a:r>
              <a:rPr lang="sk-SK" b="1" dirty="0"/>
              <a:t>sídlo:</a:t>
            </a:r>
            <a:r>
              <a:rPr lang="sk-SK" dirty="0"/>
              <a:t> Štrasburg, Brusel, Luxemburg 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787" y="228600"/>
            <a:ext cx="2104755" cy="1397557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269" y="4055554"/>
            <a:ext cx="2777932" cy="1672456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6324872" y="5728010"/>
            <a:ext cx="213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i="1" dirty="0">
                <a:solidFill>
                  <a:schemeClr val="bg1">
                    <a:lumMod val="50000"/>
                  </a:schemeClr>
                </a:solidFill>
              </a:rPr>
              <a:t>Európsky parlament</a:t>
            </a:r>
          </a:p>
        </p:txBody>
      </p:sp>
    </p:spTree>
    <p:extLst>
      <p:ext uri="{BB962C8B-B14F-4D97-AF65-F5344CB8AC3E}">
        <p14:creationId xmlns:p14="http://schemas.microsoft.com/office/powerpoint/2010/main" val="355533274"/>
      </p:ext>
    </p:extLst>
  </p:cSld>
  <p:clrMapOvr>
    <a:masterClrMapping/>
  </p:clrMapOvr>
  <p:transition spd="slow"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Európska komisia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k-SK" b="1" dirty="0"/>
              <a:t>úloha:</a:t>
            </a:r>
            <a:r>
              <a:rPr lang="sk-SK" dirty="0"/>
              <a:t> podporuje záujmy EÚ prostredníctvom presadzovania právnych predpisov</a:t>
            </a:r>
          </a:p>
          <a:p>
            <a:r>
              <a:rPr lang="sk-SK" b="1" dirty="0"/>
              <a:t>členovia:</a:t>
            </a:r>
            <a:r>
              <a:rPr lang="sk-SK" dirty="0"/>
              <a:t> komisári </a:t>
            </a:r>
          </a:p>
          <a:p>
            <a:pPr lvl="1"/>
            <a:r>
              <a:rPr lang="sk-SK" dirty="0"/>
              <a:t>1 z každej krajiny EÚ</a:t>
            </a:r>
          </a:p>
          <a:p>
            <a:pPr lvl="1"/>
            <a:r>
              <a:rPr lang="sk-SK" b="1" dirty="0"/>
              <a:t>SR:</a:t>
            </a:r>
            <a:r>
              <a:rPr lang="sk-SK" dirty="0"/>
              <a:t> Maroš </a:t>
            </a:r>
            <a:r>
              <a:rPr lang="sk-SK" dirty="0" err="1"/>
              <a:t>Šefčovič</a:t>
            </a:r>
            <a:endParaRPr lang="sk-SK" dirty="0"/>
          </a:p>
          <a:p>
            <a:r>
              <a:rPr lang="sk-SK" b="1" dirty="0"/>
              <a:t>sídlo:</a:t>
            </a:r>
            <a:r>
              <a:rPr lang="sk-SK" dirty="0"/>
              <a:t> Brusel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259" y="278548"/>
            <a:ext cx="2019229" cy="1340768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CBDB99AF-F3C8-4BE8-AACF-7D71311E5E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4" r="3082" b="7955"/>
          <a:stretch/>
        </p:blipFill>
        <p:spPr>
          <a:xfrm>
            <a:off x="3467557" y="2743507"/>
            <a:ext cx="5705290" cy="3531226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7448488" y="4437112"/>
            <a:ext cx="1080120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806579"/>
      </p:ext>
    </p:extLst>
  </p:cSld>
  <p:clrMapOvr>
    <a:masterClrMapping/>
  </p:clrMapOvr>
  <p:transition spd="slow"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Úradné jazyky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323528" y="1600200"/>
            <a:ext cx="8712968" cy="5141168"/>
          </a:xfrm>
        </p:spPr>
        <p:txBody>
          <a:bodyPr/>
          <a:lstStyle/>
          <a:p>
            <a:pPr marL="0" indent="0">
              <a:buNone/>
            </a:pPr>
            <a:r>
              <a:rPr lang="sk-SK" b="1" dirty="0">
                <a:solidFill>
                  <a:srgbClr val="002060"/>
                </a:solidFill>
              </a:rPr>
              <a:t>24 úradných jazykov</a:t>
            </a:r>
          </a:p>
          <a:p>
            <a:pPr marL="0" indent="0">
              <a:buNone/>
            </a:pPr>
            <a:endParaRPr lang="sk-SK" sz="2200" dirty="0"/>
          </a:p>
          <a:p>
            <a:pPr marL="0" indent="0">
              <a:buNone/>
            </a:pPr>
            <a:r>
              <a:rPr lang="sk-SK" sz="2200" dirty="0"/>
              <a:t>angličtina		holandčina		portugalčina</a:t>
            </a:r>
          </a:p>
          <a:p>
            <a:pPr marL="0" indent="0">
              <a:buNone/>
            </a:pPr>
            <a:r>
              <a:rPr lang="sk-SK" sz="2200" dirty="0"/>
              <a:t>bulharčina		írčina			rumunčina</a:t>
            </a:r>
          </a:p>
          <a:p>
            <a:pPr marL="0" indent="0">
              <a:buNone/>
            </a:pPr>
            <a:r>
              <a:rPr lang="sk-SK" sz="2200" dirty="0"/>
              <a:t>čeština			litovčina		</a:t>
            </a:r>
            <a:r>
              <a:rPr lang="sk-SK" sz="2200" b="1" dirty="0"/>
              <a:t>slovenčina</a:t>
            </a:r>
          </a:p>
          <a:p>
            <a:pPr marL="0" indent="0">
              <a:buNone/>
            </a:pPr>
            <a:r>
              <a:rPr lang="sk-SK" sz="2200" dirty="0"/>
              <a:t>dánčina		lotyština		slovinčina</a:t>
            </a:r>
          </a:p>
          <a:p>
            <a:pPr marL="0" indent="0">
              <a:buNone/>
            </a:pPr>
            <a:r>
              <a:rPr lang="sk-SK" sz="2200" dirty="0"/>
              <a:t>estónčina		maďarčina		španielčina</a:t>
            </a:r>
          </a:p>
          <a:p>
            <a:pPr marL="0" indent="0">
              <a:buNone/>
            </a:pPr>
            <a:r>
              <a:rPr lang="sk-SK" sz="2200" dirty="0"/>
              <a:t>fínčina			</a:t>
            </a:r>
            <a:r>
              <a:rPr lang="sk-SK" sz="2200" dirty="0" err="1"/>
              <a:t>maltčina</a:t>
            </a:r>
            <a:r>
              <a:rPr lang="sk-SK" sz="2200" dirty="0"/>
              <a:t>		švédčina</a:t>
            </a:r>
          </a:p>
          <a:p>
            <a:pPr marL="0" indent="0">
              <a:buNone/>
            </a:pPr>
            <a:r>
              <a:rPr lang="sk-SK" sz="2200" dirty="0"/>
              <a:t>francúzština		nemčina		taliančina</a:t>
            </a:r>
          </a:p>
          <a:p>
            <a:pPr marL="0" indent="0">
              <a:buNone/>
            </a:pPr>
            <a:r>
              <a:rPr lang="sk-SK" sz="2200" dirty="0"/>
              <a:t>gréčtina		poľština		chorvátčina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243" y="404664"/>
            <a:ext cx="2019229" cy="134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777457"/>
      </p:ext>
    </p:extLst>
  </p:cSld>
  <p:clrMapOvr>
    <a:masterClrMapping/>
  </p:clrMapOvr>
  <p:transition spd="slow">
    <p:wipe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Euro = „spoločná“ mena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k-SK" sz="2400" dirty="0"/>
              <a:t>oficiálna mena v </a:t>
            </a:r>
            <a:r>
              <a:rPr lang="sk-SK" sz="2400" b="1" dirty="0"/>
              <a:t>19 z 28 členských štátov EÚ</a:t>
            </a:r>
          </a:p>
          <a:p>
            <a:r>
              <a:rPr lang="sk-SK" sz="2400" dirty="0"/>
              <a:t>bankovky a mince sú v obehu</a:t>
            </a:r>
            <a:r>
              <a:rPr lang="sk-SK" sz="2400" b="1" dirty="0"/>
              <a:t> od 1. 1. 2002</a:t>
            </a:r>
          </a:p>
          <a:p>
            <a:r>
              <a:rPr lang="sk-SK" sz="2400" b="1" dirty="0"/>
              <a:t>SR: od 1. 1. 2009</a:t>
            </a:r>
            <a:endParaRPr lang="sk-SK" sz="2400" dirty="0"/>
          </a:p>
          <a:p>
            <a:r>
              <a:rPr lang="sk-SK" sz="2400" b="1" dirty="0"/>
              <a:t>eurozóna:</a:t>
            </a:r>
            <a:r>
              <a:rPr lang="sk-SK" sz="2400" dirty="0"/>
              <a:t> štáty, ktoré sú súčasťou EÚ                                    používajúce menu euro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407" y="357492"/>
            <a:ext cx="2023067" cy="1343316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5445224"/>
            <a:ext cx="3973519" cy="830585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458" y="1940335"/>
            <a:ext cx="2592288" cy="446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3931"/>
      </p:ext>
    </p:extLst>
  </p:cSld>
  <p:clrMapOvr>
    <a:masterClrMapping/>
  </p:clrMapOvr>
  <p:transition spd="slow"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Problémy EÚ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k-SK" sz="2400" dirty="0"/>
              <a:t>migranti</a:t>
            </a:r>
          </a:p>
          <a:p>
            <a:r>
              <a:rPr lang="sk-SK" sz="2400" b="1" dirty="0"/>
              <a:t>dodržiavanie pravidiel</a:t>
            </a:r>
            <a:r>
              <a:rPr lang="sk-SK" sz="2400" dirty="0"/>
              <a:t> tvorby                                               rozpočtov (Grécko, Portugalsko)</a:t>
            </a:r>
          </a:p>
          <a:p>
            <a:r>
              <a:rPr lang="sk-SK" sz="2400" b="1" dirty="0"/>
              <a:t>rozdiely</a:t>
            </a:r>
            <a:r>
              <a:rPr lang="sk-SK" sz="2400" dirty="0"/>
              <a:t> medzi členmi EÚ</a:t>
            </a:r>
          </a:p>
          <a:p>
            <a:pPr lvl="1"/>
            <a:r>
              <a:rPr lang="sk-SK" sz="2000" dirty="0"/>
              <a:t>projekty financované EÚ</a:t>
            </a:r>
          </a:p>
          <a:p>
            <a:r>
              <a:rPr lang="sk-SK" sz="2400" dirty="0"/>
              <a:t>reforma </a:t>
            </a:r>
            <a:r>
              <a:rPr lang="sk-SK" sz="2400" b="1" dirty="0"/>
              <a:t>dôchodkových systémov</a:t>
            </a:r>
          </a:p>
          <a:p>
            <a:pPr lvl="1"/>
            <a:r>
              <a:rPr lang="sk-SK" sz="2000" dirty="0"/>
              <a:t>zmena veku odchodu do dôchodku</a:t>
            </a:r>
          </a:p>
          <a:p>
            <a:r>
              <a:rPr lang="sk-SK" sz="2400" b="1" dirty="0"/>
              <a:t>podpora vzdelávania</a:t>
            </a:r>
          </a:p>
          <a:p>
            <a:endParaRPr lang="sk-SK" sz="24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855" y="188640"/>
            <a:ext cx="2060695" cy="1368301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700808"/>
            <a:ext cx="3367536" cy="2214583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147290"/>
            <a:ext cx="3367536" cy="252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3931"/>
      </p:ext>
    </p:extLst>
  </p:cSld>
  <p:clrMapOvr>
    <a:masterClrMapping/>
  </p:clrMapOvr>
  <p:transition spd="slow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0"/>
            <a:ext cx="10328313" cy="6858000"/>
          </a:xfrm>
          <a:prstGeom prst="rect">
            <a:avLst/>
          </a:prstGeom>
        </p:spPr>
      </p:pic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395536" y="836712"/>
            <a:ext cx="8208912" cy="5472608"/>
          </a:xfrm>
          <a:solidFill>
            <a:srgbClr val="002060">
              <a:alpha val="85000"/>
            </a:srgb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sk-SK" sz="4800" b="1" dirty="0">
                <a:solidFill>
                  <a:schemeClr val="bg1"/>
                </a:solidFill>
              </a:rPr>
              <a:t>Európska únia (EÚ)</a:t>
            </a:r>
          </a:p>
          <a:p>
            <a:pPr>
              <a:lnSpc>
                <a:spcPct val="150000"/>
              </a:lnSpc>
            </a:pPr>
            <a:r>
              <a:rPr lang="sk-SK" dirty="0">
                <a:solidFill>
                  <a:schemeClr val="bg1"/>
                </a:solidFill>
              </a:rPr>
              <a:t>medzinárodná organizácia, zoskupenie európskych štátov, ktoré sa zaviazali k posilneniu ekonomickej a sociálnej súdržnosti na základe princípu solidarity, </a:t>
            </a:r>
          </a:p>
          <a:p>
            <a:pPr>
              <a:lnSpc>
                <a:spcPct val="150000"/>
              </a:lnSpc>
            </a:pPr>
            <a:r>
              <a:rPr lang="sk-SK" dirty="0">
                <a:solidFill>
                  <a:schemeClr val="bg1"/>
                </a:solidFill>
              </a:rPr>
              <a:t>vytvorila hospodársku a menovú úniu, zaviedla spoločnú zahraničnú a bezpečnostnú politiku,</a:t>
            </a:r>
          </a:p>
          <a:p>
            <a:pPr>
              <a:lnSpc>
                <a:spcPct val="150000"/>
              </a:lnSpc>
            </a:pPr>
            <a:r>
              <a:rPr lang="sk-SK" dirty="0">
                <a:solidFill>
                  <a:schemeClr val="bg1"/>
                </a:solidFill>
              </a:rPr>
              <a:t>členské štáty vytvorili spoločné orgány, na ktoré preniesli časť svojej suverenity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98705013"/>
      </p:ext>
    </p:extLst>
  </p:cSld>
  <p:clrMapOvr>
    <a:masterClrMapping/>
  </p:clrMapOvr>
  <p:transition spd="slow">
    <p:wipe dir="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Zdroje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k-SK" dirty="0"/>
              <a:t>Oficiálna webová stránka Európskej únie</a:t>
            </a:r>
          </a:p>
          <a:p>
            <a:pPr marL="0" indent="0">
              <a:buNone/>
            </a:pPr>
            <a:r>
              <a:rPr lang="sk-SK" dirty="0"/>
              <a:t>	</a:t>
            </a:r>
            <a:r>
              <a:rPr lang="sk-SK" i="1" dirty="0">
                <a:hlinkClick r:id="rId2"/>
              </a:rPr>
              <a:t>http://europa.eu/index_sk.htm</a:t>
            </a:r>
            <a:endParaRPr lang="sk-SK" i="1" dirty="0"/>
          </a:p>
          <a:p>
            <a:pPr>
              <a:buFont typeface="Wingdings" panose="05000000000000000000" pitchFamily="2" charset="2"/>
              <a:buChar char="q"/>
            </a:pPr>
            <a:r>
              <a:rPr lang="sk-SK" sz="2000" i="1" dirty="0">
                <a:hlinkClick r:id="rId3"/>
              </a:rPr>
              <a:t>https://europa.eu/european-union/about-eu/presidents_sk</a:t>
            </a:r>
            <a:endParaRPr lang="sk-SK" sz="2000" i="1" dirty="0"/>
          </a:p>
          <a:p>
            <a:pPr>
              <a:buFont typeface="Wingdings" panose="05000000000000000000" pitchFamily="2" charset="2"/>
              <a:buChar char="q"/>
            </a:pPr>
            <a:r>
              <a:rPr lang="sk-SK" sz="2000" i="1" dirty="0">
                <a:hlinkClick r:id="rId4"/>
              </a:rPr>
              <a:t>https://ec.europa.eu/commission/commissioners/2019-2024_sk</a:t>
            </a:r>
            <a:endParaRPr lang="sk-SK" sz="2000" i="1" dirty="0"/>
          </a:p>
          <a:p>
            <a:pPr>
              <a:buFont typeface="Wingdings" panose="05000000000000000000" pitchFamily="2" charset="2"/>
              <a:buChar char="q"/>
            </a:pPr>
            <a:r>
              <a:rPr lang="sk-SK" sz="2000" i="1" dirty="0">
                <a:hlinkClick r:id="rId5"/>
              </a:rPr>
              <a:t>https://www.slovensko.sk/sk/agendy/agenda/_zakladne-informacie-o-eu-co-j</a:t>
            </a:r>
            <a:endParaRPr lang="sk-SK" sz="2000" i="1" dirty="0"/>
          </a:p>
          <a:p>
            <a:pPr>
              <a:buFont typeface="Wingdings" panose="05000000000000000000" pitchFamily="2" charset="2"/>
              <a:buChar char="q"/>
            </a:pPr>
            <a:r>
              <a:rPr lang="sk-SK" sz="2000" i="1" dirty="0">
                <a:hlinkClick r:id="rId6"/>
              </a:rPr>
              <a:t>https://sk.wikipedia.org/wiki/%C4%8Clenovia_Eur%C3%B3pskej_%C3%BAnie#B%C3%BDval%C3%AD_%C4%8Dlenovia</a:t>
            </a:r>
            <a:endParaRPr lang="sk-SK" sz="2000" i="1" dirty="0"/>
          </a:p>
          <a:p>
            <a:pPr>
              <a:buFont typeface="Wingdings" panose="05000000000000000000" pitchFamily="2" charset="2"/>
              <a:buChar char="q"/>
            </a:pPr>
            <a:r>
              <a:rPr lang="sk-SK" sz="2000" i="1" dirty="0">
                <a:hlinkClick r:id="rId7"/>
              </a:rPr>
              <a:t>https://hrot.info/manipulacie/2583-aky-je-vyznam-europskej-vlajky-je-jej-symbolika-krestanska</a:t>
            </a:r>
            <a:endParaRPr lang="sk-SK" sz="2000" i="1" dirty="0"/>
          </a:p>
          <a:p>
            <a:pPr>
              <a:buFont typeface="Wingdings" panose="05000000000000000000" pitchFamily="2" charset="2"/>
              <a:buChar char="q"/>
            </a:pPr>
            <a:r>
              <a:rPr lang="sk-SK" sz="2000" i="1" dirty="0">
                <a:hlinkClick r:id="rId8"/>
              </a:rPr>
              <a:t>https://sk.wikipedia.org/wiki/Charles_Michel</a:t>
            </a:r>
            <a:endParaRPr lang="sk-SK" sz="2000" i="1" dirty="0"/>
          </a:p>
          <a:p>
            <a:pPr>
              <a:buFont typeface="Wingdings" panose="05000000000000000000" pitchFamily="2" charset="2"/>
              <a:buChar char="q"/>
            </a:pPr>
            <a:r>
              <a:rPr lang="sk-SK" sz="2000" i="1" dirty="0">
                <a:hlinkClick r:id="rId9"/>
              </a:rPr>
              <a:t>https://sk.wikipedia.org/wiki/Eur%C3%B3pska_%C3%BAnia</a:t>
            </a:r>
            <a:endParaRPr lang="sk-SK" sz="2000" i="1" dirty="0"/>
          </a:p>
          <a:p>
            <a:pPr marL="0" indent="0">
              <a:buNone/>
            </a:pPr>
            <a:endParaRPr lang="sk-SK" sz="2000" i="1" dirty="0"/>
          </a:p>
          <a:p>
            <a:pPr marL="0" indent="0">
              <a:buNone/>
            </a:pPr>
            <a:endParaRPr lang="sk-SK" i="1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961B0DD1-A29F-42F0-9822-66BD42E01B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8403" y="254394"/>
            <a:ext cx="2016085" cy="133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662960"/>
      </p:ext>
    </p:extLst>
  </p:cSld>
  <p:clrMapOvr>
    <a:masterClrMapping/>
  </p:clrMapOvr>
  <p:transition spd="slow">
    <p:wipe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8DE52F-10F1-4DE2-9556-02F0A35C4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FB38C53-2C9C-472E-B5D0-EAF5389A079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95536" y="1600200"/>
            <a:ext cx="8568952" cy="4853136"/>
          </a:xfrm>
        </p:spPr>
        <p:txBody>
          <a:bodyPr/>
          <a:lstStyle/>
          <a:p>
            <a:pPr marL="0" indent="0">
              <a:buNone/>
            </a:pPr>
            <a:r>
              <a:rPr lang="sk-SK" sz="2400" b="1" dirty="0">
                <a:solidFill>
                  <a:srgbClr val="FFC000"/>
                </a:solidFill>
              </a:rPr>
              <a:t>Autori: </a:t>
            </a:r>
            <a:r>
              <a:rPr lang="sk-SK" sz="2400" b="1" dirty="0" err="1">
                <a:solidFill>
                  <a:srgbClr val="FFC000"/>
                </a:solidFill>
              </a:rPr>
              <a:t>Sarah</a:t>
            </a:r>
            <a:r>
              <a:rPr lang="sk-SK" sz="2400" b="1" dirty="0">
                <a:solidFill>
                  <a:srgbClr val="FFC000"/>
                </a:solidFill>
              </a:rPr>
              <a:t> Šuleková a tím žiakov Erasmus+ na Gymnáziu Ľudovíta Štúra vo Zvolene.</a:t>
            </a:r>
            <a:endParaRPr lang="sk-SK" sz="2400" dirty="0"/>
          </a:p>
          <a:p>
            <a:pPr marL="0" indent="0">
              <a:buNone/>
            </a:pPr>
            <a:endParaRPr lang="sk-SK" sz="2400" dirty="0"/>
          </a:p>
          <a:p>
            <a:pPr marL="0" indent="0" algn="just">
              <a:buNone/>
            </a:pPr>
            <a:r>
              <a:rPr lang="de-DE" sz="2400" dirty="0" err="1"/>
              <a:t>Tento</a:t>
            </a:r>
            <a:r>
              <a:rPr lang="de-DE" sz="2400" dirty="0"/>
              <a:t> </a:t>
            </a:r>
            <a:r>
              <a:rPr lang="de-DE" sz="2400" dirty="0" err="1"/>
              <a:t>projekt</a:t>
            </a:r>
            <a:r>
              <a:rPr lang="de-DE" sz="2400" dirty="0"/>
              <a:t> </a:t>
            </a:r>
            <a:r>
              <a:rPr lang="de-DE" sz="2400" dirty="0" err="1"/>
              <a:t>bol</a:t>
            </a:r>
            <a:r>
              <a:rPr lang="de-DE" sz="2400" dirty="0"/>
              <a:t> </a:t>
            </a:r>
            <a:r>
              <a:rPr lang="de-DE" sz="2400" dirty="0" err="1"/>
              <a:t>financovaný</a:t>
            </a:r>
            <a:r>
              <a:rPr lang="de-DE" sz="2400" dirty="0"/>
              <a:t> s </a:t>
            </a:r>
            <a:r>
              <a:rPr lang="de-DE" sz="2400" dirty="0" err="1"/>
              <a:t>podporou</a:t>
            </a:r>
            <a:r>
              <a:rPr lang="de-DE" sz="2400" dirty="0"/>
              <a:t> </a:t>
            </a:r>
            <a:r>
              <a:rPr lang="de-DE" sz="2400" dirty="0" err="1"/>
              <a:t>Európskej</a:t>
            </a:r>
            <a:r>
              <a:rPr lang="de-DE" sz="2400" dirty="0"/>
              <a:t> </a:t>
            </a:r>
            <a:r>
              <a:rPr lang="de-DE" sz="2400" dirty="0" err="1"/>
              <a:t>Komisie</a:t>
            </a:r>
            <a:r>
              <a:rPr lang="sk-SK" sz="2400" dirty="0"/>
              <a:t> v rámci programu Erasmus+ multilaterálne školské partnerstvá.</a:t>
            </a:r>
          </a:p>
          <a:p>
            <a:pPr marL="0" indent="0" algn="just">
              <a:buNone/>
            </a:pPr>
            <a:endParaRPr lang="sk-SK" sz="2400" dirty="0"/>
          </a:p>
          <a:p>
            <a:pPr marL="0" indent="0" algn="just">
              <a:buNone/>
            </a:pPr>
            <a:r>
              <a:rPr lang="de-DE" sz="2400" dirty="0" err="1"/>
              <a:t>Táto</a:t>
            </a:r>
            <a:r>
              <a:rPr lang="de-DE" sz="2400" dirty="0"/>
              <a:t> p</a:t>
            </a:r>
            <a:r>
              <a:rPr lang="sk-SK" sz="2400" dirty="0" err="1"/>
              <a:t>rezentácia</a:t>
            </a:r>
            <a:r>
              <a:rPr lang="de-DE" sz="2400" dirty="0"/>
              <a:t> </a:t>
            </a:r>
            <a:r>
              <a:rPr lang="de-DE" sz="2400" dirty="0" err="1"/>
              <a:t>reprezentuje</a:t>
            </a:r>
            <a:r>
              <a:rPr lang="de-DE" sz="2400" dirty="0"/>
              <a:t> </a:t>
            </a:r>
            <a:r>
              <a:rPr lang="de-DE" sz="2400" dirty="0" err="1"/>
              <a:t>výlučne</a:t>
            </a:r>
            <a:r>
              <a:rPr lang="de-DE" sz="2400" dirty="0"/>
              <a:t> </a:t>
            </a:r>
            <a:r>
              <a:rPr lang="de-DE" sz="2400" dirty="0" err="1"/>
              <a:t>názor</a:t>
            </a:r>
            <a:r>
              <a:rPr lang="de-DE" sz="2400" dirty="0"/>
              <a:t> </a:t>
            </a:r>
            <a:r>
              <a:rPr lang="de-DE" sz="2400" dirty="0" err="1"/>
              <a:t>autorov</a:t>
            </a:r>
            <a:r>
              <a:rPr lang="de-DE" sz="2400" dirty="0"/>
              <a:t> a </a:t>
            </a:r>
            <a:r>
              <a:rPr lang="de-DE" sz="2400" dirty="0" err="1"/>
              <a:t>Komisia</a:t>
            </a:r>
            <a:r>
              <a:rPr lang="de-DE" sz="2400" dirty="0"/>
              <a:t> a </a:t>
            </a:r>
            <a:r>
              <a:rPr lang="de-DE" sz="2400" dirty="0" err="1"/>
              <a:t>ani</a:t>
            </a:r>
            <a:r>
              <a:rPr lang="de-DE" sz="2400" dirty="0"/>
              <a:t> </a:t>
            </a:r>
            <a:r>
              <a:rPr lang="de-DE" sz="2400" dirty="0" err="1"/>
              <a:t>národná</a:t>
            </a:r>
            <a:r>
              <a:rPr lang="de-DE" sz="2400" dirty="0"/>
              <a:t> </a:t>
            </a:r>
            <a:r>
              <a:rPr lang="de-DE" sz="2400" dirty="0" err="1"/>
              <a:t>agentúra</a:t>
            </a:r>
            <a:r>
              <a:rPr lang="de-DE" sz="2400" dirty="0"/>
              <a:t> </a:t>
            </a:r>
            <a:r>
              <a:rPr lang="de-DE" sz="2400" dirty="0" err="1"/>
              <a:t>nezodpovedajú</a:t>
            </a:r>
            <a:r>
              <a:rPr lang="de-DE" sz="2400" dirty="0"/>
              <a:t> </a:t>
            </a:r>
            <a:r>
              <a:rPr lang="de-DE" sz="2400" dirty="0" err="1"/>
              <a:t>za</a:t>
            </a:r>
            <a:r>
              <a:rPr lang="de-DE" sz="2400" dirty="0"/>
              <a:t> </a:t>
            </a:r>
            <a:r>
              <a:rPr lang="de-DE" sz="2400" dirty="0" err="1"/>
              <a:t>akékoľvek</a:t>
            </a:r>
            <a:r>
              <a:rPr lang="de-DE" sz="2400" dirty="0"/>
              <a:t> </a:t>
            </a:r>
            <a:r>
              <a:rPr lang="de-DE" sz="2400" dirty="0" err="1"/>
              <a:t>použitie</a:t>
            </a:r>
            <a:r>
              <a:rPr lang="de-DE" sz="2400" dirty="0"/>
              <a:t> </a:t>
            </a:r>
            <a:r>
              <a:rPr lang="de-DE" sz="2400" dirty="0" err="1"/>
              <a:t>informácií</a:t>
            </a:r>
            <a:r>
              <a:rPr lang="de-DE" sz="2400" dirty="0"/>
              <a:t> </a:t>
            </a:r>
            <a:r>
              <a:rPr lang="de-DE" sz="2400" dirty="0" err="1"/>
              <a:t>obsiahnutých</a:t>
            </a:r>
            <a:r>
              <a:rPr lang="de-DE" sz="2400" dirty="0"/>
              <a:t> v </a:t>
            </a:r>
            <a:r>
              <a:rPr lang="de-DE" sz="2400" dirty="0" err="1"/>
              <a:t>tejto</a:t>
            </a:r>
            <a:r>
              <a:rPr lang="de-DE" sz="2400" dirty="0"/>
              <a:t> </a:t>
            </a:r>
            <a:r>
              <a:rPr lang="de-DE" sz="2400" dirty="0" err="1"/>
              <a:t>príručke</a:t>
            </a:r>
            <a:r>
              <a:rPr lang="de-DE" sz="2400" dirty="0"/>
              <a:t>.</a:t>
            </a:r>
            <a:endParaRPr lang="sk-SK" sz="2400" dirty="0"/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4" name="Paveikslėlis 1" descr="C:\Users\Mokytoja\Desktop\Zvolen\Programos-logotipas-mėlynas-jpg-formatu-300x86.jpg">
            <a:extLst>
              <a:ext uri="{FF2B5EF4-FFF2-40B4-BE49-F238E27FC236}">
                <a16:creationId xmlns:a16="http://schemas.microsoft.com/office/drawing/2014/main" id="{B2E94C04-0810-436F-BCA8-001017AA1609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16632"/>
            <a:ext cx="4166235" cy="1101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8098401"/>
      </p:ext>
    </p:extLst>
  </p:cSld>
  <p:clrMapOvr>
    <a:masterClrMapping/>
  </p:clrMapOvr>
  <p:transition spd="slow">
    <p:wipe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CF21DC95-4B9D-424E-A682-616FD0108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8560" y="0"/>
            <a:ext cx="10332721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F5782BD-96C8-4062-9DDA-9B7A68C3D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752" y="2933700"/>
            <a:ext cx="5760640" cy="99060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/>
          <a:lstStyle/>
          <a:p>
            <a:r>
              <a:rPr lang="sk-SK" b="1" dirty="0">
                <a:solidFill>
                  <a:srgbClr val="FFC000"/>
                </a:solidFill>
              </a:rPr>
              <a:t>Ďakujem za pozornosť!</a:t>
            </a:r>
          </a:p>
        </p:txBody>
      </p:sp>
    </p:spTree>
    <p:extLst>
      <p:ext uri="{BB962C8B-B14F-4D97-AF65-F5344CB8AC3E}">
        <p14:creationId xmlns:p14="http://schemas.microsoft.com/office/powerpoint/2010/main" val="995108837"/>
      </p:ext>
    </p:extLst>
  </p:cSld>
  <p:clrMapOvr>
    <a:masterClrMapping/>
  </p:clrMapOvr>
  <p:transition spd="slow"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História EÚ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k-SK" sz="1800" dirty="0"/>
              <a:t>Rok</a:t>
            </a:r>
            <a:r>
              <a:rPr lang="sk-SK" sz="1800" b="1" dirty="0"/>
              <a:t> 1951: </a:t>
            </a:r>
            <a:r>
              <a:rPr lang="sk-SK" sz="1800" dirty="0"/>
              <a:t>vznik </a:t>
            </a:r>
            <a:r>
              <a:rPr lang="sk-SK" sz="1800" b="1" dirty="0"/>
              <a:t>ESUO</a:t>
            </a:r>
            <a:r>
              <a:rPr lang="sk-SK" sz="1800" dirty="0"/>
              <a:t> (Európske spoločenstvo uhlia a ocele)</a:t>
            </a:r>
          </a:p>
          <a:p>
            <a:r>
              <a:rPr lang="sk-SK" sz="1800" dirty="0"/>
              <a:t>Rok </a:t>
            </a:r>
            <a:r>
              <a:rPr lang="sk-SK" sz="1800" b="1" dirty="0"/>
              <a:t>1957</a:t>
            </a:r>
            <a:r>
              <a:rPr lang="sk-SK" sz="1800" dirty="0"/>
              <a:t>: vznik </a:t>
            </a:r>
            <a:r>
              <a:rPr lang="sk-SK" sz="1800" b="1" dirty="0"/>
              <a:t>EHS </a:t>
            </a:r>
            <a:r>
              <a:rPr lang="sk-SK" sz="1800" dirty="0"/>
              <a:t>(Európske hospodárske spoločenstvo)</a:t>
            </a:r>
          </a:p>
          <a:p>
            <a:r>
              <a:rPr lang="sk-SK" sz="1800" dirty="0"/>
              <a:t>Rok </a:t>
            </a:r>
            <a:r>
              <a:rPr lang="sk-SK" sz="1800" b="1" dirty="0"/>
              <a:t>1958</a:t>
            </a:r>
            <a:r>
              <a:rPr lang="sk-SK" sz="1800" dirty="0"/>
              <a:t>: vznik </a:t>
            </a:r>
            <a:r>
              <a:rPr lang="sk-SK" sz="1800" b="1" dirty="0"/>
              <a:t>EURATOM </a:t>
            </a:r>
            <a:r>
              <a:rPr lang="sk-SK" sz="1800" dirty="0"/>
              <a:t>(Európske spoločenstvo pre atómovú energiu)</a:t>
            </a:r>
          </a:p>
          <a:p>
            <a:r>
              <a:rPr lang="sk-SK" sz="2400" dirty="0"/>
              <a:t>ROK </a:t>
            </a:r>
            <a:r>
              <a:rPr lang="sk-SK" sz="2400" b="1" dirty="0"/>
              <a:t>1967</a:t>
            </a:r>
            <a:r>
              <a:rPr lang="sk-SK" sz="2400" dirty="0"/>
              <a:t>: </a:t>
            </a:r>
            <a:r>
              <a:rPr lang="sk-SK" sz="2400" i="1" dirty="0"/>
              <a:t>spojením ESUO+EHS+EORATOM </a:t>
            </a:r>
            <a:r>
              <a:rPr lang="sk-SK" sz="2400" dirty="0"/>
              <a:t>= </a:t>
            </a:r>
            <a:r>
              <a:rPr lang="sk-SK" sz="2400" b="1" dirty="0"/>
              <a:t>EURÓPSKE SPOLOČENSTVO</a:t>
            </a:r>
          </a:p>
          <a:p>
            <a:r>
              <a:rPr lang="sk-SK" sz="2400" dirty="0"/>
              <a:t>v zmluve sa pomenovanie „Európske spoločenstvo“ nahrádza pomenovaním „</a:t>
            </a:r>
            <a:r>
              <a:rPr lang="sk-SK" sz="2400" b="1" dirty="0"/>
              <a:t>Európska únia</a:t>
            </a:r>
            <a:r>
              <a:rPr lang="sk-SK" sz="2400" dirty="0"/>
              <a:t>“</a:t>
            </a:r>
          </a:p>
          <a:p>
            <a:r>
              <a:rPr lang="sk-SK" b="1" dirty="0">
                <a:solidFill>
                  <a:srgbClr val="FF0000"/>
                </a:solidFill>
              </a:rPr>
              <a:t>1. 11. 1993 </a:t>
            </a:r>
            <a:r>
              <a:rPr lang="sk-SK" dirty="0"/>
              <a:t>vznik zmluvy o Európskej únii – </a:t>
            </a:r>
            <a:r>
              <a:rPr lang="sk-SK" b="1" dirty="0">
                <a:solidFill>
                  <a:srgbClr val="FF0000"/>
                </a:solidFill>
              </a:rPr>
              <a:t>Maastrichtská zmluva</a:t>
            </a:r>
          </a:p>
          <a:p>
            <a:r>
              <a:rPr lang="sk-SK" sz="1800" dirty="0"/>
              <a:t>vytvorenie </a:t>
            </a:r>
            <a:r>
              <a:rPr lang="sk-SK" sz="1800" b="1" dirty="0"/>
              <a:t>jednotného trhu</a:t>
            </a:r>
            <a:r>
              <a:rPr lang="sk-SK" sz="1800" dirty="0"/>
              <a:t> a jeho </a:t>
            </a:r>
            <a:r>
              <a:rPr lang="sk-SK" sz="1800" b="1" dirty="0"/>
              <a:t>4 slobôd</a:t>
            </a:r>
            <a:r>
              <a:rPr lang="sk-SK" sz="1800" dirty="0"/>
              <a:t>: </a:t>
            </a:r>
          </a:p>
          <a:p>
            <a:pPr lvl="1"/>
            <a:r>
              <a:rPr lang="sk-SK" sz="1800" b="1" dirty="0"/>
              <a:t>1.</a:t>
            </a:r>
            <a:r>
              <a:rPr lang="sk-SK" sz="1800" dirty="0"/>
              <a:t> voľný pohyb </a:t>
            </a:r>
            <a:r>
              <a:rPr lang="sk-SK" sz="1800" b="1" dirty="0"/>
              <a:t>tovaru</a:t>
            </a:r>
            <a:r>
              <a:rPr lang="sk-SK" sz="1800" dirty="0"/>
              <a:t>		                  </a:t>
            </a:r>
            <a:r>
              <a:rPr lang="sk-SK" sz="1800" b="1" dirty="0"/>
              <a:t>3.</a:t>
            </a:r>
            <a:r>
              <a:rPr lang="sk-SK" sz="1800" dirty="0"/>
              <a:t> voľný pohyb </a:t>
            </a:r>
            <a:r>
              <a:rPr lang="sk-SK" sz="1800" b="1" dirty="0"/>
              <a:t>osôb</a:t>
            </a:r>
            <a:r>
              <a:rPr lang="sk-SK" sz="1800" dirty="0"/>
              <a:t>	</a:t>
            </a:r>
          </a:p>
          <a:p>
            <a:pPr lvl="1"/>
            <a:r>
              <a:rPr lang="sk-SK" sz="1800" b="1" dirty="0"/>
              <a:t>2.</a:t>
            </a:r>
            <a:r>
              <a:rPr lang="sk-SK" sz="1800" dirty="0"/>
              <a:t> voľný pohyb </a:t>
            </a:r>
            <a:r>
              <a:rPr lang="sk-SK" sz="1800" b="1" dirty="0"/>
              <a:t>služieb</a:t>
            </a:r>
            <a:r>
              <a:rPr lang="sk-SK" sz="1800" dirty="0"/>
              <a:t>		</a:t>
            </a:r>
            <a:r>
              <a:rPr lang="sk-SK" sz="1800" b="1" dirty="0"/>
              <a:t>4.</a:t>
            </a:r>
            <a:r>
              <a:rPr lang="sk-SK" sz="1800" dirty="0"/>
              <a:t> voľný pohyb </a:t>
            </a:r>
            <a:r>
              <a:rPr lang="sk-SK" sz="1800" b="1" dirty="0"/>
              <a:t>peňazí</a:t>
            </a:r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030" y="228600"/>
            <a:ext cx="2135458" cy="141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54663"/>
      </p:ext>
    </p:extLst>
  </p:cSld>
  <p:clrMapOvr>
    <a:masterClrMapping/>
  </p:clrMapOvr>
  <p:transition spd="slow"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Číselné údaje o EÚ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r>
              <a:rPr lang="sk-SK" b="1" dirty="0">
                <a:solidFill>
                  <a:srgbClr val="0070C0"/>
                </a:solidFill>
              </a:rPr>
              <a:t>Vznik:				</a:t>
            </a:r>
            <a:r>
              <a:rPr lang="sk-SK" b="1" dirty="0"/>
              <a:t>1. november 1993</a:t>
            </a:r>
            <a:endParaRPr lang="sk-SK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sk-SK" b="1" dirty="0">
                <a:solidFill>
                  <a:srgbClr val="0070C0"/>
                </a:solidFill>
              </a:rPr>
              <a:t>Rozloha:</a:t>
            </a:r>
            <a:r>
              <a:rPr lang="sk-SK" b="1" dirty="0"/>
              <a:t> </a:t>
            </a:r>
            <a:r>
              <a:rPr lang="sk-SK" dirty="0"/>
              <a:t>			</a:t>
            </a:r>
            <a:r>
              <a:rPr lang="sk-SK" b="1" i="0" dirty="0">
                <a:effectLst/>
              </a:rPr>
              <a:t>4 325 675 </a:t>
            </a:r>
            <a:r>
              <a:rPr lang="sk-SK" b="1" dirty="0"/>
              <a:t>km</a:t>
            </a:r>
            <a:r>
              <a:rPr lang="sk-SK" b="1" baseline="30000" dirty="0"/>
              <a:t>2</a:t>
            </a:r>
            <a:r>
              <a:rPr lang="sk-SK" baseline="30000" dirty="0"/>
              <a:t> </a:t>
            </a:r>
            <a:r>
              <a:rPr lang="sk-SK" dirty="0"/>
              <a:t> </a:t>
            </a:r>
          </a:p>
          <a:p>
            <a:pPr marL="0" indent="0">
              <a:buNone/>
            </a:pPr>
            <a:r>
              <a:rPr lang="sk-SK" b="1" dirty="0">
                <a:solidFill>
                  <a:srgbClr val="0070C0"/>
                </a:solidFill>
              </a:rPr>
              <a:t>Počet obyvateľov:</a:t>
            </a:r>
            <a:r>
              <a:rPr lang="sk-SK" dirty="0"/>
              <a:t>		cca </a:t>
            </a:r>
            <a:r>
              <a:rPr lang="sk-SK" b="1" dirty="0"/>
              <a:t>496 mil.</a:t>
            </a:r>
            <a:r>
              <a:rPr lang="sk-SK" dirty="0"/>
              <a:t> (2015)</a:t>
            </a:r>
          </a:p>
          <a:p>
            <a:pPr marL="0" indent="0">
              <a:buNone/>
            </a:pPr>
            <a:r>
              <a:rPr lang="sk-SK" b="1" dirty="0">
                <a:solidFill>
                  <a:schemeClr val="bg2">
                    <a:lumMod val="50000"/>
                  </a:schemeClr>
                </a:solidFill>
              </a:rPr>
              <a:t>Členské štáty: 		</a:t>
            </a:r>
            <a:r>
              <a:rPr lang="sk-SK" b="1" dirty="0"/>
              <a:t>27</a:t>
            </a:r>
            <a:endParaRPr lang="sk-SK" b="1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sk-SK" b="1" dirty="0">
                <a:solidFill>
                  <a:schemeClr val="bg2">
                    <a:lumMod val="50000"/>
                  </a:schemeClr>
                </a:solidFill>
              </a:rPr>
              <a:t>Rozširovanie:		</a:t>
            </a:r>
            <a:r>
              <a:rPr lang="sk-SK" dirty="0"/>
              <a:t>celkovo </a:t>
            </a:r>
            <a:r>
              <a:rPr lang="sk-SK" b="1" dirty="0"/>
              <a:t>7-krát</a:t>
            </a:r>
            <a:endParaRPr lang="sk-SK" b="1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367" y="332656"/>
            <a:ext cx="2236121" cy="1484784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F464ECDF-D610-4910-9C7A-D9D6DA3035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555"/>
          <a:stretch/>
        </p:blipFill>
        <p:spPr>
          <a:xfrm>
            <a:off x="1331640" y="5100840"/>
            <a:ext cx="3581455" cy="151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5464"/>
      </p:ext>
    </p:extLst>
  </p:cSld>
  <p:clrMapOvr>
    <a:masterClrMapping/>
  </p:clrMapOvr>
  <p:transition spd="slow"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A185C6-EBDC-41AD-8585-E3E4CC29E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Základné  zmluvy  EÚ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FD7EA09-8FA7-4CAC-BA96-426C6DB0941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k-SK" b="1" dirty="0"/>
              <a:t>1991</a:t>
            </a:r>
            <a:r>
              <a:rPr lang="sk-SK" dirty="0"/>
              <a:t> – </a:t>
            </a:r>
            <a:r>
              <a:rPr lang="sk-SK" b="1" dirty="0"/>
              <a:t>Maastrichtská zmluva </a:t>
            </a:r>
            <a:r>
              <a:rPr lang="sk-SK" dirty="0"/>
              <a:t>– vytvorenie menovej únie</a:t>
            </a:r>
            <a:endParaRPr lang="sk-SK" sz="1000" dirty="0"/>
          </a:p>
          <a:p>
            <a:r>
              <a:rPr lang="sk-SK" b="1" dirty="0"/>
              <a:t>1995</a:t>
            </a:r>
            <a:r>
              <a:rPr lang="sk-SK" dirty="0"/>
              <a:t> – </a:t>
            </a:r>
            <a:r>
              <a:rPr lang="sk-SK" b="1" dirty="0"/>
              <a:t>Schengenská dohoda </a:t>
            </a:r>
            <a:r>
              <a:rPr lang="sk-SK" dirty="0"/>
              <a:t>– spoloční vízová politika a </a:t>
            </a:r>
          </a:p>
          <a:p>
            <a:pPr marL="0" indent="0">
              <a:buNone/>
            </a:pPr>
            <a:r>
              <a:rPr lang="sk-SK" dirty="0"/>
              <a:t>                                                                ochrana hraníc</a:t>
            </a:r>
          </a:p>
          <a:p>
            <a:r>
              <a:rPr lang="sk-SK" b="1" dirty="0"/>
              <a:t>1997</a:t>
            </a:r>
            <a:r>
              <a:rPr lang="sk-SK" dirty="0"/>
              <a:t> – </a:t>
            </a:r>
            <a:r>
              <a:rPr lang="sk-SK" b="1" dirty="0"/>
              <a:t>Amsterdamská zmluva </a:t>
            </a:r>
            <a:r>
              <a:rPr lang="sk-SK" dirty="0"/>
              <a:t>– spoločná zahraničná  </a:t>
            </a:r>
          </a:p>
          <a:p>
            <a:pPr marL="0" indent="0">
              <a:buNone/>
            </a:pPr>
            <a:r>
              <a:rPr lang="sk-SK" dirty="0"/>
              <a:t>                                                                  politika</a:t>
            </a:r>
          </a:p>
          <a:p>
            <a:r>
              <a:rPr lang="sk-SK" b="1" dirty="0"/>
              <a:t>2001</a:t>
            </a:r>
            <a:r>
              <a:rPr lang="sk-SK" dirty="0"/>
              <a:t> - </a:t>
            </a:r>
            <a:r>
              <a:rPr lang="sk-SK" b="1" dirty="0"/>
              <a:t>Zmluva z </a:t>
            </a:r>
            <a:r>
              <a:rPr lang="sk-SK" b="1" dirty="0" err="1"/>
              <a:t>Nice</a:t>
            </a:r>
            <a:r>
              <a:rPr lang="sk-SK" b="1" dirty="0"/>
              <a:t> </a:t>
            </a:r>
            <a:r>
              <a:rPr lang="sk-SK" dirty="0"/>
              <a:t>– príprava na rozšírenie EÚ</a:t>
            </a:r>
          </a:p>
          <a:p>
            <a:r>
              <a:rPr lang="sk-SK" b="1" dirty="0"/>
              <a:t>2009</a:t>
            </a:r>
            <a:r>
              <a:rPr lang="sk-SK" dirty="0"/>
              <a:t> – </a:t>
            </a:r>
            <a:r>
              <a:rPr lang="sk-SK" b="1" dirty="0"/>
              <a:t>Lisabonská zmluva </a:t>
            </a:r>
            <a:r>
              <a:rPr lang="sk-SK" dirty="0"/>
              <a:t>– reformná zmluva </a:t>
            </a:r>
          </a:p>
          <a:p>
            <a:pPr marL="0" indent="0">
              <a:buNone/>
            </a:pP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89227651"/>
      </p:ext>
    </p:extLst>
  </p:cSld>
  <p:clrMapOvr>
    <a:masterClrMapping/>
  </p:clrMapOvr>
  <p:transition spd="slow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75764C-1D2B-4FE2-AA38-CF22B3C52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Základné  zmluvy  EÚ</a:t>
            </a:r>
          </a:p>
        </p:txBody>
      </p:sp>
      <p:graphicFrame>
        <p:nvGraphicFramePr>
          <p:cNvPr id="4" name="Zástupný objekt pre obsah 3">
            <a:extLst>
              <a:ext uri="{FF2B5EF4-FFF2-40B4-BE49-F238E27FC236}">
                <a16:creationId xmlns:a16="http://schemas.microsoft.com/office/drawing/2014/main" id="{D56FF771-5600-47D9-9DEF-FC7BE182F7BE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758163538"/>
              </p:ext>
            </p:extLst>
          </p:nvPr>
        </p:nvGraphicFramePr>
        <p:xfrm>
          <a:off x="395536" y="1600200"/>
          <a:ext cx="8568952" cy="5141912"/>
        </p:xfrm>
        <a:graphic>
          <a:graphicData uri="http://schemas.openxmlformats.org/drawingml/2006/table">
            <a:tbl>
              <a:tblPr/>
              <a:tblGrid>
                <a:gridCol w="1224136">
                  <a:extLst>
                    <a:ext uri="{9D8B030D-6E8A-4147-A177-3AD203B41FA5}">
                      <a16:colId xmlns:a16="http://schemas.microsoft.com/office/drawing/2014/main" val="94619546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58988348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3642054944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159081621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136483023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58844625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8246565"/>
                    </a:ext>
                  </a:extLst>
                </a:gridCol>
              </a:tblGrid>
              <a:tr h="267112">
                <a:tc gridSpan="7">
                  <a:txBody>
                    <a:bodyPr/>
                    <a:lstStyle/>
                    <a:p>
                      <a:r>
                        <a:rPr lang="pt-BR" sz="1300"/>
                        <a:t>Európska únia - história, zmluvy a štruktúra </a:t>
                      </a: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1093130"/>
                  </a:ext>
                </a:extLst>
              </a:tr>
              <a:tr h="267112">
                <a:tc>
                  <a:txBody>
                    <a:bodyPr/>
                    <a:lstStyle/>
                    <a:p>
                      <a:r>
                        <a:rPr lang="sk-SK" sz="1300">
                          <a:hlinkClick r:id="rId2" tooltip="1952"/>
                        </a:rPr>
                        <a:t>1952</a:t>
                      </a:r>
                      <a:r>
                        <a:rPr lang="sk-SK" sz="1300"/>
                        <a:t> </a:t>
                      </a: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300">
                          <a:hlinkClick r:id="rId3" tooltip="1958"/>
                        </a:rPr>
                        <a:t>1958</a:t>
                      </a:r>
                      <a:r>
                        <a:rPr lang="sk-SK" sz="1300"/>
                        <a:t> </a:t>
                      </a: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300">
                          <a:hlinkClick r:id="rId4" tooltip="1967"/>
                        </a:rPr>
                        <a:t>1967</a:t>
                      </a:r>
                      <a:r>
                        <a:rPr lang="sk-SK" sz="1300"/>
                        <a:t> </a:t>
                      </a: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300">
                          <a:hlinkClick r:id="rId5" tooltip="1993"/>
                        </a:rPr>
                        <a:t>1993</a:t>
                      </a:r>
                      <a:r>
                        <a:rPr lang="sk-SK" sz="1300"/>
                        <a:t> </a:t>
                      </a: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300">
                          <a:hlinkClick r:id="rId6" tooltip="1999"/>
                        </a:rPr>
                        <a:t>1999</a:t>
                      </a:r>
                      <a:r>
                        <a:rPr lang="sk-SK" sz="1300"/>
                        <a:t> </a:t>
                      </a: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300">
                          <a:hlinkClick r:id="rId7" tooltip="2003"/>
                        </a:rPr>
                        <a:t>2003</a:t>
                      </a:r>
                      <a:r>
                        <a:rPr lang="sk-SK" sz="1300"/>
                        <a:t> </a:t>
                      </a: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300">
                          <a:hlinkClick r:id="rId8" tooltip="2009"/>
                        </a:rPr>
                        <a:t>2009</a:t>
                      </a:r>
                      <a:r>
                        <a:rPr lang="sk-SK" sz="1300"/>
                        <a:t> </a:t>
                      </a: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1531184"/>
                  </a:ext>
                </a:extLst>
              </a:tr>
              <a:tr h="667781">
                <a:tc>
                  <a:txBody>
                    <a:bodyPr/>
                    <a:lstStyle/>
                    <a:p>
                      <a:endParaRPr lang="sk-SK" sz="1300">
                        <a:effectLst/>
                      </a:endParaRP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endParaRPr lang="sk-SK" sz="1300">
                        <a:effectLst/>
                      </a:endParaRP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1300" b="1">
                          <a:effectLst/>
                          <a:hlinkClick r:id="rId9" tooltip="Európske spoločenstvá"/>
                        </a:rPr>
                        <a:t>Európske spoločenstvá</a:t>
                      </a:r>
                      <a:r>
                        <a:rPr lang="sk-SK" sz="1300">
                          <a:effectLst/>
                        </a:rPr>
                        <a:t> </a:t>
                      </a: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BBBEE"/>
                    </a:solidFill>
                  </a:tcPr>
                </a:tc>
                <a:tc gridSpan="4">
                  <a:txBody>
                    <a:bodyPr/>
                    <a:lstStyle/>
                    <a:p>
                      <a:r>
                        <a:rPr lang="sk-SK" sz="1300" b="1">
                          <a:effectLst/>
                        </a:rPr>
                        <a:t>Európska únia</a:t>
                      </a:r>
                      <a:r>
                        <a:rPr lang="sk-SK" sz="1300">
                          <a:effectLst/>
                        </a:rPr>
                        <a:t> (EU) </a:t>
                      </a: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99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3317870"/>
                  </a:ext>
                </a:extLst>
              </a:tr>
              <a:tr h="267112">
                <a:tc gridSpan="5">
                  <a:txBody>
                    <a:bodyPr/>
                    <a:lstStyle/>
                    <a:p>
                      <a:r>
                        <a:rPr lang="sk-SK" sz="1300" b="1">
                          <a:effectLst/>
                          <a:hlinkClick r:id="rId10" tooltip="Európske spoločenstvo pre uhlie a oceľ"/>
                        </a:rPr>
                        <a:t>Európske spoločenstvo pre uhlie a oceľ</a:t>
                      </a:r>
                      <a:r>
                        <a:rPr lang="sk-SK" sz="1300">
                          <a:effectLst/>
                        </a:rPr>
                        <a:t> (ESUO) </a:t>
                      </a: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ADDA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sz="1300">
                        <a:effectLst/>
                      </a:endParaRP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sk-SK" sz="1300">
                        <a:effectLst/>
                      </a:endParaRP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99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2791058"/>
                  </a:ext>
                </a:extLst>
              </a:tr>
              <a:tr h="467447">
                <a:tc rowSpan="5">
                  <a:txBody>
                    <a:bodyPr/>
                    <a:lstStyle/>
                    <a:p>
                      <a:endParaRPr lang="sk-SK" sz="1300">
                        <a:effectLst/>
                      </a:endParaRP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sk-SK" sz="1300" b="1">
                          <a:effectLst/>
                          <a:hlinkClick r:id="rId11" tooltip="Európske hospodárske spoločenstvo"/>
                        </a:rPr>
                        <a:t>Európske hospodárske spoločenstvo</a:t>
                      </a:r>
                      <a:r>
                        <a:rPr lang="sk-SK" sz="1300">
                          <a:effectLst/>
                        </a:rPr>
                        <a:t> (EHS) </a:t>
                      </a: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A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sk-SK" sz="1300" b="1">
                          <a:effectLst/>
                          <a:hlinkClick r:id="rId12" tooltip="Európske spoločenstvo"/>
                        </a:rPr>
                        <a:t>Európske spoločenstvo</a:t>
                      </a:r>
                      <a:r>
                        <a:rPr lang="sk-SK" sz="1300">
                          <a:effectLst/>
                        </a:rPr>
                        <a:t> </a:t>
                      </a: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ADDA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4680047"/>
                  </a:ext>
                </a:extLst>
              </a:tr>
              <a:tr h="267112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r>
                        <a:rPr lang="sk-SK" sz="1300" b="1">
                          <a:effectLst/>
                          <a:hlinkClick r:id="rId13" tooltip="Euratom"/>
                        </a:rPr>
                        <a:t>Euratom</a:t>
                      </a:r>
                      <a:r>
                        <a:rPr lang="sk-SK" sz="1300">
                          <a:effectLst/>
                        </a:rPr>
                        <a:t> (Európske spoločenstvo atómovej energie, ESAE) </a:t>
                      </a: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ADDA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279512"/>
                  </a:ext>
                </a:extLst>
              </a:tr>
              <a:tr h="267112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sk-SK" sz="1300">
                        <a:effectLst/>
                      </a:endParaRP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DFF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sk-SK" sz="1300">
                        <a:effectLst/>
                      </a:endParaRP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BBBEE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sk-SK" sz="1300">
                          <a:effectLst/>
                          <a:hlinkClick r:id="rId14" tooltip="Spravodlivosť a vnútorné záležitosti (stránka neexistuje)"/>
                        </a:rPr>
                        <a:t>Spravodlivosť a vnútorné záležitosti</a:t>
                      </a:r>
                      <a:r>
                        <a:rPr lang="sk-SK" sz="1300">
                          <a:effectLst/>
                        </a:rPr>
                        <a:t> </a:t>
                      </a: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EBB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sk-SK" sz="1300">
                          <a:effectLst/>
                        </a:rPr>
                        <a:t>  </a:t>
                      </a: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ADDA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sk-SK" sz="1300">
                        <a:effectLst/>
                      </a:endParaRP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99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7922236"/>
                  </a:ext>
                </a:extLst>
              </a:tr>
              <a:tr h="667781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sk-SK" sz="1300">
                          <a:effectLst/>
                          <a:hlinkClick r:id="rId15" tooltip="Policajná a súdna spolupráca v trestných veciach (stránka neexistuje)"/>
                        </a:rPr>
                        <a:t>Policajná a súdna spolupráca v trestných veciach</a:t>
                      </a:r>
                      <a:r>
                        <a:rPr lang="sk-SK" sz="1300">
                          <a:effectLst/>
                        </a:rPr>
                        <a:t> </a:t>
                      </a: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EB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2613433"/>
                  </a:ext>
                </a:extLst>
              </a:tr>
              <a:tr h="467447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sk-SK" sz="1300">
                          <a:effectLst/>
                          <a:hlinkClick r:id="rId16" tooltip="Spoločná zahraničná a bezpečnostná politika"/>
                        </a:rPr>
                        <a:t>Spoločná zahraničná a bezpečnostná politika</a:t>
                      </a:r>
                      <a:r>
                        <a:rPr lang="sk-SK" sz="1300">
                          <a:effectLst/>
                        </a:rPr>
                        <a:t> </a:t>
                      </a: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AAA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2552623"/>
                  </a:ext>
                </a:extLst>
              </a:tr>
              <a:tr h="1068449">
                <a:tc>
                  <a:txBody>
                    <a:bodyPr/>
                    <a:lstStyle/>
                    <a:p>
                      <a:r>
                        <a:rPr lang="sk-SK" sz="1300">
                          <a:hlinkClick r:id="rId17" tooltip="Zmluva o založení Európskeho spoločenstva uhlia a ocele"/>
                        </a:rPr>
                        <a:t>Parížska zmluva</a:t>
                      </a:r>
                      <a:r>
                        <a:rPr lang="sk-SK" sz="1300"/>
                        <a:t> </a:t>
                      </a: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300">
                          <a:hlinkClick r:id="rId18" tooltip="Rímske zmluvy"/>
                        </a:rPr>
                        <a:t>Rímske zmluvy</a:t>
                      </a:r>
                      <a:r>
                        <a:rPr lang="sk-SK" sz="1300"/>
                        <a:t> </a:t>
                      </a: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300">
                          <a:hlinkClick r:id="rId19" tooltip="Zmluvy o Európskych spoločenstvách"/>
                        </a:rPr>
                        <a:t>Zmluvy o Európskych spoločenstvách</a:t>
                      </a:r>
                      <a:r>
                        <a:rPr lang="sk-SK" sz="1300"/>
                        <a:t> </a:t>
                      </a: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300">
                          <a:hlinkClick r:id="rId20" tooltip="Maastrichtská zmluva"/>
                        </a:rPr>
                        <a:t>Maastrichtská zmluva</a:t>
                      </a:r>
                      <a:r>
                        <a:rPr lang="sk-SK" sz="1300"/>
                        <a:t> </a:t>
                      </a: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300">
                          <a:hlinkClick r:id="rId21" tooltip="Amsterdamská zmluva"/>
                        </a:rPr>
                        <a:t>Amsterdamská zmluva</a:t>
                      </a:r>
                      <a:r>
                        <a:rPr lang="sk-SK" sz="1300"/>
                        <a:t> </a:t>
                      </a: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300">
                          <a:hlinkClick r:id="rId22" tooltip="Zmluva z Nice"/>
                        </a:rPr>
                        <a:t>Zmluva z Nice</a:t>
                      </a:r>
                      <a:r>
                        <a:rPr lang="sk-SK" sz="1300"/>
                        <a:t> </a:t>
                      </a: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300">
                          <a:hlinkClick r:id="rId23" tooltip="Lisabonská zmluva"/>
                        </a:rPr>
                        <a:t>Lisabonská zmluva</a:t>
                      </a:r>
                      <a:r>
                        <a:rPr lang="sk-SK" sz="1300"/>
                        <a:t> </a:t>
                      </a: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0121204"/>
                  </a:ext>
                </a:extLst>
              </a:tr>
              <a:tr h="467447">
                <a:tc gridSpan="7">
                  <a:txBody>
                    <a:bodyPr/>
                    <a:lstStyle/>
                    <a:p>
                      <a:r>
                        <a:rPr lang="sk-SK" sz="1300" dirty="0"/>
                        <a:t>"</a:t>
                      </a:r>
                      <a:r>
                        <a:rPr lang="sk-SK" sz="1300" dirty="0">
                          <a:hlinkClick r:id="rId24" tooltip="Tri piliere Európskej únie"/>
                        </a:rPr>
                        <a:t>Tri piliere Európskej únie</a:t>
                      </a:r>
                      <a:r>
                        <a:rPr lang="sk-SK" sz="1300" dirty="0"/>
                        <a:t>" - Európske spoločenstvo (ESUO, ES, </a:t>
                      </a:r>
                      <a:r>
                        <a:rPr lang="sk-SK" sz="1300" dirty="0" err="1"/>
                        <a:t>Euratom</a:t>
                      </a:r>
                      <a:r>
                        <a:rPr lang="sk-SK" sz="1300" dirty="0"/>
                        <a:t>), Spoločná zahraničná a bezpečnostná politika, Spravodlivosť a vnútorné záležitosti </a:t>
                      </a:r>
                    </a:p>
                  </a:txBody>
                  <a:tcPr marL="66778" marR="66778" marT="33389" marB="333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23887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17571"/>
      </p:ext>
    </p:extLst>
  </p:cSld>
  <p:clrMapOvr>
    <a:masterClrMapping/>
  </p:clrMapOvr>
  <p:transition spd="slow"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Podmienky členstva v EÚ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k-SK" sz="2400" b="1" dirty="0" err="1"/>
              <a:t>novoprijímané</a:t>
            </a:r>
            <a:r>
              <a:rPr lang="sk-SK" sz="2400" b="1" dirty="0"/>
              <a:t> štáty</a:t>
            </a:r>
            <a:r>
              <a:rPr lang="sk-SK" sz="2400" dirty="0"/>
              <a:t> </a:t>
            </a:r>
            <a:r>
              <a:rPr lang="sk-SK" sz="2400" b="1" dirty="0">
                <a:solidFill>
                  <a:srgbClr val="FF0000"/>
                </a:solidFill>
              </a:rPr>
              <a:t>musia preukázať</a:t>
            </a:r>
            <a:r>
              <a:rPr lang="sk-SK" sz="2400" dirty="0"/>
              <a:t>, že: </a:t>
            </a:r>
          </a:p>
          <a:p>
            <a:pPr lvl="1"/>
            <a:r>
              <a:rPr lang="sk-SK" sz="2000" dirty="0"/>
              <a:t>budú </a:t>
            </a:r>
            <a:r>
              <a:rPr lang="sk-SK" sz="2000" b="1" dirty="0"/>
              <a:t>dodržiavať normy a pravidlá EÚ</a:t>
            </a:r>
          </a:p>
          <a:p>
            <a:pPr lvl="1"/>
            <a:r>
              <a:rPr lang="sk-SK" sz="2000" dirty="0"/>
              <a:t>majú </a:t>
            </a:r>
            <a:r>
              <a:rPr lang="sk-SK" sz="2000" b="1" dirty="0"/>
              <a:t>súhlas inštitúcií EÚ</a:t>
            </a:r>
          </a:p>
          <a:p>
            <a:pPr lvl="1"/>
            <a:r>
              <a:rPr lang="sk-SK" sz="2000" dirty="0"/>
              <a:t>majú </a:t>
            </a:r>
            <a:r>
              <a:rPr lang="sk-SK" sz="2000" b="1" dirty="0"/>
              <a:t>súhlas svojich občanov </a:t>
            </a:r>
            <a:r>
              <a:rPr lang="sk-SK" sz="2000" dirty="0"/>
              <a:t>(referendum)</a:t>
            </a:r>
          </a:p>
          <a:p>
            <a:r>
              <a:rPr lang="sk-SK" sz="2400" b="1" dirty="0" err="1"/>
              <a:t>novoprijímané</a:t>
            </a:r>
            <a:r>
              <a:rPr lang="sk-SK" sz="2400" b="1" dirty="0"/>
              <a:t> štáty</a:t>
            </a:r>
            <a:r>
              <a:rPr lang="sk-SK" sz="2400" dirty="0"/>
              <a:t> </a:t>
            </a:r>
            <a:r>
              <a:rPr lang="sk-SK" sz="2400" b="1" dirty="0">
                <a:solidFill>
                  <a:srgbClr val="FF0000"/>
                </a:solidFill>
              </a:rPr>
              <a:t>musia mať</a:t>
            </a:r>
            <a:r>
              <a:rPr lang="sk-SK" sz="2400" dirty="0"/>
              <a:t>: </a:t>
            </a:r>
          </a:p>
          <a:p>
            <a:pPr lvl="1"/>
            <a:r>
              <a:rPr lang="sk-SK" sz="2000" b="1" dirty="0"/>
              <a:t>stabilné inštitúcie zaručujúce demokraciu</a:t>
            </a:r>
            <a:r>
              <a:rPr lang="sk-SK" sz="2000" dirty="0"/>
              <a:t>, ľudské práva, rešpektovanie ochrany menšín</a:t>
            </a:r>
          </a:p>
          <a:p>
            <a:pPr lvl="1"/>
            <a:r>
              <a:rPr lang="sk-SK" sz="2000" b="1" dirty="0"/>
              <a:t>fungujúce trhové hospodárstvo</a:t>
            </a:r>
          </a:p>
          <a:p>
            <a:pPr lvl="1"/>
            <a:r>
              <a:rPr lang="sk-SK" sz="2000" dirty="0"/>
              <a:t>schopnosť </a:t>
            </a:r>
            <a:r>
              <a:rPr lang="sk-SK" sz="2000" b="1" dirty="0"/>
              <a:t>vyrovnať sa s konkurenciou</a:t>
            </a:r>
            <a:r>
              <a:rPr lang="sk-SK" sz="2000" dirty="0"/>
              <a:t> a trhovými silami v EÚ</a:t>
            </a:r>
          </a:p>
          <a:p>
            <a:pPr lvl="1"/>
            <a:r>
              <a:rPr lang="sk-SK" sz="2000" dirty="0"/>
              <a:t>schopnosť prijať a </a:t>
            </a:r>
            <a:r>
              <a:rPr lang="sk-SK" sz="2000" b="1" dirty="0"/>
              <a:t>vykonávať záväzky vyplývajúce z členstva</a:t>
            </a:r>
            <a:r>
              <a:rPr lang="sk-SK" sz="2000" dirty="0"/>
              <a:t> v EÚ</a:t>
            </a:r>
          </a:p>
          <a:p>
            <a:pPr lvl="1"/>
            <a:r>
              <a:rPr lang="sk-SK" sz="2000" dirty="0"/>
              <a:t>schopnosť </a:t>
            </a:r>
            <a:r>
              <a:rPr lang="sk-SK" sz="2000" b="1" dirty="0"/>
              <a:t>dodržiavať ciele politickej a hospodárskej únie</a:t>
            </a:r>
          </a:p>
          <a:p>
            <a:pPr lvl="1"/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662" y="404664"/>
            <a:ext cx="206566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870538"/>
      </p:ext>
    </p:extLst>
  </p:cSld>
  <p:clrMapOvr>
    <a:masterClrMapping/>
  </p:clrMapOvr>
  <p:transition spd="slow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Zakladajúci členovia EÚ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k-SK" i="1" dirty="0"/>
              <a:t>Belgicko</a:t>
            </a:r>
          </a:p>
          <a:p>
            <a:r>
              <a:rPr lang="sk-SK" i="1" dirty="0"/>
              <a:t>Francúzsko</a:t>
            </a:r>
          </a:p>
          <a:p>
            <a:r>
              <a:rPr lang="sk-SK" i="1" dirty="0"/>
              <a:t>Holandsko</a:t>
            </a:r>
          </a:p>
          <a:p>
            <a:r>
              <a:rPr lang="sk-SK" i="1" dirty="0"/>
              <a:t>Luxembursko</a:t>
            </a:r>
          </a:p>
          <a:p>
            <a:r>
              <a:rPr lang="sk-SK" i="1" dirty="0"/>
              <a:t>Nemecko</a:t>
            </a:r>
          </a:p>
          <a:p>
            <a:r>
              <a:rPr lang="sk-SK" i="1" dirty="0"/>
              <a:t>Taliansko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310" y="1906967"/>
            <a:ext cx="1793776" cy="1197345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875" y="3411078"/>
            <a:ext cx="1794533" cy="1196589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036" y="5076223"/>
            <a:ext cx="1794533" cy="1196589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518" y="2814379"/>
            <a:ext cx="1614500" cy="1193397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465" y="4659505"/>
            <a:ext cx="1614500" cy="1196589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4988667"/>
            <a:ext cx="1614500" cy="1193414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768" y="228600"/>
            <a:ext cx="2076023" cy="157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4810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Šablóna 8 - oranžová + sivá">
  <a:themeElements>
    <a:clrScheme name="Živly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Tomáš Mikulovský">
      <a:majorFont>
        <a:latin typeface="Candara"/>
        <a:ea typeface=""/>
        <a:cs typeface=""/>
      </a:majorFont>
      <a:minorFont>
        <a:latin typeface="Candara"/>
        <a:ea typeface=""/>
        <a:cs typeface=""/>
      </a:minorFont>
    </a:fontScheme>
    <a:fmtScheme name="Bežný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Šablóna 8 - oranžová + sivá</Template>
  <TotalTime>601</TotalTime>
  <Words>1339</Words>
  <Application>Microsoft Office PowerPoint</Application>
  <PresentationFormat>Prezentácia na obrazovke (4:3)</PresentationFormat>
  <Paragraphs>216</Paragraphs>
  <Slides>32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32</vt:i4>
      </vt:variant>
    </vt:vector>
  </HeadingPairs>
  <TitlesOfParts>
    <vt:vector size="37" baseType="lpstr">
      <vt:lpstr>Arial</vt:lpstr>
      <vt:lpstr>Candara</vt:lpstr>
      <vt:lpstr>Wingdings</vt:lpstr>
      <vt:lpstr>Wingdings 2</vt:lpstr>
      <vt:lpstr>Šablóna 8 - oranžová + sivá</vt:lpstr>
      <vt:lpstr>Prezentácia programu PowerPoint</vt:lpstr>
      <vt:lpstr>Prezentácia programu PowerPoint</vt:lpstr>
      <vt:lpstr>Prezentácia programu PowerPoint</vt:lpstr>
      <vt:lpstr>História EÚ</vt:lpstr>
      <vt:lpstr>Číselné údaje o EÚ</vt:lpstr>
      <vt:lpstr>Základné  zmluvy  EÚ</vt:lpstr>
      <vt:lpstr>Základné  zmluvy  EÚ</vt:lpstr>
      <vt:lpstr>Podmienky členstva v EÚ</vt:lpstr>
      <vt:lpstr>Zakladajúci členovia EÚ</vt:lpstr>
      <vt:lpstr>Postup rozširovania EÚ</vt:lpstr>
      <vt:lpstr>Prezentácia programu PowerPoint</vt:lpstr>
      <vt:lpstr>Európska únia (vznik 1951)</vt:lpstr>
      <vt:lpstr>Európska únia (1973)</vt:lpstr>
      <vt:lpstr>Európska únia (1981)</vt:lpstr>
      <vt:lpstr>Európska únia (1986)</vt:lpstr>
      <vt:lpstr>Európska únia (1995)</vt:lpstr>
      <vt:lpstr>Európska únia (2004)</vt:lpstr>
      <vt:lpstr>Európska únia (2007)</vt:lpstr>
      <vt:lpstr>Európska únia (2013)</vt:lpstr>
      <vt:lpstr>Symboly EÚ</vt:lpstr>
      <vt:lpstr>Vlajka EÚ</vt:lpstr>
      <vt:lpstr>Hymna EÚ</vt:lpstr>
      <vt:lpstr>Inštitúcie EÚ</vt:lpstr>
      <vt:lpstr>Európska rada</vt:lpstr>
      <vt:lpstr>Európsky parlament</vt:lpstr>
      <vt:lpstr>Európska komisia</vt:lpstr>
      <vt:lpstr>Úradné jazyky</vt:lpstr>
      <vt:lpstr>Euro = „spoločná“ mena</vt:lpstr>
      <vt:lpstr>Problémy EÚ</vt:lpstr>
      <vt:lpstr>Zdroje</vt:lpstr>
      <vt:lpstr>Prezentácia programu PowerPoint</vt:lpstr>
      <vt:lpstr>Ďakujem za pozornosť!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Tomáš Mikulovský</dc:creator>
  <cp:lastModifiedBy>ucitel</cp:lastModifiedBy>
  <cp:revision>50</cp:revision>
  <dcterms:created xsi:type="dcterms:W3CDTF">2015-10-04T10:53:02Z</dcterms:created>
  <dcterms:modified xsi:type="dcterms:W3CDTF">2021-05-07T07:05:34Z</dcterms:modified>
</cp:coreProperties>
</file>