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3" r:id="rId4"/>
    <p:sldId id="264" r:id="rId5"/>
    <p:sldId id="265" r:id="rId6"/>
    <p:sldId id="283" r:id="rId7"/>
    <p:sldId id="269" r:id="rId8"/>
    <p:sldId id="275" r:id="rId9"/>
    <p:sldId id="271" r:id="rId10"/>
    <p:sldId id="279" r:id="rId11"/>
    <p:sldId id="280" r:id="rId12"/>
    <p:sldId id="277" r:id="rId13"/>
    <p:sldId id="281" r:id="rId14"/>
    <p:sldId id="278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97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95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97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655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71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38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66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07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96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76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7075C-56B9-42BB-BBEF-1B1E4B6830D6}" type="datetimeFigureOut">
              <a:rPr lang="de-DE" smtClean="0"/>
              <a:pPr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51D6-5C71-4F6D-8D32-CFE3F8F681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14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694642" y="808218"/>
            <a:ext cx="9118501" cy="16546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de-DE" sz="5400" b="1" dirty="0"/>
              <a:t>„</a:t>
            </a:r>
            <a:r>
              <a:rPr lang="sk-SK" sz="5400" b="1" dirty="0"/>
              <a:t>Obchodná dohoda medzi </a:t>
            </a:r>
            <a:r>
              <a:rPr lang="de-DE" sz="5400" b="1" dirty="0"/>
              <a:t>EU</a:t>
            </a:r>
            <a:r>
              <a:rPr lang="sk-SK" sz="5400" b="1" dirty="0"/>
              <a:t> a združením </a:t>
            </a:r>
            <a:r>
              <a:rPr lang="de-DE" sz="5400" b="1" dirty="0" err="1"/>
              <a:t>Mercosur</a:t>
            </a:r>
            <a:r>
              <a:rPr lang="de-DE" sz="5400" b="1" dirty="0"/>
              <a:t> “</a:t>
            </a:r>
            <a:endParaRPr lang="de-DE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7377">
            <a:off x="-799917" y="2555981"/>
            <a:ext cx="10696138" cy="601657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949371"/>
            <a:ext cx="12192000" cy="1908629"/>
          </a:xfrm>
          <a:gradFill>
            <a:gsLst>
              <a:gs pos="0">
                <a:srgbClr val="01B4D0">
                  <a:alpha val="18000"/>
                </a:srgbClr>
              </a:gs>
              <a:gs pos="80000">
                <a:schemeClr val="bg1">
                  <a:lumMod val="95000"/>
                </a:schemeClr>
              </a:gs>
              <a:gs pos="30000">
                <a:schemeClr val="accent4">
                  <a:lumMod val="20000"/>
                  <a:lumOff val="80000"/>
                </a:schemeClr>
              </a:gs>
              <a:gs pos="49000">
                <a:srgbClr val="01B4D0">
                  <a:lumMod val="64000"/>
                  <a:lumOff val="36000"/>
                </a:srgb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effectLst/>
        </p:spPr>
        <p:txBody>
          <a:bodyPr>
            <a:noAutofit/>
          </a:bodyPr>
          <a:lstStyle/>
          <a:p>
            <a:pPr algn="ctr"/>
            <a:r>
              <a:rPr lang="de-DE" sz="4800" i="1" dirty="0" err="1">
                <a:latin typeface="+mn-lt"/>
              </a:rPr>
              <a:t>Príležitosti</a:t>
            </a:r>
            <a:r>
              <a:rPr lang="de-DE" sz="4800" i="1" dirty="0">
                <a:latin typeface="+mn-lt"/>
              </a:rPr>
              <a:t> a </a:t>
            </a:r>
            <a:r>
              <a:rPr lang="de-DE" sz="4800" i="1" dirty="0" err="1">
                <a:latin typeface="+mn-lt"/>
              </a:rPr>
              <a:t>riziká</a:t>
            </a:r>
            <a:r>
              <a:rPr lang="de-DE" sz="4800" i="1" dirty="0">
                <a:latin typeface="+mn-lt"/>
              </a:rPr>
              <a:t> </a:t>
            </a:r>
            <a:r>
              <a:rPr lang="de-DE" sz="4800" i="1" dirty="0" err="1">
                <a:latin typeface="+mn-lt"/>
              </a:rPr>
              <a:t>najväčšej</a:t>
            </a:r>
            <a:r>
              <a:rPr lang="de-DE" sz="4800" i="1" dirty="0">
                <a:latin typeface="+mn-lt"/>
              </a:rPr>
              <a:t> </a:t>
            </a:r>
            <a:r>
              <a:rPr lang="de-DE" sz="4800" i="1" dirty="0" err="1">
                <a:latin typeface="+mn-lt"/>
              </a:rPr>
              <a:t>zóny</a:t>
            </a:r>
            <a:r>
              <a:rPr lang="de-DE" sz="4800" i="1" dirty="0">
                <a:latin typeface="+mn-lt"/>
              </a:rPr>
              <a:t> </a:t>
            </a:r>
            <a:r>
              <a:rPr lang="de-DE" sz="4800" i="1" dirty="0" err="1">
                <a:latin typeface="+mn-lt"/>
              </a:rPr>
              <a:t>voľného</a:t>
            </a:r>
            <a:r>
              <a:rPr lang="de-DE" sz="4800" i="1" dirty="0">
                <a:latin typeface="+mn-lt"/>
              </a:rPr>
              <a:t> </a:t>
            </a:r>
            <a:r>
              <a:rPr lang="de-DE" sz="4800" i="1" dirty="0" err="1">
                <a:latin typeface="+mn-lt"/>
              </a:rPr>
              <a:t>obchodu</a:t>
            </a:r>
            <a:r>
              <a:rPr lang="de-DE" sz="4800" i="1" dirty="0">
                <a:latin typeface="+mn-lt"/>
              </a:rPr>
              <a:t> na </a:t>
            </a:r>
            <a:r>
              <a:rPr lang="de-DE" sz="4800" i="1" dirty="0" err="1">
                <a:latin typeface="+mn-lt"/>
              </a:rPr>
              <a:t>svete</a:t>
            </a:r>
            <a:r>
              <a:rPr lang="de-DE" sz="4800" i="1" dirty="0">
                <a:latin typeface="+mn-lt"/>
              </a:rPr>
              <a:t> so </a:t>
            </a:r>
            <a:r>
              <a:rPr lang="de-DE" sz="4800" i="1" dirty="0" err="1">
                <a:latin typeface="+mn-lt"/>
              </a:rPr>
              <a:t>zameraním</a:t>
            </a:r>
            <a:r>
              <a:rPr lang="de-DE" sz="4800" i="1" dirty="0">
                <a:latin typeface="+mn-lt"/>
              </a:rPr>
              <a:t> na </a:t>
            </a:r>
            <a:r>
              <a:rPr lang="de-DE" sz="4800" i="1" dirty="0" err="1">
                <a:latin typeface="+mn-lt"/>
              </a:rPr>
              <a:t>Nemecko</a:t>
            </a:r>
            <a:r>
              <a:rPr lang="de-DE" sz="4800" i="1" dirty="0">
                <a:latin typeface="+mn-lt"/>
              </a:rPr>
              <a:t>, </a:t>
            </a:r>
            <a:r>
              <a:rPr lang="de-DE" sz="4800" i="1" dirty="0" err="1">
                <a:latin typeface="+mn-lt"/>
              </a:rPr>
              <a:t>Poľsko</a:t>
            </a:r>
            <a:r>
              <a:rPr lang="de-DE" sz="4800" i="1" dirty="0">
                <a:latin typeface="+mn-lt"/>
              </a:rPr>
              <a:t> a </a:t>
            </a:r>
            <a:r>
              <a:rPr lang="de-DE" sz="4800" i="1" dirty="0" err="1">
                <a:latin typeface="+mn-lt"/>
              </a:rPr>
              <a:t>Slovensko</a:t>
            </a:r>
            <a:endParaRPr lang="de-DE" sz="4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20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sk-SK" dirty="0"/>
              <a:t>Moje výskumné otázky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Prečo EÚ dodržiava dohodu, keď Londýnska ekonomická škola zistila, že dohoda pre EÚ sotva stojí za to?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108428" y="3835658"/>
            <a:ext cx="914072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3200" dirty="0"/>
              <a:t>„Predchádzajúce obchodné dohody, ako napr. dohoda s Južnou Kóreou ukázala, že to bude mať pozitívny účinok pre EÚ. “</a:t>
            </a:r>
            <a:endParaRPr lang="de-DE" sz="3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3548003"/>
            <a:ext cx="2460728" cy="2460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781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sk-SK" dirty="0"/>
              <a:t>Moje výskumné otázky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Ako by sa mala dohoda vylepšiť s cieľom zaručiť súlad s Parížskou dohodou o ochrane podnebia a zastaviť odlesňovanie?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296019" y="3482069"/>
            <a:ext cx="877671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dirty="0" err="1"/>
              <a:t>Liberalizácia</a:t>
            </a:r>
            <a:r>
              <a:rPr lang="de-DE" sz="3200" dirty="0"/>
              <a:t> </a:t>
            </a:r>
            <a:r>
              <a:rPr lang="de-DE" sz="3200" dirty="0" err="1"/>
              <a:t>poľnohospodárskych</a:t>
            </a:r>
            <a:r>
              <a:rPr lang="de-DE" sz="3200" dirty="0"/>
              <a:t> </a:t>
            </a:r>
            <a:r>
              <a:rPr lang="de-DE" sz="3200" dirty="0" err="1"/>
              <a:t>trhov</a:t>
            </a:r>
            <a:r>
              <a:rPr lang="de-DE" sz="3200" dirty="0"/>
              <a:t> </a:t>
            </a:r>
            <a:r>
              <a:rPr lang="de-DE" sz="3200" dirty="0" err="1"/>
              <a:t>sa</a:t>
            </a:r>
            <a:r>
              <a:rPr lang="de-DE" sz="3200" dirty="0"/>
              <a:t> </a:t>
            </a:r>
            <a:r>
              <a:rPr lang="de-DE" sz="3200" dirty="0" err="1"/>
              <a:t>musí</a:t>
            </a:r>
            <a:r>
              <a:rPr lang="de-DE" sz="3200" dirty="0"/>
              <a:t> </a:t>
            </a:r>
            <a:r>
              <a:rPr lang="de-DE" sz="3200" dirty="0" err="1"/>
              <a:t>zrušiť</a:t>
            </a:r>
            <a:r>
              <a:rPr lang="sk-SK" sz="3200" dirty="0"/>
              <a:t>. </a:t>
            </a:r>
            <a:r>
              <a:rPr lang="de-DE" sz="3200" dirty="0" err="1"/>
              <a:t>Za</a:t>
            </a:r>
            <a:r>
              <a:rPr lang="de-DE" sz="3200" dirty="0"/>
              <a:t> </a:t>
            </a:r>
            <a:r>
              <a:rPr lang="de-DE" sz="3200" dirty="0" err="1"/>
              <a:t>porušovanie</a:t>
            </a:r>
            <a:r>
              <a:rPr lang="de-DE" sz="3200" dirty="0"/>
              <a:t> </a:t>
            </a:r>
            <a:r>
              <a:rPr lang="de-DE" sz="3200" dirty="0" err="1"/>
              <a:t>životného</a:t>
            </a:r>
            <a:r>
              <a:rPr lang="de-DE" sz="3200" dirty="0"/>
              <a:t> </a:t>
            </a:r>
            <a:r>
              <a:rPr lang="de-DE" sz="3200" dirty="0" err="1"/>
              <a:t>prostredia</a:t>
            </a:r>
            <a:r>
              <a:rPr lang="de-DE" sz="3200" dirty="0"/>
              <a:t> </a:t>
            </a:r>
            <a:r>
              <a:rPr lang="de-DE" sz="3200" dirty="0" err="1"/>
              <a:t>musia</a:t>
            </a:r>
            <a:r>
              <a:rPr lang="de-DE" sz="3200" dirty="0"/>
              <a:t> </a:t>
            </a:r>
            <a:r>
              <a:rPr lang="de-DE" sz="3200" dirty="0" err="1"/>
              <a:t>byť</a:t>
            </a:r>
            <a:r>
              <a:rPr lang="de-DE" sz="3200" dirty="0"/>
              <a:t> </a:t>
            </a:r>
            <a:r>
              <a:rPr lang="sk-SK" sz="3200" dirty="0"/>
              <a:t>uložené </a:t>
            </a:r>
            <a:r>
              <a:rPr lang="de-DE" sz="3200" dirty="0" err="1"/>
              <a:t>sankcie</a:t>
            </a:r>
            <a:r>
              <a:rPr lang="sk-SK" sz="3200" dirty="0"/>
              <a:t>.</a:t>
            </a:r>
            <a:r>
              <a:rPr lang="de-DE" sz="3200" dirty="0"/>
              <a:t>“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/>
          <a:srcRect l="5882" r="27870" b="-567"/>
          <a:stretch/>
        </p:blipFill>
        <p:spPr>
          <a:xfrm>
            <a:off x="838200" y="3284212"/>
            <a:ext cx="2457819" cy="2457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63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sk-SK" dirty="0"/>
              <a:t>Moje výskumné otázky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Ako by sa mala dohoda vylepšiť s cieľom zaručiť súlad s Parížskou dohodou o ochrane podnebia a zastaviť odlesňovanie?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394179" y="3654980"/>
            <a:ext cx="8797822" cy="20808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3200" dirty="0"/>
              <a:t>„O právne záväzných ustanoveniach v kapitole o udržateľnosti je možné požiadať už prostredníctvom mechanizmu presadzovania zameraného na dialóg.“</a:t>
            </a:r>
            <a:endParaRPr lang="de-DE" sz="3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548003"/>
            <a:ext cx="2460728" cy="2460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696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sk-SK" dirty="0"/>
              <a:t>Moje výskumné otázky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Môžu sa sankcie použiť na to, aby prinútili obchodného partnera (</a:t>
            </a:r>
            <a:r>
              <a:rPr lang="sk-SK" sz="3200" dirty="0" err="1"/>
              <a:t>Mercosour</a:t>
            </a:r>
            <a:r>
              <a:rPr lang="sk-SK" sz="3200" dirty="0"/>
              <a:t>), aby prijal udržateľné a ekologické správanie?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296020" y="3958319"/>
            <a:ext cx="889598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3200" dirty="0"/>
              <a:t>„Nestačí používať obsah obchodnej dohody iba ako diplomatický nástroj.“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/>
          <a:srcRect l="5882" r="27870" b="-567"/>
          <a:stretch/>
        </p:blipFill>
        <p:spPr>
          <a:xfrm>
            <a:off x="838200" y="3668488"/>
            <a:ext cx="2457819" cy="2457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72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sk-SK" dirty="0"/>
              <a:t>Moje výskumné otázky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Môžu sa sankcie použiť na to, aby prinútili obchodného partnera (</a:t>
            </a:r>
            <a:r>
              <a:rPr lang="sk-SK" sz="3200" dirty="0" err="1"/>
              <a:t>Mercosour</a:t>
            </a:r>
            <a:r>
              <a:rPr lang="sk-SK" sz="3200" dirty="0"/>
              <a:t>), aby prijal udržateľné a ekologické správanie?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394178" y="4176335"/>
            <a:ext cx="879782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3200" dirty="0"/>
              <a:t>„My Európania nemôžeme nútiť žiadnu krajinu na svete, aby urobila niečo, čo sama nechce.“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548003"/>
            <a:ext cx="2460728" cy="2460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326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073908">
            <a:off x="9232672" y="3139732"/>
            <a:ext cx="2984952" cy="53393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</a:t>
            </a:r>
            <a:r>
              <a:rPr lang="sk-SK" b="1" dirty="0"/>
              <a:t> </a:t>
            </a:r>
            <a:r>
              <a:rPr lang="sk-SK" dirty="0"/>
              <a:t>Čo bude ďalej?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00150" y="2190750"/>
            <a:ext cx="10991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sk-SK" sz="3200" dirty="0"/>
              <a:t>Dohoda musí byť preložená do všetkých jazykov EÚ.</a:t>
            </a:r>
          </a:p>
          <a:p>
            <a:pPr lvl="0"/>
            <a:endParaRPr lang="sk-SK" sz="3200" dirty="0"/>
          </a:p>
          <a:p>
            <a:pPr lvl="0">
              <a:buFont typeface="Arial" pitchFamily="34" charset="0"/>
              <a:buChar char="•"/>
            </a:pPr>
            <a:r>
              <a:rPr lang="sk-SK" sz="3200" dirty="0"/>
              <a:t>Každá jednotlivá členská krajina EÚ musí s dohodou súhlasiť.</a:t>
            </a:r>
          </a:p>
        </p:txBody>
      </p:sp>
    </p:spTree>
    <p:extLst>
      <p:ext uri="{BB962C8B-B14F-4D97-AF65-F5344CB8AC3E}">
        <p14:creationId xmlns:p14="http://schemas.microsoft.com/office/powerpoint/2010/main" val="292493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sk-SK" dirty="0"/>
              <a:t>Obsah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500" y="1466850"/>
            <a:ext cx="11525250" cy="56197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6400" u="sng" dirty="0"/>
              <a:t>Abbildung 1, Südamerika Karte: 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https://stock.adobe.com/de/images/mercosur-memebers-with-national-flags-on-blue-political-globe-3d-illustration-isolated-on-white-background/233277228?prev_url=detail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2, EU Karte: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https://stock.adobe.com/de/images/europa/25045338?prev_url=detail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3, </a:t>
            </a:r>
            <a:r>
              <a:rPr lang="de-DE" sz="6400" u="sng" dirty="0" err="1"/>
              <a:t>Mercosur</a:t>
            </a:r>
            <a:r>
              <a:rPr lang="de-DE" sz="6400" u="sng" dirty="0"/>
              <a:t> Einigung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https://s14-eu5.startpage.com/cgi-bin/serveimage?url=https%3A%2F%2Fencrypted-tbn0.gstatic.com%2Fimages%3Fq%3Dtbn%3AANd9GcR2rbIvzGZ-6QDGLGYyQD6gxASP2YaT5zy6pdfm_lMPPlIAl4GX%26s&amp;sp=d3f053babb09eb10e5198c6d6f79e34e&amp;anticache=410462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4, G20 Gipfel Osaka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https://www.sueddeutsche.de/image/sz.1.4506097/1200x675?v=1561910441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5, Supermarkt: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https://s14-eu5.startpage.com/cgi-bin/serveimage?url=https%3A%2F%2Fencrypted-tbn0.gstatic.com%2Fimages%3Fq%3Dtbn%3AANd9GcS8dS-ll9vIrLs8GEvZn2nHh_VelwhAsWMCy6jYLm0gS3pLQyNc%26s&amp;sp=0981ad02669c36576f7bcf6a2e1337a0&amp;anticache=299283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28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sk-SK" dirty="0"/>
              <a:t>Obsah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500" y="1466850"/>
            <a:ext cx="11525250" cy="56197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6400" dirty="0"/>
              <a:t> </a:t>
            </a:r>
            <a:r>
              <a:rPr lang="de-DE" sz="6400" u="sng" dirty="0"/>
              <a:t>Abbildung 6, Autoindustrie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https://s14-eu5.startpage.com/cgi-bin/serveimage?url=https%3A%2F%2Fencrypted-tbn0.gstatic.com%2Fimages%3Fq%3Dtbn%3AANd9GcS32iMuZlG0613-rtYSrb3u-imarb7A6KUi6C1Ga1vkzz-hJXpsrw%26s&amp;sp=a8995fb553f49011a3f6bb5a4a4ca0a1&amp;anticache=448595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7, </a:t>
            </a:r>
            <a:r>
              <a:rPr lang="de-DE" sz="6400" u="sng" dirty="0" err="1"/>
              <a:t>Mercosur</a:t>
            </a:r>
            <a:r>
              <a:rPr lang="de-DE" sz="6400" u="sng" dirty="0"/>
              <a:t> Protest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https://s14-eu5.startpage.com/cgi-bin/serveimage?url=https%3A%2F%2Fencrypted-tbn0.gstatic.com%2Fimages%3Fq%3Dtbn%3AANd9GcSgVW11ZvIpHpiz0WKqwnhU1CTPZf4c7rHxggJo2g2lWzFvQQjlTg%26s&amp;sp=9eb689f85d0c685d5a92d8d539c304bb&amp;anticache=112042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8, Containerschiff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https://s14-eu5.startpage.com/cgi-bin/serveimage?url=https%3A%2F%2Fencrypted-tbn0.gstatic.com%2Fimages%3Fq%3Dtbn%3AANd9GcTq1YmzBg3F_MViIJWptkXOJKayTS1GmU7YZ2BoR81dCRTquSN25A%26s&amp;sp=eb0bafc87c34f2914c80b9ce746e4b35&amp;anticache=143539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6400" u="sng" dirty="0"/>
              <a:t>Abbildung 9, Arbeiter</a:t>
            </a:r>
            <a:endParaRPr lang="de-DE" sz="6400" dirty="0"/>
          </a:p>
          <a:p>
            <a:pPr marL="0" indent="0">
              <a:buNone/>
            </a:pPr>
            <a:r>
              <a:rPr lang="de-DE" sz="6400" dirty="0"/>
              <a:t>https://s14-eu5.startpage.com/cgi-bin/serveimage?url=https%3A%2F%2Fencrypted-tbn0.gstatic.com%2Fimages%3Fq%3Dtbn%3AANd9GcSnedz_66HkEk1HCExj2xZETVHhdST6_dxIvlXZJkeXcdZ5xLT9Dg%26s&amp;sp=7f32b0a218374586e6f4c93d85fd5c05&amp;anticache=122361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r>
              <a:rPr lang="de-DE" sz="7200" dirty="0"/>
              <a:t> </a:t>
            </a:r>
          </a:p>
          <a:p>
            <a:pPr marL="0" indent="0">
              <a:buNone/>
            </a:pPr>
            <a:endParaRPr lang="de-DE" sz="72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48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sk-SK" dirty="0"/>
              <a:t>Obsah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500" y="1466850"/>
            <a:ext cx="11525250" cy="561975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4000" u="sng" dirty="0"/>
              <a:t>Abbildung 10, Landwirtschaft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https://s14-eu5.startpage.com/cgi-bin/serveimage?url=https%3A%2F%2Fencrypted-tbn0.gstatic.com%2Fimages%3Fq%3Dtbn%3AANd9GcRoNP_7_gw8IpypkQirGXuM6Z18o3BK1_Qz2oEzKTyYoQkx6haTaA%26s&amp;sp=18518ba9535fc9cadd8c3dca9dfc5493&amp;anticache=921225</a:t>
            </a:r>
          </a:p>
          <a:p>
            <a:pPr marL="0" indent="0">
              <a:buNone/>
            </a:pPr>
            <a:r>
              <a:rPr lang="de-DE" sz="4000" dirty="0"/>
              <a:t> </a:t>
            </a:r>
          </a:p>
          <a:p>
            <a:pPr marL="0" indent="0">
              <a:buNone/>
            </a:pPr>
            <a:r>
              <a:rPr lang="de-DE" sz="4000" u="sng" dirty="0"/>
              <a:t>Abbildung 11, Waldbrand: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https://s14-eu5.startpage.com/cgi-bin/serveimage?url=https%3A%2F%2Fencrypted-tbn0.gstatic.com%2Fimages%3Fq%3Dtbn%3AANd9GcRHb213Gfv86bSmQYRBiNg710YHi3WDDlnp21jndlDrVVTmsmq7%26s&amp;sp=cc9b6e776f57bcc160be2935a582bc00&amp;anticache=358341</a:t>
            </a:r>
          </a:p>
          <a:p>
            <a:pPr marL="0" indent="0">
              <a:buNone/>
            </a:pPr>
            <a:r>
              <a:rPr lang="de-DE" sz="4000" dirty="0"/>
              <a:t> </a:t>
            </a:r>
          </a:p>
          <a:p>
            <a:pPr marL="0" indent="0">
              <a:buNone/>
            </a:pPr>
            <a:r>
              <a:rPr lang="de-DE" sz="4000" u="sng" dirty="0"/>
              <a:t>Abbildung 12, </a:t>
            </a:r>
            <a:r>
              <a:rPr lang="de-DE" sz="4000" u="sng" dirty="0" err="1"/>
              <a:t>Jair</a:t>
            </a:r>
            <a:r>
              <a:rPr lang="de-DE" sz="4000" u="sng" dirty="0"/>
              <a:t> </a:t>
            </a:r>
            <a:r>
              <a:rPr lang="de-DE" sz="4000" u="sng" dirty="0" err="1"/>
              <a:t>Bolsonaro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https://s14-eu5.startpage.com/cgi-bin/serveimage?url=https%3A%2F%2Fmedia0.faz.net%2Fppmedia%2Faktuell%2F961320901%2F1.6097086%2Fformat_top1_breit%2Fder-brasilianische-praesident.jpg&amp;sp=d907efc8e69d7de8a2e7d8cf02040eb3&amp;anticache=374951</a:t>
            </a:r>
          </a:p>
          <a:p>
            <a:pPr marL="0" indent="0">
              <a:buNone/>
            </a:pPr>
            <a:r>
              <a:rPr lang="de-DE" sz="4000" dirty="0"/>
              <a:t> </a:t>
            </a:r>
          </a:p>
          <a:p>
            <a:pPr marL="0" indent="0">
              <a:buNone/>
            </a:pPr>
            <a:r>
              <a:rPr lang="de-DE" sz="4000" u="sng" dirty="0"/>
              <a:t>Abbildung 13, Extreme Landwirtschaft</a:t>
            </a:r>
            <a:endParaRPr lang="de-DE" sz="4000" dirty="0"/>
          </a:p>
          <a:p>
            <a:pPr marL="0" indent="0">
              <a:buNone/>
            </a:pPr>
            <a:r>
              <a:rPr lang="de-DE" sz="4000" dirty="0"/>
              <a:t>https://s14-eu5.startpage.com/cgi-bin/serveimage?url=https%3A%2F%2Fencrypted-tbn0.gstatic.com%2Fimages%3Fq%3Dtbn%3AANd9GcTMvg84Hxj-01tzur2Gg6UrY_leMYMPx1JIQGe2sSbe_0VE7btQDw%26s&amp;sp=0384bfac6dce263b0cb8b321181de1fb&amp;anticache=951512</a:t>
            </a:r>
          </a:p>
          <a:p>
            <a:pPr marL="0" indent="0">
              <a:buNone/>
            </a:pPr>
            <a:r>
              <a:rPr lang="de-DE" sz="6400" dirty="0"/>
              <a:t> 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52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sk-SK" dirty="0"/>
              <a:t>Obsah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500" y="1466850"/>
            <a:ext cx="10934700" cy="495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2300" u="sng" dirty="0"/>
              <a:t>Abbildung 14, Pestizideinsatz</a:t>
            </a:r>
            <a:endParaRPr lang="de-DE" sz="2300" dirty="0"/>
          </a:p>
          <a:p>
            <a:pPr marL="0" indent="0">
              <a:buNone/>
            </a:pPr>
            <a:r>
              <a:rPr lang="de-DE" sz="2300" dirty="0"/>
              <a:t>https://s14-eu5.startpage.com/cgi-bin/serveimage?url=https%3A%2F%2Fencrypted-tbn0.gstatic.com%2Fimages%3Fq%3Dtbn%3AANd9GcRtiEieWiHywRMkgxavZ1Fjolz-OaiCjrUAUsZVNsoChcH4GDDL%26s&amp;sp=d9c384922bbcb0750bf6304e791bc8de&amp;anticache=312200</a:t>
            </a:r>
          </a:p>
          <a:p>
            <a:pPr marL="0" indent="0">
              <a:buNone/>
            </a:pPr>
            <a:r>
              <a:rPr lang="de-DE" sz="2300" dirty="0"/>
              <a:t> </a:t>
            </a:r>
          </a:p>
          <a:p>
            <a:pPr marL="0" indent="0">
              <a:buNone/>
            </a:pPr>
            <a:r>
              <a:rPr lang="de-DE" sz="2300" u="sng" dirty="0"/>
              <a:t>Abbildung 15, Karikatur Schiffe</a:t>
            </a:r>
            <a:endParaRPr lang="de-DE" sz="2300" dirty="0"/>
          </a:p>
          <a:p>
            <a:pPr marL="0" indent="0">
              <a:buNone/>
            </a:pPr>
            <a:r>
              <a:rPr lang="de-DE" sz="2300" dirty="0"/>
              <a:t>https://s14-eu5.startpage.com/cgi-bin/serveimage?url=https%3A%2F%2Fencrypted-tbn0.gstatic.com%2Fimages%3Fq%3Dtbn%3AANd9GcRWPdAQGdgRQhAD4sd17fYW3KbdHdl2VVT2A7pa8xfkF6d0rT0POQ%26s&amp;sp=45869cc39f8135a15346002caf976e6a&amp;anticache=834802</a:t>
            </a:r>
          </a:p>
          <a:p>
            <a:pPr marL="0" indent="0">
              <a:buNone/>
            </a:pPr>
            <a:r>
              <a:rPr lang="de-DE" sz="2300" dirty="0"/>
              <a:t> </a:t>
            </a:r>
          </a:p>
          <a:p>
            <a:pPr marL="0" indent="0">
              <a:buNone/>
            </a:pPr>
            <a:r>
              <a:rPr lang="de-DE" sz="2300" u="sng" dirty="0"/>
              <a:t>Abbildung 16, Lucile </a:t>
            </a:r>
            <a:r>
              <a:rPr lang="de-DE" sz="2300" u="sng" dirty="0" err="1"/>
              <a:t>Falgueyrac</a:t>
            </a:r>
            <a:endParaRPr lang="de-DE" sz="2300" dirty="0"/>
          </a:p>
          <a:p>
            <a:pPr marL="0" indent="0">
              <a:buNone/>
            </a:pPr>
            <a:r>
              <a:rPr lang="de-DE" sz="2300" dirty="0"/>
              <a:t>https://s14-eu5.startpage.com/cgi-bin/serveimage?url=https%3A%2F%2Fencrypted-tbn0.gstatic.com%2Fimages%3Fq%3Dtbn%3AANd9GcQQFJZWNC7wvgW3Asb0o2Ww1G_iJS4o83VC0cj3_zyxXJMLBFdB6w%26s&amp;sp=38ba231fa6b7709865f93d66f3df999e&amp;anticache=928481</a:t>
            </a:r>
          </a:p>
          <a:p>
            <a:pPr marL="0" indent="0">
              <a:buNone/>
            </a:pPr>
            <a:r>
              <a:rPr lang="de-DE" sz="2300" dirty="0"/>
              <a:t> </a:t>
            </a:r>
          </a:p>
          <a:p>
            <a:pPr marL="0" indent="0">
              <a:buNone/>
            </a:pPr>
            <a:r>
              <a:rPr lang="de-DE" sz="2300" u="sng" dirty="0"/>
              <a:t>Abbildung 17, Prof. Dr. Sven Simon</a:t>
            </a:r>
            <a:endParaRPr lang="de-DE" sz="2300" dirty="0"/>
          </a:p>
          <a:p>
            <a:pPr marL="0" indent="0">
              <a:buNone/>
            </a:pPr>
            <a:r>
              <a:rPr lang="de-DE" sz="2300" dirty="0"/>
              <a:t>https://s14-eu5.startpage.com/cgi-bin/serveimage?url=https%3A%2F%2Fencrypted-tbn0.gstatic.com%2Fimages%3Fq%3Dtbn%3AANd9GcR3SIvQCLPqMPRrOwOgVwurSQx51QQdCDQgAvt7nGWoGKcf8hyL3w%26s&amp;sp=800ff129dd624a805e0f5f825f215ebd&amp;anticache=248781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48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1.</a:t>
            </a:r>
            <a:r>
              <a:rPr lang="sk-SK" dirty="0"/>
              <a:t>Čo sa doteraz stalo...</a:t>
            </a:r>
            <a:br>
              <a:rPr lang="sk-SK" dirty="0"/>
            </a:b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1003176" y="2394256"/>
            <a:ext cx="3600000" cy="3600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2700" cap="flat" cmpd="sng" algn="ctr">
            <a:solidFill>
              <a:srgbClr val="54545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411888" y="2213957"/>
            <a:ext cx="3600000" cy="3600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2700" cap="flat" cmpd="sng" algn="ctr">
            <a:solidFill>
              <a:srgbClr val="54545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Nach unten gekrümmter Pfeil 9"/>
          <p:cNvSpPr/>
          <p:nvPr/>
        </p:nvSpPr>
        <p:spPr>
          <a:xfrm>
            <a:off x="3559260" y="1483544"/>
            <a:ext cx="4896544" cy="1728192"/>
          </a:xfrm>
          <a:prstGeom prst="curvedDownArrow">
            <a:avLst/>
          </a:prstGeom>
          <a:solidFill>
            <a:srgbClr val="545454"/>
          </a:solidFill>
          <a:ln w="12700" cap="flat" cmpd="sng" algn="ctr">
            <a:solidFill>
              <a:srgbClr val="54545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Nach unten gekrümmter Pfeil 10"/>
          <p:cNvSpPr/>
          <p:nvPr/>
        </p:nvSpPr>
        <p:spPr>
          <a:xfrm rot="10800000">
            <a:off x="3381028" y="4816178"/>
            <a:ext cx="4896544" cy="1728192"/>
          </a:xfrm>
          <a:prstGeom prst="curvedDownArrow">
            <a:avLst/>
          </a:prstGeom>
          <a:solidFill>
            <a:srgbClr val="545454"/>
          </a:solidFill>
          <a:ln w="12700" cap="flat" cmpd="sng" algn="ctr">
            <a:solidFill>
              <a:srgbClr val="54545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85281" y="2055633"/>
            <a:ext cx="1722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2800" dirty="0"/>
              <a:t>Jedlo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z="2800" dirty="0"/>
              <a:t>Suroviny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27635" y="4518729"/>
            <a:ext cx="2978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Vozidlá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Chemikálie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Farmaceutické produkty</a:t>
            </a:r>
          </a:p>
        </p:txBody>
      </p:sp>
    </p:spTree>
    <p:extLst>
      <p:ext uri="{BB962C8B-B14F-4D97-AF65-F5344CB8AC3E}">
        <p14:creationId xmlns:p14="http://schemas.microsoft.com/office/powerpoint/2010/main" val="2419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sk-SK" dirty="0"/>
              <a:t>Čo sa doteraz stalo...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510" y="2130038"/>
            <a:ext cx="6129498" cy="34441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8988" y="2130038"/>
            <a:ext cx="6123012" cy="34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0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sk-SK" dirty="0"/>
              <a:t>Čo sa doteraz stalo...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3932" y="2777619"/>
            <a:ext cx="3409867" cy="2340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4375" y="906490"/>
            <a:ext cx="2979807" cy="2090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435" y="1538691"/>
            <a:ext cx="3584015" cy="2007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94375" y="4839585"/>
            <a:ext cx="3089160" cy="17299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316642"/>
            <a:ext cx="3081338" cy="2050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056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sk-SK" dirty="0"/>
              <a:t>Čo sa doteraz stalo...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3274" y="2376844"/>
            <a:ext cx="4165452" cy="2653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" y="4552950"/>
            <a:ext cx="2857500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50" y="1662469"/>
            <a:ext cx="320040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4104" y="4552950"/>
            <a:ext cx="3700991" cy="40595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7261" y="1462444"/>
            <a:ext cx="3114675" cy="1466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04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073908">
            <a:off x="9232672" y="3139732"/>
            <a:ext cx="2984952" cy="53393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2. </a:t>
            </a:r>
            <a:r>
              <a:rPr lang="sk-SK" dirty="0"/>
              <a:t>Moji partneri v rozhovore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/>
          <a:srcRect l="5882" r="27870" b="-567"/>
          <a:stretch/>
        </p:blipFill>
        <p:spPr>
          <a:xfrm>
            <a:off x="1371415" y="1690688"/>
            <a:ext cx="2457819" cy="2457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6100" y="1687779"/>
            <a:ext cx="2460728" cy="2460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feld 2"/>
          <p:cNvSpPr txBox="1"/>
          <p:nvPr/>
        </p:nvSpPr>
        <p:spPr>
          <a:xfrm>
            <a:off x="317668" y="4196797"/>
            <a:ext cx="4603412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/>
              <a:t>Lucile </a:t>
            </a:r>
            <a:r>
              <a:rPr lang="de-DE" sz="3200" u="sng" dirty="0" err="1"/>
              <a:t>Falgueyrac</a:t>
            </a:r>
            <a:endParaRPr lang="de-DE" sz="3200" u="sng" dirty="0"/>
          </a:p>
          <a:p>
            <a:pPr algn="ctr"/>
            <a:r>
              <a:rPr lang="de-DE" sz="3200" dirty="0" err="1"/>
              <a:t>Obchodn</a:t>
            </a:r>
            <a:r>
              <a:rPr lang="sk-SK" sz="3200" dirty="0"/>
              <a:t>á</a:t>
            </a:r>
            <a:r>
              <a:rPr lang="de-DE" sz="3200" dirty="0"/>
              <a:t> expert</a:t>
            </a:r>
            <a:r>
              <a:rPr lang="sk-SK" sz="3200" dirty="0" err="1"/>
              <a:t>ka</a:t>
            </a:r>
            <a:endParaRPr lang="de-DE" sz="3200" dirty="0"/>
          </a:p>
          <a:p>
            <a:pPr algn="ctr"/>
            <a:r>
              <a:rPr lang="de-DE" sz="3200" dirty="0" err="1"/>
              <a:t>Asistentka</a:t>
            </a:r>
            <a:r>
              <a:rPr lang="de-DE" sz="3200" dirty="0"/>
              <a:t> </a:t>
            </a:r>
            <a:r>
              <a:rPr lang="de-DE" sz="3200" dirty="0" err="1"/>
              <a:t>poslankyne</a:t>
            </a:r>
            <a:r>
              <a:rPr lang="de-DE" sz="3200" dirty="0"/>
              <a:t> EP Anna </a:t>
            </a:r>
            <a:r>
              <a:rPr lang="de-DE" sz="3200" dirty="0" err="1"/>
              <a:t>Cavazzini</a:t>
            </a:r>
            <a:endParaRPr lang="de-DE" sz="3200" dirty="0"/>
          </a:p>
          <a:p>
            <a:pPr algn="ctr"/>
            <a:r>
              <a:rPr lang="de-DE" sz="3200" dirty="0"/>
              <a:t>(</a:t>
            </a:r>
            <a:r>
              <a:rPr lang="de-DE" sz="3200" dirty="0" err="1"/>
              <a:t>Aliancia</a:t>
            </a:r>
            <a:r>
              <a:rPr lang="de-DE" sz="3200" dirty="0"/>
              <a:t> 90 / </a:t>
            </a:r>
            <a:r>
              <a:rPr lang="de-DE" sz="3200" dirty="0" err="1"/>
              <a:t>Zelen</a:t>
            </a:r>
            <a:r>
              <a:rPr lang="sk-SK" sz="3200" dirty="0"/>
              <a:t>í</a:t>
            </a:r>
            <a:r>
              <a:rPr lang="de-DE" sz="3200" dirty="0"/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22106" y="4196797"/>
            <a:ext cx="562214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29292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 err="1"/>
              <a:t>MdEP</a:t>
            </a:r>
            <a:r>
              <a:rPr lang="de-DE" sz="3200" u="sng" dirty="0"/>
              <a:t> Prof. Dr. Sven Simon (CDU)</a:t>
            </a:r>
          </a:p>
          <a:p>
            <a:pPr algn="ctr"/>
            <a:r>
              <a:rPr lang="de-DE" sz="3200" dirty="0" err="1"/>
              <a:t>Člen</a:t>
            </a:r>
            <a:r>
              <a:rPr lang="sk-SK" sz="3200" dirty="0"/>
              <a:t> V</a:t>
            </a:r>
            <a:r>
              <a:rPr lang="de-DE" sz="3200" dirty="0" err="1"/>
              <a:t>ýboru</a:t>
            </a:r>
            <a:r>
              <a:rPr lang="de-DE" sz="3200" dirty="0"/>
              <a:t> </a:t>
            </a:r>
            <a:r>
              <a:rPr lang="de-DE" sz="3200" dirty="0" err="1"/>
              <a:t>pre</a:t>
            </a:r>
            <a:r>
              <a:rPr lang="de-DE" sz="3200" dirty="0"/>
              <a:t> </a:t>
            </a:r>
            <a:r>
              <a:rPr lang="de-DE" sz="3200" dirty="0" err="1"/>
              <a:t>medzinárodný</a:t>
            </a:r>
            <a:r>
              <a:rPr lang="de-DE" sz="3200" dirty="0"/>
              <a:t> </a:t>
            </a:r>
            <a:r>
              <a:rPr lang="de-DE" sz="3200" dirty="0" err="1"/>
              <a:t>obchod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56696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3. </a:t>
            </a:r>
            <a:r>
              <a:rPr lang="sk-SK" dirty="0"/>
              <a:t>Moje výskumné otázky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04850" y="1496181"/>
            <a:ext cx="1026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Je dohoda rovnako spravodlivá pre všetky krajiny EÚ ?</a:t>
            </a:r>
            <a:endParaRPr lang="de-DE" sz="3200" dirty="0"/>
          </a:p>
        </p:txBody>
      </p:sp>
      <p:sp>
        <p:nvSpPr>
          <p:cNvPr id="11" name="Textfeld 10"/>
          <p:cNvSpPr txBox="1"/>
          <p:nvPr/>
        </p:nvSpPr>
        <p:spPr>
          <a:xfrm>
            <a:off x="3296019" y="3212012"/>
            <a:ext cx="902933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3200" dirty="0"/>
              <a:t>„Skôr nie, pretože krajiny EÚ buď ťažia z dohody, alebo trpia. Závisí to od odvetvia.“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/>
          <a:srcRect l="5882" r="27870" b="-567"/>
          <a:stretch/>
        </p:blipFill>
        <p:spPr>
          <a:xfrm>
            <a:off x="838200" y="2824653"/>
            <a:ext cx="2457819" cy="2457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68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sk-SK" dirty="0"/>
              <a:t>Moje výskumné otázky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Je dohoda rovnako spravodlivá pre všetky krajiny EÚ ?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298928" y="3487441"/>
            <a:ext cx="889307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/>
              <a:t>„Áno, otvorením trhu a znížením cla budú mať prospech všetky krajiny EÚ.“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/>
              <a:t>„Kohézny fond EÚ už existuje.“</a:t>
            </a:r>
            <a:endParaRPr lang="de-DE" sz="3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191450"/>
            <a:ext cx="2460728" cy="2460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529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sk-SK" dirty="0"/>
              <a:t>Moje výskumné otázky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7700" y="1485900"/>
            <a:ext cx="1026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dirty="0"/>
              <a:t>Prečo EÚ dodržiava dohodu, keď Londýnska ekonomická škola zistila, že dohoda pre EÚ sotva stojí za to?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105519" y="3534013"/>
            <a:ext cx="908648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„</a:t>
            </a:r>
            <a:r>
              <a:rPr lang="sk-SK" sz="3200" dirty="0"/>
              <a:t>Z dôvodu, že neudržateľné priemyselné odvetvia stoja v popredí, zdá sa, že EÚ musí uzavrieť dohodu o voľnom obchode.“</a:t>
            </a:r>
            <a:endParaRPr lang="de-DE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/>
          <a:srcRect l="5882" r="27870" b="-567"/>
          <a:stretch/>
        </p:blipFill>
        <p:spPr>
          <a:xfrm>
            <a:off x="647700" y="3550912"/>
            <a:ext cx="2457819" cy="2457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520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1285</Words>
  <Application>Microsoft Office PowerPoint</Application>
  <PresentationFormat>Širokouhlá</PresentationFormat>
  <Paragraphs>102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</vt:lpstr>
      <vt:lpstr>Príležitosti a riziká najväčšej zóny voľného obchodu na svete so zameraním na Nemecko, Poľsko a Slovensko</vt:lpstr>
      <vt:lpstr>1.Čo sa doteraz stalo... </vt:lpstr>
      <vt:lpstr>1. Čo sa doteraz stalo...</vt:lpstr>
      <vt:lpstr>1. Čo sa doteraz stalo...</vt:lpstr>
      <vt:lpstr>1. Čo sa doteraz stalo...</vt:lpstr>
      <vt:lpstr>2. Moji partneri v rozhovore</vt:lpstr>
      <vt:lpstr>3. Moje výskumné otázky</vt:lpstr>
      <vt:lpstr>3. Moje výskumné otázky</vt:lpstr>
      <vt:lpstr>3. Moje výskumné otázky</vt:lpstr>
      <vt:lpstr>3. Moje výskumné otázky</vt:lpstr>
      <vt:lpstr>3. Moje výskumné otázky</vt:lpstr>
      <vt:lpstr>3. Moje výskumné otázky</vt:lpstr>
      <vt:lpstr>3. Moje výskumné otázky</vt:lpstr>
      <vt:lpstr>3. Moje výskumné otázky</vt:lpstr>
      <vt:lpstr>4. Čo bude ďalej?</vt:lpstr>
      <vt:lpstr>5. Obsah</vt:lpstr>
      <vt:lpstr>5. Obsah</vt:lpstr>
      <vt:lpstr>5. Obsah</vt:lpstr>
      <vt:lpstr>5. Obsah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Kilian Haselberger</dc:creator>
  <cp:lastModifiedBy>ucitel</cp:lastModifiedBy>
  <cp:revision>70</cp:revision>
  <dcterms:created xsi:type="dcterms:W3CDTF">2020-02-04T14:29:26Z</dcterms:created>
  <dcterms:modified xsi:type="dcterms:W3CDTF">2020-04-29T12:50:31Z</dcterms:modified>
</cp:coreProperties>
</file>