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58" r:id="rId5"/>
    <p:sldId id="259" r:id="rId6"/>
    <p:sldId id="268" r:id="rId7"/>
    <p:sldId id="260" r:id="rId8"/>
    <p:sldId id="269" r:id="rId9"/>
    <p:sldId id="270" r:id="rId10"/>
    <p:sldId id="261" r:id="rId11"/>
    <p:sldId id="272" r:id="rId12"/>
    <p:sldId id="273" r:id="rId13"/>
    <p:sldId id="274" r:id="rId14"/>
    <p:sldId id="262" r:id="rId15"/>
    <p:sldId id="263" r:id="rId16"/>
    <p:sldId id="264" r:id="rId17"/>
    <p:sldId id="278" r:id="rId18"/>
    <p:sldId id="26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pb.de/nachschlagen/lexika/lexikon-der-wirtschaft/19766/jugendarbeitslosigke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92397" y="2051435"/>
            <a:ext cx="6815669" cy="1515533"/>
          </a:xfrm>
        </p:spPr>
        <p:txBody>
          <a:bodyPr/>
          <a:lstStyle/>
          <a:p>
            <a:r>
              <a:rPr lang="de-DE" sz="4200" dirty="0" smtClean="0"/>
              <a:t>Maßnahmen zur Bekämpfung der Jugendarbeitslosigkeit in Deutschland und Polen</a:t>
            </a:r>
            <a:endParaRPr lang="de-DE" sz="4200" dirty="0"/>
          </a:p>
        </p:txBody>
      </p:sp>
      <p:sp>
        <p:nvSpPr>
          <p:cNvPr id="3" name="Untertitel 2"/>
          <p:cNvSpPr>
            <a:spLocks noGrp="1"/>
          </p:cNvSpPr>
          <p:nvPr>
            <p:ph type="subTitle" idx="1"/>
          </p:nvPr>
        </p:nvSpPr>
        <p:spPr/>
        <p:txBody>
          <a:bodyPr/>
          <a:lstStyle/>
          <a:p>
            <a:r>
              <a:rPr lang="de-DE" dirty="0" smtClean="0"/>
              <a:t>Abschlusspräsentation Jill Schützenmeier </a:t>
            </a:r>
          </a:p>
          <a:p>
            <a:r>
              <a:rPr lang="de-DE" dirty="0" smtClean="0"/>
              <a:t>13</a:t>
            </a:r>
            <a:r>
              <a:rPr lang="de-DE" dirty="0" smtClean="0"/>
              <a:t>.03.20</a:t>
            </a:r>
            <a:endParaRPr lang="de-DE" dirty="0"/>
          </a:p>
        </p:txBody>
      </p:sp>
    </p:spTree>
    <p:extLst>
      <p:ext uri="{BB962C8B-B14F-4D97-AF65-F5344CB8AC3E}">
        <p14:creationId xmlns:p14="http://schemas.microsoft.com/office/powerpoint/2010/main" val="3980414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Bekämpfung: Lösungsstrategien der EU</a:t>
            </a:r>
            <a:endParaRPr lang="de-DE" dirty="0"/>
          </a:p>
        </p:txBody>
      </p:sp>
      <p:sp>
        <p:nvSpPr>
          <p:cNvPr id="3" name="Inhaltsplatzhalter 2"/>
          <p:cNvSpPr>
            <a:spLocks noGrp="1"/>
          </p:cNvSpPr>
          <p:nvPr>
            <p:ph idx="1"/>
          </p:nvPr>
        </p:nvSpPr>
        <p:spPr/>
        <p:txBody>
          <a:bodyPr/>
          <a:lstStyle/>
          <a:p>
            <a:pPr>
              <a:buFont typeface="Wingdings" panose="05000000000000000000" pitchFamily="2" charset="2"/>
              <a:buChar char="Ø"/>
            </a:pPr>
            <a:r>
              <a:rPr lang="de-DE" dirty="0" smtClean="0"/>
              <a:t>EU- Jugendgarantie</a:t>
            </a:r>
          </a:p>
          <a:p>
            <a:pPr>
              <a:buFont typeface="Wingdings" panose="05000000000000000000" pitchFamily="2" charset="2"/>
              <a:buChar char="Ø"/>
            </a:pPr>
            <a:r>
              <a:rPr lang="de-DE" dirty="0" smtClean="0"/>
              <a:t>EU- Beschäftigungsstrategie</a:t>
            </a:r>
          </a:p>
          <a:p>
            <a:pPr>
              <a:buFont typeface="Wingdings" panose="05000000000000000000" pitchFamily="2" charset="2"/>
              <a:buChar char="Ø"/>
            </a:pPr>
            <a:r>
              <a:rPr lang="de-DE" dirty="0" smtClean="0"/>
              <a:t>Erasmus</a:t>
            </a:r>
            <a:endParaRPr lang="de-DE" dirty="0"/>
          </a:p>
        </p:txBody>
      </p:sp>
    </p:spTree>
    <p:extLst>
      <p:ext uri="{BB962C8B-B14F-4D97-AF65-F5344CB8AC3E}">
        <p14:creationId xmlns:p14="http://schemas.microsoft.com/office/powerpoint/2010/main" val="352635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Bekämpfung: Lösungsstrategien der EU</a:t>
            </a:r>
          </a:p>
        </p:txBody>
      </p:sp>
      <p:sp>
        <p:nvSpPr>
          <p:cNvPr id="3" name="Inhaltsplatzhalter 2"/>
          <p:cNvSpPr>
            <a:spLocks noGrp="1"/>
          </p:cNvSpPr>
          <p:nvPr>
            <p:ph idx="1"/>
          </p:nvPr>
        </p:nvSpPr>
        <p:spPr/>
        <p:txBody>
          <a:bodyPr>
            <a:noAutofit/>
          </a:bodyPr>
          <a:lstStyle/>
          <a:p>
            <a:pPr>
              <a:buFont typeface="Wingdings" panose="05000000000000000000" pitchFamily="2" charset="2"/>
              <a:buChar char="Ø"/>
            </a:pPr>
            <a:r>
              <a:rPr lang="de-DE" sz="1600" dirty="0" smtClean="0"/>
              <a:t>EU- </a:t>
            </a:r>
            <a:r>
              <a:rPr lang="de-DE" sz="1600" dirty="0" smtClean="0"/>
              <a:t>Jugendgarantie</a:t>
            </a:r>
            <a:endParaRPr lang="de-DE" sz="1600" dirty="0" smtClean="0"/>
          </a:p>
          <a:p>
            <a:r>
              <a:rPr lang="de-DE" sz="1600" dirty="0" smtClean="0"/>
              <a:t>„Jugendgarantie </a:t>
            </a:r>
            <a:r>
              <a:rPr lang="de-DE" sz="1600" dirty="0"/>
              <a:t>meint eine Situation, in der jungen Menschen [unter 25 Jahren] binnen vier Monaten nach Verlust einer Arbeit oder dem Verlassen der Schule eine hochwertige Arbeitsstelle bzw. weiterführende Ausbildung oder ein hochwertiger Praktikums- bzw. Ausbildungsplatz angeboten wird. Ein Angebot einer weiterführenden Ausbildung könnte auch qualitativ hochwertige Schulungsprogramme, die zu einer anerkannten Berufsqualifikation führen, umfassen</a:t>
            </a:r>
            <a:r>
              <a:rPr lang="de-DE" sz="1600" dirty="0" smtClean="0"/>
              <a:t>.“</a:t>
            </a:r>
          </a:p>
          <a:p>
            <a:pPr marL="0" indent="0">
              <a:buNone/>
            </a:pPr>
            <a:r>
              <a:rPr lang="de-DE" sz="1600" dirty="0" smtClean="0"/>
              <a:t>Finanzierung</a:t>
            </a:r>
            <a:r>
              <a:rPr lang="de-DE" sz="1600" dirty="0" smtClean="0"/>
              <a:t>:</a:t>
            </a:r>
            <a:endParaRPr lang="de-DE" sz="1600" dirty="0"/>
          </a:p>
          <a:p>
            <a:r>
              <a:rPr lang="de-DE" sz="1600" dirty="0" smtClean="0"/>
              <a:t>Beschäftigungsinitiative + Sozialfonds </a:t>
            </a:r>
            <a:r>
              <a:rPr lang="de-DE" sz="1600" dirty="0"/>
              <a:t>als wichtigste Finanzquelle mit einer Summe von 15,1 Milliarden </a:t>
            </a:r>
            <a:r>
              <a:rPr lang="de-DE" sz="1600" dirty="0" smtClean="0"/>
              <a:t>Euro </a:t>
            </a:r>
          </a:p>
          <a:p>
            <a:pPr>
              <a:buFont typeface="Garamond" panose="02020404030301010803" pitchFamily="18" charset="0"/>
              <a:buChar char="→"/>
            </a:pPr>
            <a:r>
              <a:rPr lang="de-DE" sz="1600" dirty="0" smtClean="0"/>
              <a:t>derzeit </a:t>
            </a:r>
            <a:r>
              <a:rPr lang="de-DE" sz="1600" dirty="0"/>
              <a:t>sehr erfolgreich und hat europaweit seit dem Jahr 2014 jährlich eine Vielzahl an Registrierungen, fast über fünf Millionen </a:t>
            </a:r>
            <a:r>
              <a:rPr lang="de-DE" sz="1600" dirty="0" smtClean="0"/>
              <a:t>Jugendliche</a:t>
            </a:r>
          </a:p>
          <a:p>
            <a:pPr>
              <a:buFont typeface="Garamond" panose="02020404030301010803" pitchFamily="18" charset="0"/>
              <a:buChar char="→"/>
            </a:pPr>
            <a:r>
              <a:rPr lang="de-DE" sz="1600" dirty="0" smtClean="0"/>
              <a:t>mehr </a:t>
            </a:r>
            <a:r>
              <a:rPr lang="de-DE" sz="1600" dirty="0"/>
              <a:t>als 3,5 Millionen dieser jungen Menschen seither auf ein Ausbildungsangebot oder ähnliches </a:t>
            </a:r>
            <a:r>
              <a:rPr lang="de-DE" sz="1600" dirty="0" smtClean="0"/>
              <a:t>eingegangen</a:t>
            </a:r>
          </a:p>
          <a:p>
            <a:pPr>
              <a:buFont typeface="Garamond" panose="02020404030301010803" pitchFamily="18" charset="0"/>
              <a:buChar char="→"/>
            </a:pPr>
            <a:r>
              <a:rPr lang="de-DE" sz="1600" dirty="0" smtClean="0"/>
              <a:t>Durch </a:t>
            </a:r>
            <a:r>
              <a:rPr lang="de-DE" sz="1600" dirty="0"/>
              <a:t>die vorher genannte Beschäftigungsinitiative haben mehr als 2,4 Millionen Jugendliche in der europäischen Union direkte Unterstützung </a:t>
            </a:r>
            <a:r>
              <a:rPr lang="de-DE" sz="1600" dirty="0" smtClean="0"/>
              <a:t>bekommen</a:t>
            </a:r>
            <a:endParaRPr lang="de-DE" sz="1600" dirty="0"/>
          </a:p>
        </p:txBody>
      </p:sp>
    </p:spTree>
    <p:extLst>
      <p:ext uri="{BB962C8B-B14F-4D97-AF65-F5344CB8AC3E}">
        <p14:creationId xmlns:p14="http://schemas.microsoft.com/office/powerpoint/2010/main" val="165843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Bekämpfung: Lösungsstrategien der EU</a:t>
            </a:r>
          </a:p>
        </p:txBody>
      </p:sp>
      <p:sp>
        <p:nvSpPr>
          <p:cNvPr id="3" name="Inhaltsplatzhalter 2"/>
          <p:cNvSpPr>
            <a:spLocks noGrp="1"/>
          </p:cNvSpPr>
          <p:nvPr>
            <p:ph idx="1"/>
          </p:nvPr>
        </p:nvSpPr>
        <p:spPr/>
        <p:txBody>
          <a:bodyPr>
            <a:normAutofit fontScale="25000" lnSpcReduction="20000"/>
          </a:bodyPr>
          <a:lstStyle/>
          <a:p>
            <a:pPr>
              <a:buFont typeface="Wingdings" panose="05000000000000000000" pitchFamily="2" charset="2"/>
              <a:buChar char="Ø"/>
            </a:pPr>
            <a:r>
              <a:rPr lang="de-DE" sz="6400" dirty="0" smtClean="0"/>
              <a:t>EU- Beschäftigungsstrategie</a:t>
            </a:r>
          </a:p>
          <a:p>
            <a:r>
              <a:rPr lang="de-DE" sz="6400" dirty="0" smtClean="0"/>
              <a:t>Ziel: Schaffung </a:t>
            </a:r>
            <a:r>
              <a:rPr lang="de-DE" sz="6400" dirty="0"/>
              <a:t>von mehr und besseren Arbeitsplätzen in der gesamten </a:t>
            </a:r>
            <a:r>
              <a:rPr lang="de-DE" sz="6400" dirty="0" smtClean="0"/>
              <a:t>EU </a:t>
            </a:r>
          </a:p>
          <a:p>
            <a:r>
              <a:rPr lang="de-DE" sz="6400" dirty="0" smtClean="0"/>
              <a:t>Umsetzung </a:t>
            </a:r>
            <a:r>
              <a:rPr lang="de-DE" sz="6400" dirty="0"/>
              <a:t>erfolgt durch das Europäische Semester, welches ein alljährliches Verfahren darstellt, welches die </a:t>
            </a:r>
            <a:r>
              <a:rPr lang="de-DE" sz="6400" dirty="0" smtClean="0"/>
              <a:t>enge </a:t>
            </a:r>
            <a:r>
              <a:rPr lang="de-DE" sz="6400" dirty="0"/>
              <a:t>politische Koordinierung zwischen den EU-Mitgliedsländern und den EU-Institutionen </a:t>
            </a:r>
            <a:r>
              <a:rPr lang="de-DE" sz="6400" dirty="0" smtClean="0"/>
              <a:t>fördert </a:t>
            </a:r>
          </a:p>
          <a:p>
            <a:r>
              <a:rPr lang="de-DE" sz="6400" dirty="0" smtClean="0"/>
              <a:t>Teil </a:t>
            </a:r>
            <a:r>
              <a:rPr lang="de-DE" sz="6400" dirty="0"/>
              <a:t>der Wachstumsstrategie Europa </a:t>
            </a:r>
            <a:r>
              <a:rPr lang="de-DE" sz="6400" dirty="0" smtClean="0"/>
              <a:t>2020</a:t>
            </a:r>
            <a:endParaRPr lang="de-DE" sz="6400" dirty="0"/>
          </a:p>
          <a:p>
            <a:r>
              <a:rPr lang="de-DE" sz="6400" dirty="0"/>
              <a:t>Bei </a:t>
            </a:r>
            <a:r>
              <a:rPr lang="de-DE" sz="6400" dirty="0" smtClean="0"/>
              <a:t>Umsetzung </a:t>
            </a:r>
            <a:r>
              <a:rPr lang="de-DE" sz="6400" dirty="0"/>
              <a:t>der Strategie erhält man Unterstützung durch  den sogenannten </a:t>
            </a:r>
            <a:r>
              <a:rPr lang="de-DE" sz="6400" dirty="0" smtClean="0"/>
              <a:t>Beschäftigungsausschuss</a:t>
            </a:r>
          </a:p>
          <a:p>
            <a:pPr marL="0" indent="0">
              <a:buNone/>
            </a:pPr>
            <a:r>
              <a:rPr lang="de-DE" sz="6400" dirty="0" smtClean="0"/>
              <a:t>Dabei </a:t>
            </a:r>
            <a:r>
              <a:rPr lang="de-DE" sz="6400" dirty="0"/>
              <a:t>werden folgende vier Schritte im Europäischen Semester beachtet:</a:t>
            </a:r>
          </a:p>
          <a:p>
            <a:r>
              <a:rPr lang="de-DE" sz="6400" dirty="0"/>
              <a:t>Die Beschäftigungspolitische Leitlinien müssen von verschiedenen Bereichen erarbeitet und angenommen </a:t>
            </a:r>
            <a:r>
              <a:rPr lang="de-DE" sz="6400" dirty="0" smtClean="0"/>
              <a:t>werden.</a:t>
            </a:r>
          </a:p>
          <a:p>
            <a:r>
              <a:rPr lang="de-DE" sz="6400" dirty="0" smtClean="0"/>
              <a:t>gemeinsamer </a:t>
            </a:r>
            <a:r>
              <a:rPr lang="de-DE" sz="6400" dirty="0"/>
              <a:t>Beschäftigungsbericht erstellt und </a:t>
            </a:r>
            <a:r>
              <a:rPr lang="de-DE" sz="6400" dirty="0" smtClean="0"/>
              <a:t>veröffentlicht</a:t>
            </a:r>
          </a:p>
          <a:p>
            <a:r>
              <a:rPr lang="de-DE" sz="6400" dirty="0" smtClean="0"/>
              <a:t>nationale </a:t>
            </a:r>
            <a:r>
              <a:rPr lang="de-DE" sz="6400" dirty="0"/>
              <a:t>Reformprogramme (NRP) übermittelt und auf Gleichheit mit den EU -2020- Zielen </a:t>
            </a:r>
            <a:r>
              <a:rPr lang="de-DE" sz="6400" dirty="0" smtClean="0"/>
              <a:t>verglichen</a:t>
            </a:r>
          </a:p>
          <a:p>
            <a:r>
              <a:rPr lang="de-DE" sz="6400" dirty="0" smtClean="0"/>
              <a:t> nach </a:t>
            </a:r>
            <a:r>
              <a:rPr lang="de-DE" sz="6400" dirty="0"/>
              <a:t>der Auswertung dieser Programme werden sogenannte Länderberichte öffentlich gemacht. Hierbei werden Empfehlungen für jedes einzelne Land </a:t>
            </a:r>
            <a:r>
              <a:rPr lang="de-DE" sz="6400" dirty="0" smtClean="0"/>
              <a:t>getroffen</a:t>
            </a:r>
            <a:endParaRPr lang="de-DE" sz="6400" dirty="0"/>
          </a:p>
          <a:p>
            <a:endParaRPr lang="de-DE" dirty="0"/>
          </a:p>
        </p:txBody>
      </p:sp>
    </p:spTree>
    <p:extLst>
      <p:ext uri="{BB962C8B-B14F-4D97-AF65-F5344CB8AC3E}">
        <p14:creationId xmlns:p14="http://schemas.microsoft.com/office/powerpoint/2010/main" val="4227847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Bekämpfung: Lösungsstrategien der EU</a:t>
            </a:r>
          </a:p>
        </p:txBody>
      </p:sp>
      <p:sp>
        <p:nvSpPr>
          <p:cNvPr id="3" name="Inhaltsplatzhalter 2"/>
          <p:cNvSpPr>
            <a:spLocks noGrp="1"/>
          </p:cNvSpPr>
          <p:nvPr>
            <p:ph idx="1"/>
          </p:nvPr>
        </p:nvSpPr>
        <p:spPr/>
        <p:txBody>
          <a:bodyPr>
            <a:normAutofit fontScale="62500" lnSpcReduction="20000"/>
          </a:bodyPr>
          <a:lstStyle/>
          <a:p>
            <a:pPr>
              <a:buFont typeface="Wingdings" panose="05000000000000000000" pitchFamily="2" charset="2"/>
              <a:buChar char="Ø"/>
            </a:pPr>
            <a:r>
              <a:rPr lang="de-DE" dirty="0" smtClean="0"/>
              <a:t>Erasmus</a:t>
            </a:r>
          </a:p>
          <a:p>
            <a:r>
              <a:rPr lang="de-DE" b="1" dirty="0" smtClean="0"/>
              <a:t>„</a:t>
            </a:r>
            <a:r>
              <a:rPr lang="de-DE" dirty="0" smtClean="0"/>
              <a:t>Erasmus </a:t>
            </a:r>
            <a:r>
              <a:rPr lang="de-DE" dirty="0"/>
              <a:t>ist ein Förderprogramm der Europäischen Union und</a:t>
            </a:r>
            <a:r>
              <a:rPr lang="de-DE" b="1" dirty="0"/>
              <a:t> </a:t>
            </a:r>
            <a:r>
              <a:rPr lang="de-DE" dirty="0"/>
              <a:t>wurde 1987 als Austauschprogramm für Studierende ins Leben gerufen</a:t>
            </a:r>
            <a:r>
              <a:rPr lang="de-DE" dirty="0" smtClean="0"/>
              <a:t>.“</a:t>
            </a:r>
          </a:p>
          <a:p>
            <a:r>
              <a:rPr lang="de-DE" dirty="0" smtClean="0"/>
              <a:t>2014 in </a:t>
            </a:r>
            <a:r>
              <a:rPr lang="de-DE" dirty="0"/>
              <a:t>„Erasmus+“ </a:t>
            </a:r>
            <a:r>
              <a:rPr lang="de-DE" dirty="0" smtClean="0"/>
              <a:t>umbenannt </a:t>
            </a:r>
          </a:p>
          <a:p>
            <a:r>
              <a:rPr lang="de-DE" dirty="0" smtClean="0"/>
              <a:t>Erweiterung des bereits bestehenden Konzeptes </a:t>
            </a:r>
            <a:r>
              <a:rPr lang="de-DE" dirty="0"/>
              <a:t>„Erasmus</a:t>
            </a:r>
            <a:r>
              <a:rPr lang="de-DE" dirty="0" smtClean="0"/>
              <a:t>“,  </a:t>
            </a:r>
            <a:r>
              <a:rPr lang="de-DE" dirty="0"/>
              <a:t>es verfügt nun über mehr finanzielle Mittel, sogar </a:t>
            </a:r>
            <a:r>
              <a:rPr lang="de-DE" dirty="0" smtClean="0"/>
              <a:t>mehr </a:t>
            </a:r>
            <a:r>
              <a:rPr lang="de-DE" dirty="0"/>
              <a:t>als 40 </a:t>
            </a:r>
            <a:r>
              <a:rPr lang="de-DE" dirty="0" smtClean="0"/>
              <a:t>Prozent</a:t>
            </a:r>
            <a:r>
              <a:rPr lang="de-DE" dirty="0"/>
              <a:t/>
            </a:r>
            <a:br>
              <a:rPr lang="de-DE" dirty="0"/>
            </a:br>
            <a:r>
              <a:rPr lang="de-DE" dirty="0"/>
              <a:t>Die Summe die von der EU dabei bis 2020 bereitgestellt </a:t>
            </a:r>
            <a:r>
              <a:rPr lang="de-DE" dirty="0" smtClean="0"/>
              <a:t>wird, beträgt: 14,7 </a:t>
            </a:r>
            <a:r>
              <a:rPr lang="de-DE" dirty="0"/>
              <a:t>Milliarden </a:t>
            </a:r>
            <a:r>
              <a:rPr lang="de-DE" dirty="0" smtClean="0"/>
              <a:t>Euro</a:t>
            </a:r>
          </a:p>
          <a:p>
            <a:r>
              <a:rPr lang="de-DE" dirty="0" smtClean="0"/>
              <a:t>„</a:t>
            </a:r>
            <a:r>
              <a:rPr lang="de-DE" dirty="0"/>
              <a:t>Erasmus+ ist das EU-Programm zur Förderung von allgemeiner und beruflicher Bildung [sowie] Jugend und Sport in Europa.“  </a:t>
            </a:r>
            <a:endParaRPr lang="de-DE" dirty="0" smtClean="0"/>
          </a:p>
          <a:p>
            <a:r>
              <a:rPr lang="de-DE" dirty="0" smtClean="0"/>
              <a:t>Insgesamt 33 Länder </a:t>
            </a:r>
          </a:p>
          <a:p>
            <a:r>
              <a:rPr lang="de-DE" dirty="0" smtClean="0"/>
              <a:t>Verwirklichung </a:t>
            </a:r>
            <a:r>
              <a:rPr lang="de-DE" dirty="0"/>
              <a:t>der Ziele der vorher genannten EU- Jugendstrategie einen Beitrag </a:t>
            </a:r>
            <a:r>
              <a:rPr lang="de-DE" dirty="0" smtClean="0"/>
              <a:t>leisten</a:t>
            </a:r>
            <a:endParaRPr lang="de-DE" dirty="0"/>
          </a:p>
          <a:p>
            <a:r>
              <a:rPr lang="de-DE" dirty="0" smtClean="0"/>
              <a:t>Ziel: Reduzierung </a:t>
            </a:r>
            <a:r>
              <a:rPr lang="de-DE" dirty="0"/>
              <a:t>der Arbeitslosigkeit, insbesondere der </a:t>
            </a:r>
            <a:r>
              <a:rPr lang="de-DE" dirty="0" smtClean="0"/>
              <a:t>Jugendarbeitslosigkeit</a:t>
            </a:r>
            <a:endParaRPr lang="de-DE" dirty="0"/>
          </a:p>
        </p:txBody>
      </p:sp>
    </p:spTree>
    <p:extLst>
      <p:ext uri="{BB962C8B-B14F-4D97-AF65-F5344CB8AC3E}">
        <p14:creationId xmlns:p14="http://schemas.microsoft.com/office/powerpoint/2010/main" val="46550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Bekämpfung: Lösungsstrategien Deutschland</a:t>
            </a:r>
            <a:endParaRPr lang="de-DE" dirty="0"/>
          </a:p>
        </p:txBody>
      </p:sp>
      <p:sp>
        <p:nvSpPr>
          <p:cNvPr id="3" name="Inhaltsplatzhalter 2"/>
          <p:cNvSpPr>
            <a:spLocks noGrp="1"/>
          </p:cNvSpPr>
          <p:nvPr>
            <p:ph idx="1"/>
          </p:nvPr>
        </p:nvSpPr>
        <p:spPr/>
        <p:txBody>
          <a:bodyPr>
            <a:noAutofit/>
          </a:bodyPr>
          <a:lstStyle/>
          <a:p>
            <a:r>
              <a:rPr lang="de-DE" sz="1800" dirty="0" smtClean="0"/>
              <a:t>Deutschland </a:t>
            </a:r>
            <a:r>
              <a:rPr lang="de-DE" sz="1800" dirty="0"/>
              <a:t>als Positivbeispiel </a:t>
            </a:r>
            <a:endParaRPr lang="de-DE" sz="1800" dirty="0" smtClean="0"/>
          </a:p>
          <a:p>
            <a:pPr>
              <a:buFont typeface="Garamond" panose="02020404030301010803" pitchFamily="18" charset="0"/>
              <a:buChar char="→"/>
            </a:pPr>
            <a:r>
              <a:rPr lang="de-DE" sz="1800" dirty="0" smtClean="0"/>
              <a:t> Jugendarbeitslosenquote </a:t>
            </a:r>
            <a:r>
              <a:rPr lang="de-DE" sz="1800" dirty="0"/>
              <a:t>in Deutschland ist meist sehr </a:t>
            </a:r>
            <a:r>
              <a:rPr lang="de-DE" sz="1800" dirty="0" smtClean="0"/>
              <a:t>gering, </a:t>
            </a:r>
            <a:r>
              <a:rPr lang="de-DE" sz="1800" dirty="0"/>
              <a:t>im Vergleich zu anderen Ländern der EU liegt Deutschland in der Statistik meistens relativ weit </a:t>
            </a:r>
            <a:r>
              <a:rPr lang="de-DE" sz="1800" dirty="0" smtClean="0"/>
              <a:t>unten</a:t>
            </a:r>
          </a:p>
          <a:p>
            <a:pPr marL="0" indent="0">
              <a:buNone/>
            </a:pPr>
            <a:r>
              <a:rPr lang="de-DE" sz="1800" dirty="0" smtClean="0"/>
              <a:t>Dies </a:t>
            </a:r>
            <a:r>
              <a:rPr lang="de-DE" sz="1800" dirty="0"/>
              <a:t>ist durch mehrere Faktoren bedingt: </a:t>
            </a:r>
          </a:p>
          <a:p>
            <a:r>
              <a:rPr lang="de-DE" sz="1800" dirty="0" smtClean="0"/>
              <a:t>deutsche </a:t>
            </a:r>
            <a:r>
              <a:rPr lang="de-DE" sz="1800" dirty="0"/>
              <a:t>Bildungssystem sowie das deutsche duale Ausbildungssystem  </a:t>
            </a:r>
            <a:r>
              <a:rPr lang="de-DE" sz="1800" dirty="0" smtClean="0"/>
              <a:t>        weltweit </a:t>
            </a:r>
            <a:r>
              <a:rPr lang="de-DE" sz="1800" dirty="0"/>
              <a:t>hohe </a:t>
            </a:r>
            <a:r>
              <a:rPr lang="de-DE" sz="1800" dirty="0" smtClean="0"/>
              <a:t>Anerkennung</a:t>
            </a:r>
          </a:p>
          <a:p>
            <a:r>
              <a:rPr lang="de-DE" sz="1800" dirty="0" smtClean="0"/>
              <a:t>Ausbildung in Deutschland mehr praxisorientiert als in anderen Ländern, basiert nicht nur auf Theorie</a:t>
            </a:r>
          </a:p>
          <a:p>
            <a:pPr>
              <a:buFont typeface="Garamond" panose="02020404030301010803" pitchFamily="18" charset="0"/>
              <a:buChar char="→"/>
            </a:pPr>
            <a:r>
              <a:rPr lang="de-DE" sz="1800" dirty="0"/>
              <a:t> </a:t>
            </a:r>
            <a:r>
              <a:rPr lang="de-DE" sz="1800" dirty="0" smtClean="0"/>
              <a:t>leichterer Übergang in den Arbeitsmarkt </a:t>
            </a:r>
          </a:p>
          <a:p>
            <a:pPr>
              <a:buFont typeface="Garamond" panose="02020404030301010803" pitchFamily="18" charset="0"/>
              <a:buChar char="→"/>
            </a:pPr>
            <a:r>
              <a:rPr lang="de-DE" sz="1800" dirty="0" smtClean="0"/>
              <a:t>Da schon Praxiserfahrung, haben sie gute Chancen sofort von einem Unternehmen eingestellt zu werden</a:t>
            </a:r>
          </a:p>
          <a:p>
            <a:pPr>
              <a:buFont typeface="Garamond" panose="02020404030301010803" pitchFamily="18" charset="0"/>
              <a:buChar char="→"/>
            </a:pPr>
            <a:r>
              <a:rPr lang="de-DE" sz="1800" dirty="0" smtClean="0"/>
              <a:t>Leichterer Eintritt in den Arbeitsmarkt durch höhere Schulabschlüsse oder sich qualifizierter machen</a:t>
            </a:r>
            <a:endParaRPr lang="de-DE" sz="1800" dirty="0"/>
          </a:p>
        </p:txBody>
      </p:sp>
      <p:cxnSp>
        <p:nvCxnSpPr>
          <p:cNvPr id="5" name="Gerade Verbindung mit Pfeil 4"/>
          <p:cNvCxnSpPr/>
          <p:nvPr/>
        </p:nvCxnSpPr>
        <p:spPr>
          <a:xfrm>
            <a:off x="7740202" y="3928056"/>
            <a:ext cx="270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214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Bekämpfung: Lösungsstrategien Polen</a:t>
            </a:r>
            <a:endParaRPr lang="de-DE" dirty="0"/>
          </a:p>
        </p:txBody>
      </p:sp>
      <p:sp>
        <p:nvSpPr>
          <p:cNvPr id="3" name="Inhaltsplatzhalter 2"/>
          <p:cNvSpPr>
            <a:spLocks noGrp="1"/>
          </p:cNvSpPr>
          <p:nvPr>
            <p:ph idx="1"/>
          </p:nvPr>
        </p:nvSpPr>
        <p:spPr/>
        <p:txBody>
          <a:bodyPr>
            <a:noAutofit/>
          </a:bodyPr>
          <a:lstStyle/>
          <a:p>
            <a:r>
              <a:rPr lang="de-DE" sz="1800" dirty="0" smtClean="0"/>
              <a:t>Förderung flexibler Beschäftigungsformen, z. B.: Telearbeit</a:t>
            </a:r>
            <a:r>
              <a:rPr lang="de-DE" sz="1800" dirty="0"/>
              <a:t>, </a:t>
            </a:r>
            <a:r>
              <a:rPr lang="de-DE" sz="1800" dirty="0" smtClean="0"/>
              <a:t>Auftragsarbeit, </a:t>
            </a:r>
            <a:r>
              <a:rPr lang="de-DE" sz="1800" dirty="0"/>
              <a:t>Teilzeitarbeit, Arbeitsteilung, Verkürzung der </a:t>
            </a:r>
            <a:r>
              <a:rPr lang="de-DE" sz="1800" dirty="0" smtClean="0"/>
              <a:t>Arbeitszeit </a:t>
            </a:r>
          </a:p>
          <a:p>
            <a:pPr>
              <a:buFont typeface="Garamond" panose="02020404030301010803" pitchFamily="18" charset="0"/>
              <a:buChar char="→"/>
            </a:pPr>
            <a:r>
              <a:rPr lang="de-DE" sz="1800" dirty="0" smtClean="0"/>
              <a:t>Erfahrungen sammeln, die </a:t>
            </a:r>
            <a:r>
              <a:rPr lang="de-DE" sz="1800" dirty="0"/>
              <a:t>ihnen bei der weiteren oder späteren Berufssuche helfen </a:t>
            </a:r>
            <a:r>
              <a:rPr lang="de-DE" sz="1800" dirty="0" smtClean="0"/>
              <a:t>werden Informieren über die Situation </a:t>
            </a:r>
            <a:r>
              <a:rPr lang="de-DE" sz="1800" dirty="0"/>
              <a:t>am Arbeitsmarkt sowie die verschiedenen Möglichkeiten an Berufen und Studiengängen </a:t>
            </a:r>
          </a:p>
          <a:p>
            <a:pPr>
              <a:buFont typeface="Garamond" panose="02020404030301010803" pitchFamily="18" charset="0"/>
              <a:buChar char="→"/>
            </a:pPr>
            <a:r>
              <a:rPr lang="de-DE" sz="1800" dirty="0" smtClean="0"/>
              <a:t>nach </a:t>
            </a:r>
            <a:r>
              <a:rPr lang="de-DE" sz="1800" dirty="0"/>
              <a:t>der Schule eine baldige Entscheidung für sich selber treffen können und eine </a:t>
            </a:r>
            <a:r>
              <a:rPr lang="de-DE" sz="1800" dirty="0" smtClean="0"/>
              <a:t>eigene Karrierevision entwickeln, </a:t>
            </a:r>
            <a:r>
              <a:rPr lang="de-DE" sz="1800" dirty="0"/>
              <a:t>um sich so gut wie möglich </a:t>
            </a:r>
            <a:r>
              <a:rPr lang="de-DE" sz="1800" dirty="0" smtClean="0"/>
              <a:t>abzusichern</a:t>
            </a:r>
          </a:p>
          <a:p>
            <a:r>
              <a:rPr lang="de-DE" sz="1800" dirty="0" smtClean="0"/>
              <a:t>nationalen Umsetzungsplan: Freistellung </a:t>
            </a:r>
            <a:r>
              <a:rPr lang="de-DE" sz="1800" dirty="0"/>
              <a:t>von Sozialabgaben für Beschäftigte unter 30 </a:t>
            </a:r>
            <a:r>
              <a:rPr lang="de-DE" sz="1800" dirty="0" smtClean="0"/>
              <a:t>Jahren </a:t>
            </a:r>
          </a:p>
          <a:p>
            <a:pPr>
              <a:buFont typeface="Garamond" panose="02020404030301010803" pitchFamily="18" charset="0"/>
              <a:buChar char="→"/>
            </a:pPr>
            <a:r>
              <a:rPr lang="de-DE" sz="1800" dirty="0" smtClean="0"/>
              <a:t>junge Menschen können  </a:t>
            </a:r>
            <a:r>
              <a:rPr lang="de-DE" sz="1800" dirty="0"/>
              <a:t>mehr von ihrem Einkommen </a:t>
            </a:r>
            <a:r>
              <a:rPr lang="de-DE" sz="1800" dirty="0" smtClean="0"/>
              <a:t>behalten und sind finanziell abgesicherter, </a:t>
            </a:r>
            <a:r>
              <a:rPr lang="de-DE" sz="1800" dirty="0"/>
              <a:t>da zumindest ein Teil der Nebenkosten </a:t>
            </a:r>
            <a:r>
              <a:rPr lang="de-DE" sz="1800" dirty="0" smtClean="0"/>
              <a:t>wegfällt </a:t>
            </a:r>
          </a:p>
          <a:p>
            <a:pPr>
              <a:buFont typeface="Garamond" panose="02020404030301010803" pitchFamily="18" charset="0"/>
              <a:buChar char="→"/>
            </a:pPr>
            <a:r>
              <a:rPr lang="de-DE" sz="1800" dirty="0" smtClean="0"/>
              <a:t>unabhängiger</a:t>
            </a:r>
            <a:r>
              <a:rPr lang="de-DE" sz="1800" dirty="0"/>
              <a:t>, da sie sich im Vergleich mehr leisten können </a:t>
            </a:r>
            <a:endParaRPr lang="de-DE" sz="1800" dirty="0" smtClean="0"/>
          </a:p>
          <a:p>
            <a:pPr>
              <a:buFont typeface="Garamond" panose="02020404030301010803" pitchFamily="18" charset="0"/>
              <a:buChar char="→"/>
            </a:pPr>
            <a:r>
              <a:rPr lang="de-DE" sz="1800" dirty="0" smtClean="0"/>
              <a:t>geringere </a:t>
            </a:r>
            <a:r>
              <a:rPr lang="de-DE" sz="1800" dirty="0"/>
              <a:t>psychische </a:t>
            </a:r>
            <a:r>
              <a:rPr lang="de-DE" sz="1800" dirty="0" smtClean="0"/>
              <a:t>Belastung</a:t>
            </a:r>
            <a:endParaRPr lang="de-DE" sz="1800" dirty="0"/>
          </a:p>
        </p:txBody>
      </p:sp>
    </p:spTree>
    <p:extLst>
      <p:ext uri="{BB962C8B-B14F-4D97-AF65-F5344CB8AC3E}">
        <p14:creationId xmlns:p14="http://schemas.microsoft.com/office/powerpoint/2010/main" val="127606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a:t>
            </a:r>
            <a:endParaRPr lang="de-DE" dirty="0"/>
          </a:p>
        </p:txBody>
      </p:sp>
      <p:sp>
        <p:nvSpPr>
          <p:cNvPr id="3" name="Inhaltsplatzhalter 2"/>
          <p:cNvSpPr>
            <a:spLocks noGrp="1"/>
          </p:cNvSpPr>
          <p:nvPr>
            <p:ph idx="1"/>
          </p:nvPr>
        </p:nvSpPr>
        <p:spPr/>
        <p:txBody>
          <a:bodyPr>
            <a:normAutofit fontScale="25000" lnSpcReduction="20000"/>
          </a:bodyPr>
          <a:lstStyle/>
          <a:p>
            <a:r>
              <a:rPr lang="de-DE" sz="7200" dirty="0" smtClean="0"/>
              <a:t>Polen hat im </a:t>
            </a:r>
            <a:r>
              <a:rPr lang="de-DE" sz="7200" dirty="0"/>
              <a:t>Vergleich zu Deutschland meistens die höhere </a:t>
            </a:r>
            <a:r>
              <a:rPr lang="de-DE" sz="7200" dirty="0" smtClean="0"/>
              <a:t>Jugendarbeitslosigkeit</a:t>
            </a:r>
          </a:p>
          <a:p>
            <a:r>
              <a:rPr lang="de-DE" sz="7200" dirty="0" smtClean="0"/>
              <a:t>Vielseitige Gründe </a:t>
            </a:r>
          </a:p>
          <a:p>
            <a:pPr lvl="1">
              <a:buFont typeface="Garamond" panose="02020404030301010803" pitchFamily="18" charset="0"/>
              <a:buChar char="→"/>
            </a:pPr>
            <a:r>
              <a:rPr lang="de-DE" sz="7200" dirty="0" smtClean="0"/>
              <a:t> verschiedenen Bildungssystemen </a:t>
            </a:r>
          </a:p>
          <a:p>
            <a:pPr lvl="1">
              <a:buFont typeface="Garamond" panose="02020404030301010803" pitchFamily="18" charset="0"/>
              <a:buChar char="→"/>
            </a:pPr>
            <a:r>
              <a:rPr lang="de-DE" sz="7200" dirty="0" smtClean="0"/>
              <a:t>Wirtschaftslage </a:t>
            </a:r>
            <a:r>
              <a:rPr lang="de-DE" sz="7200" dirty="0"/>
              <a:t>der beiden </a:t>
            </a:r>
            <a:r>
              <a:rPr lang="de-DE" sz="7200" dirty="0" smtClean="0"/>
              <a:t>Länder</a:t>
            </a:r>
            <a:endParaRPr lang="de-DE" sz="7200" dirty="0" smtClean="0"/>
          </a:p>
          <a:p>
            <a:pPr>
              <a:buFont typeface="Garamond" panose="02020404030301010803" pitchFamily="18" charset="0"/>
              <a:buChar char="→"/>
            </a:pPr>
            <a:r>
              <a:rPr lang="de-DE" sz="7200" dirty="0" smtClean="0"/>
              <a:t>Alle </a:t>
            </a:r>
            <a:r>
              <a:rPr lang="de-DE" sz="7200" dirty="0"/>
              <a:t>drei </a:t>
            </a:r>
            <a:r>
              <a:rPr lang="de-DE" sz="7200" dirty="0" smtClean="0"/>
              <a:t>Strategien sind </a:t>
            </a:r>
            <a:r>
              <a:rPr lang="de-DE" sz="7200" dirty="0"/>
              <a:t>sehr erfolgreich und zielen alle darauf ab, die Jugendarbeitslosigkeit zu reduzieren, durch die Teilnahme an bestimmten </a:t>
            </a:r>
            <a:r>
              <a:rPr lang="de-DE" sz="7200" dirty="0" smtClean="0"/>
              <a:t>Programmen</a:t>
            </a:r>
          </a:p>
          <a:p>
            <a:r>
              <a:rPr lang="de-DE" sz="7200" dirty="0" smtClean="0"/>
              <a:t>Lösungsstrategie Deutschland: kleine </a:t>
            </a:r>
            <a:r>
              <a:rPr lang="de-DE" sz="7200" dirty="0"/>
              <a:t>Verbesserung des Bildungssystems </a:t>
            </a:r>
            <a:r>
              <a:rPr lang="de-DE" sz="7200" dirty="0" smtClean="0"/>
              <a:t>betrifft</a:t>
            </a:r>
          </a:p>
          <a:p>
            <a:r>
              <a:rPr lang="de-DE" sz="7200" dirty="0" smtClean="0"/>
              <a:t>Lösungsstrategien Polen: </a:t>
            </a:r>
            <a:r>
              <a:rPr lang="de-DE" sz="7200" dirty="0"/>
              <a:t>Freistellung von Sozialabgaben für Beschäftigte unter 30 Jahren, welche die jungen Menschen von Nebenkosten </a:t>
            </a:r>
            <a:r>
              <a:rPr lang="de-DE" sz="7200" dirty="0" smtClean="0"/>
              <a:t>befreit, Sammeln </a:t>
            </a:r>
            <a:r>
              <a:rPr lang="de-DE" sz="7200" dirty="0"/>
              <a:t>von Erfahrungen, um möglichst schnell in einem Betrieb eingestellt zu </a:t>
            </a:r>
            <a:r>
              <a:rPr lang="de-DE" sz="7200" dirty="0" smtClean="0"/>
              <a:t>werden</a:t>
            </a:r>
            <a:endParaRPr lang="de-DE" sz="7200" dirty="0"/>
          </a:p>
          <a:p>
            <a:endParaRPr lang="de-DE" dirty="0"/>
          </a:p>
        </p:txBody>
      </p:sp>
    </p:spTree>
    <p:extLst>
      <p:ext uri="{BB962C8B-B14F-4D97-AF65-F5344CB8AC3E}">
        <p14:creationId xmlns:p14="http://schemas.microsoft.com/office/powerpoint/2010/main" val="154890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Mediale Umsetzung</a:t>
            </a:r>
            <a:endParaRPr lang="de-DE" dirty="0"/>
          </a:p>
        </p:txBody>
      </p:sp>
      <p:sp>
        <p:nvSpPr>
          <p:cNvPr id="3" name="Inhaltsplatzhalter 2"/>
          <p:cNvSpPr>
            <a:spLocks noGrp="1"/>
          </p:cNvSpPr>
          <p:nvPr>
            <p:ph idx="1"/>
          </p:nvPr>
        </p:nvSpPr>
        <p:spPr/>
        <p:txBody>
          <a:bodyPr/>
          <a:lstStyle/>
          <a:p>
            <a:r>
              <a:rPr lang="de-DE" dirty="0" smtClean="0"/>
              <a:t>Interaktive PowerPoint mit Europakarte</a:t>
            </a:r>
            <a:endParaRPr lang="de-DE" dirty="0"/>
          </a:p>
        </p:txBody>
      </p:sp>
    </p:spTree>
    <p:extLst>
      <p:ext uri="{BB962C8B-B14F-4D97-AF65-F5344CB8AC3E}">
        <p14:creationId xmlns:p14="http://schemas.microsoft.com/office/powerpoint/2010/main" val="178506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normAutofit fontScale="55000" lnSpcReduction="20000"/>
          </a:bodyPr>
          <a:lstStyle/>
          <a:p>
            <a:r>
              <a:rPr lang="de-DE" dirty="0"/>
              <a:t>Bundeszentrale für politische Bildung, Jugendarbeitslosigkeit. Internetpublikation unter: </a:t>
            </a:r>
            <a:r>
              <a:rPr lang="de-DE" dirty="0">
                <a:hlinkClick r:id="rId2"/>
              </a:rPr>
              <a:t>http://www.bpb.de/nachschlagen/lexika/lexikon-der-wirtschaft/19766/jugendarbeitslosigkeit</a:t>
            </a:r>
            <a:r>
              <a:rPr lang="de-DE" dirty="0"/>
              <a:t> [Stand: 12.01.20]</a:t>
            </a:r>
          </a:p>
          <a:p>
            <a:r>
              <a:rPr lang="de-DE" dirty="0"/>
              <a:t>Bundeszentrale für politische Bildung. Internetpublikation unter: https://www.bpb.de/politik/hintergrund-aktuell/225124/jugendarbeitslosigkeit-in-europa [Stand: 12.01.20</a:t>
            </a:r>
            <a:r>
              <a:rPr lang="de-DE" dirty="0" smtClean="0"/>
              <a:t>]</a:t>
            </a:r>
          </a:p>
          <a:p>
            <a:r>
              <a:rPr lang="de-DE" dirty="0"/>
              <a:t>Caritas Deutschland. Internetpublikation unter: https://www.caritas.de/fuerprofis/fachthemen/kinderundjugendliche/erschreckend-viele-jugendliche-in-europa [Stand: 12.01.20]</a:t>
            </a:r>
          </a:p>
          <a:p>
            <a:r>
              <a:rPr lang="de-DE" dirty="0"/>
              <a:t>Caritas Deutschland. Internetpublikation unter: https://www.caritas.de/fuerprofis/fachthemen/kinderundjugendliche/erschreckend-viele-jugendliche-in-europa [Stand: 12.01.20]</a:t>
            </a:r>
          </a:p>
          <a:p>
            <a:r>
              <a:rPr lang="de-DE" dirty="0"/>
              <a:t>Internetpublikation unter: https://edukator.ore.edu.pl/bezrobocie-wsrod-mlodziezy/ [Stand: 12.01.20]</a:t>
            </a:r>
          </a:p>
          <a:p>
            <a:r>
              <a:rPr lang="de-DE" dirty="0"/>
              <a:t>Internetpublikation unter: https://edukator.ore.edu.pl/bezrobocie-wsrod-mlodziezy/ [Stand: 12.01.20]</a:t>
            </a:r>
          </a:p>
          <a:p>
            <a:r>
              <a:rPr lang="de-DE" dirty="0"/>
              <a:t>Spiegel Wirtschaft. Internetpublikation unter: https://www.spiegel.de/wirtschaft/soziales/jugendarbeitslosigkeit-forscher-nennen-strukturelle-gruende-a-988244.html [Stand: 12.01.20]</a:t>
            </a:r>
          </a:p>
          <a:p>
            <a:endParaRPr lang="de-DE" dirty="0"/>
          </a:p>
          <a:p>
            <a:endParaRPr lang="de-DE" dirty="0"/>
          </a:p>
        </p:txBody>
      </p:sp>
    </p:spTree>
    <p:extLst>
      <p:ext uri="{BB962C8B-B14F-4D97-AF65-F5344CB8AC3E}">
        <p14:creationId xmlns:p14="http://schemas.microsoft.com/office/powerpoint/2010/main" val="104247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normAutofit fontScale="77500" lnSpcReduction="20000"/>
          </a:bodyPr>
          <a:lstStyle/>
          <a:p>
            <a:r>
              <a:rPr lang="de-DE" dirty="0"/>
              <a:t>ZDF. Internetpublikation unter: https://www.zdf.de/nachrichten/heute/statistik-jugendarbeitslosigkeit-in-der-eu-zdfcheck-100.html [Stand: 12.01.20]</a:t>
            </a:r>
          </a:p>
          <a:p>
            <a:r>
              <a:rPr lang="de-DE" dirty="0"/>
              <a:t>Internetpublikation unter: https://edukator.ore.edu.pl/bezrobocie-wsrod-mlodziezy/ [Stand: 12.01.20]</a:t>
            </a:r>
          </a:p>
          <a:p>
            <a:r>
              <a:rPr lang="de-DE" dirty="0"/>
              <a:t>Bundeszentrale für politische Bildung, Jugendarbeitslosigkeit in Europa, 2016. Internetpublikation unter: https://www.bpb.de/politik/hintergrund-aktuell/225124/jugendarbeitslosigkeit-in-europa [Stand: 12.01.20</a:t>
            </a:r>
            <a:r>
              <a:rPr lang="de-DE" dirty="0" smtClean="0"/>
              <a:t>]</a:t>
            </a:r>
          </a:p>
          <a:p>
            <a:r>
              <a:rPr lang="de-DE" dirty="0"/>
              <a:t>Europäische Kommission, Erasmus+. Internetpublikation unter: https://ec.europa.eu/programmes/erasmus-plus/about_de [Stand: 12.01.20</a:t>
            </a:r>
            <a:r>
              <a:rPr lang="de-DE" dirty="0" smtClean="0"/>
              <a:t>]</a:t>
            </a:r>
          </a:p>
          <a:p>
            <a:r>
              <a:rPr lang="de-DE" dirty="0"/>
              <a:t>Die Bundesregierung, 2017. Internetpublikation unter: https://www.bundesregierung.de/breg-de/aktuelles/erasmus-zeigt-europas-beste-seiten-323432 [Stand: 12.01.20]</a:t>
            </a:r>
          </a:p>
          <a:p>
            <a:endParaRPr lang="de-DE" dirty="0"/>
          </a:p>
          <a:p>
            <a:endParaRPr lang="de-DE" dirty="0"/>
          </a:p>
        </p:txBody>
      </p:sp>
    </p:spTree>
    <p:extLst>
      <p:ext uri="{BB962C8B-B14F-4D97-AF65-F5344CB8AC3E}">
        <p14:creationId xmlns:p14="http://schemas.microsoft.com/office/powerpoint/2010/main" val="174739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 meiner Arbeit</a:t>
            </a:r>
            <a:endParaRPr lang="de-DE" dirty="0"/>
          </a:p>
        </p:txBody>
      </p:sp>
      <p:sp>
        <p:nvSpPr>
          <p:cNvPr id="7" name="Inhaltsplatzhalter 6"/>
          <p:cNvSpPr txBox="1">
            <a:spLocks noGrp="1"/>
          </p:cNvSpPr>
          <p:nvPr>
            <p:ph idx="1"/>
          </p:nvPr>
        </p:nvSpPr>
        <p:spPr>
          <a:xfrm>
            <a:off x="911223" y="2569269"/>
            <a:ext cx="9985375" cy="3663567"/>
          </a:xfrm>
          <a:prstGeom prst="rect">
            <a:avLst/>
          </a:prstGeom>
          <a:noFill/>
        </p:spPr>
        <p:txBody>
          <a:bodyPr wrap="square" rtlCol="0">
            <a:spAutoFit/>
          </a:bodyPr>
          <a:lstStyle/>
          <a:p>
            <a:pPr lvl="0">
              <a:buNone/>
            </a:pPr>
            <a:r>
              <a:rPr lang="de-DE" sz="1200" dirty="0"/>
              <a:t>1 Einleitung</a:t>
            </a:r>
          </a:p>
          <a:p>
            <a:pPr lvl="0">
              <a:buNone/>
            </a:pPr>
            <a:r>
              <a:rPr lang="de-DE" sz="1200" dirty="0"/>
              <a:t> 2 Thematische Grundlagen</a:t>
            </a:r>
          </a:p>
          <a:p>
            <a:pPr marL="819000" lvl="0" indent="-315000">
              <a:spcBef>
                <a:spcPts val="1417"/>
              </a:spcBef>
              <a:buNone/>
            </a:pPr>
            <a:r>
              <a:rPr lang="de-DE" sz="1200" dirty="0"/>
              <a:t>2.1 Definition Jugendarbeitslosigkeit</a:t>
            </a:r>
          </a:p>
          <a:p>
            <a:pPr marL="819000" lvl="0" indent="-315000">
              <a:spcBef>
                <a:spcPts val="1417"/>
              </a:spcBef>
              <a:buNone/>
            </a:pPr>
            <a:r>
              <a:rPr lang="de-DE" sz="1200" dirty="0"/>
              <a:t>2.2 Entwicklung der Jugendarbeitslosigkeit seit 5 Jahren in Polen, Slowakei und Deutschland</a:t>
            </a:r>
          </a:p>
          <a:p>
            <a:pPr marL="819000" lvl="0" indent="-315000">
              <a:spcBef>
                <a:spcPts val="1417"/>
              </a:spcBef>
              <a:buNone/>
            </a:pPr>
            <a:r>
              <a:rPr lang="de-DE" sz="1200" dirty="0"/>
              <a:t>2.3 Gründe für Jugendarbeitslosigkeit</a:t>
            </a:r>
          </a:p>
          <a:p>
            <a:pPr marL="1260000" lvl="0" indent="-252000">
              <a:spcBef>
                <a:spcPts val="1417"/>
              </a:spcBef>
              <a:buNone/>
            </a:pPr>
            <a:r>
              <a:rPr lang="de-DE" sz="1200" dirty="0"/>
              <a:t>2.3.1 personelle Unterschiede</a:t>
            </a:r>
          </a:p>
          <a:p>
            <a:pPr marL="1260000" lvl="0" indent="-252000">
              <a:spcBef>
                <a:spcPts val="1417"/>
              </a:spcBef>
              <a:buNone/>
            </a:pPr>
            <a:r>
              <a:rPr lang="de-DE" sz="1200" dirty="0"/>
              <a:t>2.3.2 Lokale Unterschiede</a:t>
            </a:r>
          </a:p>
          <a:p>
            <a:pPr marL="1260000" lvl="0" indent="-252000">
              <a:spcBef>
                <a:spcPts val="1417"/>
              </a:spcBef>
              <a:buNone/>
            </a:pPr>
            <a:r>
              <a:rPr lang="de-DE" sz="1200" dirty="0"/>
              <a:t>2.3.3 Strukturell</a:t>
            </a:r>
          </a:p>
          <a:p>
            <a:pPr marL="1260000" lvl="0" indent="-252000">
              <a:spcBef>
                <a:spcPts val="1417"/>
              </a:spcBef>
              <a:buNone/>
            </a:pPr>
            <a:r>
              <a:rPr lang="de-DE" sz="1200" dirty="0"/>
              <a:t>2.3.4 </a:t>
            </a:r>
            <a:r>
              <a:rPr lang="de-DE" sz="1200" dirty="0" smtClean="0"/>
              <a:t>Wirtschaftlich</a:t>
            </a:r>
            <a:endParaRPr lang="de-DE" sz="1200" dirty="0"/>
          </a:p>
        </p:txBody>
      </p:sp>
    </p:spTree>
    <p:extLst>
      <p:ext uri="{BB962C8B-B14F-4D97-AF65-F5344CB8AC3E}">
        <p14:creationId xmlns:p14="http://schemas.microsoft.com/office/powerpoint/2010/main" val="3876455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05249" y="715253"/>
            <a:ext cx="9601196" cy="3318936"/>
          </a:xfrm>
        </p:spPr>
        <p:txBody>
          <a:bodyPr>
            <a:normAutofit fontScale="25000" lnSpcReduction="20000"/>
          </a:bodyPr>
          <a:lstStyle/>
          <a:p>
            <a:pPr marL="1764000" lvl="0" indent="-252000">
              <a:spcBef>
                <a:spcPts val="1417"/>
              </a:spcBef>
              <a:buNone/>
            </a:pPr>
            <a:r>
              <a:rPr lang="de-DE" sz="4800" dirty="0"/>
              <a:t>2.3.1.1 Deutschland</a:t>
            </a:r>
          </a:p>
          <a:p>
            <a:pPr marL="1764000" lvl="0" indent="-252000">
              <a:spcBef>
                <a:spcPts val="1417"/>
              </a:spcBef>
              <a:buNone/>
            </a:pPr>
            <a:r>
              <a:rPr lang="de-DE" sz="4800" dirty="0"/>
              <a:t>2.3.1.2 </a:t>
            </a:r>
            <a:r>
              <a:rPr lang="de-DE" sz="4800" dirty="0" smtClean="0"/>
              <a:t>Polen</a:t>
            </a:r>
            <a:endParaRPr lang="de-DE" sz="4800" dirty="0"/>
          </a:p>
          <a:p>
            <a:pPr lvl="0">
              <a:buNone/>
            </a:pPr>
            <a:r>
              <a:rPr lang="de-DE" sz="4800" dirty="0"/>
              <a:t>3 Bekämpfung bzw. Reduzierung der Jugendarbeitslosigkeit</a:t>
            </a:r>
          </a:p>
          <a:p>
            <a:pPr marL="819000" lvl="0" indent="-315000">
              <a:spcBef>
                <a:spcPts val="1417"/>
              </a:spcBef>
              <a:buNone/>
            </a:pPr>
            <a:r>
              <a:rPr lang="de-DE" sz="4800" dirty="0"/>
              <a:t>3.1 Lösungsstrategien der EU</a:t>
            </a:r>
          </a:p>
          <a:p>
            <a:pPr marL="1260000" lvl="0" indent="-252000">
              <a:spcBef>
                <a:spcPts val="1417"/>
              </a:spcBef>
              <a:buNone/>
            </a:pPr>
            <a:r>
              <a:rPr lang="de-DE" sz="4800" dirty="0"/>
              <a:t>3.1.1 EU- Jugendgarantie</a:t>
            </a:r>
          </a:p>
          <a:p>
            <a:pPr marL="1260000" lvl="0" indent="-252000">
              <a:spcBef>
                <a:spcPts val="1417"/>
              </a:spcBef>
              <a:buNone/>
            </a:pPr>
            <a:r>
              <a:rPr lang="de-DE" sz="4800" dirty="0"/>
              <a:t>3.1.2 EU- Beschäftigungsstrategie</a:t>
            </a:r>
          </a:p>
          <a:p>
            <a:pPr marL="1260000" lvl="0" indent="-252000">
              <a:spcBef>
                <a:spcPts val="1417"/>
              </a:spcBef>
              <a:buNone/>
            </a:pPr>
            <a:r>
              <a:rPr lang="de-DE" sz="4800" dirty="0"/>
              <a:t>3.1.3 Erasmus</a:t>
            </a:r>
          </a:p>
          <a:p>
            <a:pPr marL="819000" lvl="0" indent="-315000">
              <a:spcBef>
                <a:spcPts val="1417"/>
              </a:spcBef>
              <a:buNone/>
            </a:pPr>
            <a:r>
              <a:rPr lang="de-DE" sz="4800" dirty="0"/>
              <a:t>          	3.2 Lösungsstrategien Deutschland</a:t>
            </a:r>
          </a:p>
          <a:p>
            <a:pPr marL="819000" lvl="0" indent="-315000">
              <a:spcBef>
                <a:spcPts val="1417"/>
              </a:spcBef>
              <a:buNone/>
            </a:pPr>
            <a:r>
              <a:rPr lang="de-DE" sz="4800" dirty="0" smtClean="0"/>
              <a:t>           3.3 </a:t>
            </a:r>
            <a:r>
              <a:rPr lang="de-DE" sz="4800" dirty="0"/>
              <a:t>Lösungsstrategien Polen</a:t>
            </a:r>
          </a:p>
          <a:p>
            <a:pPr marL="1260000" lvl="0" indent="-252000">
              <a:spcBef>
                <a:spcPts val="1417"/>
              </a:spcBef>
              <a:buNone/>
            </a:pPr>
            <a:r>
              <a:rPr lang="de-DE" sz="4800" dirty="0"/>
              <a:t>3.3.1 Freistellung von Sozialabgaben für Beschäftigte unter </a:t>
            </a:r>
            <a:r>
              <a:rPr lang="de-DE" sz="4800" dirty="0" smtClean="0"/>
              <a:t>30 Jahren</a:t>
            </a:r>
          </a:p>
          <a:p>
            <a:pPr lvl="0">
              <a:buNone/>
            </a:pPr>
            <a:r>
              <a:rPr lang="de-DE" sz="4800" dirty="0" smtClean="0"/>
              <a:t>4 Ergebnisse</a:t>
            </a:r>
            <a:endParaRPr lang="de-DE" sz="4800" dirty="0"/>
          </a:p>
          <a:p>
            <a:pPr lvl="0">
              <a:buNone/>
            </a:pPr>
            <a:r>
              <a:rPr lang="de-DE" sz="4800" dirty="0"/>
              <a:t>5 </a:t>
            </a:r>
            <a:r>
              <a:rPr lang="de-DE" sz="4800" dirty="0" smtClean="0"/>
              <a:t>Diskussion</a:t>
            </a:r>
          </a:p>
          <a:p>
            <a:pPr lvl="0">
              <a:buNone/>
            </a:pPr>
            <a:r>
              <a:rPr lang="de-DE" sz="4800" dirty="0" smtClean="0"/>
              <a:t>6 Mediale Umsetzung</a:t>
            </a:r>
          </a:p>
          <a:p>
            <a:pPr lvl="0">
              <a:buNone/>
            </a:pPr>
            <a:r>
              <a:rPr lang="de-DE" sz="4800" dirty="0" smtClean="0"/>
              <a:t>7 Fazit</a:t>
            </a:r>
          </a:p>
          <a:p>
            <a:pPr lvl="0">
              <a:buNone/>
            </a:pPr>
            <a:r>
              <a:rPr lang="de-DE" sz="4800" dirty="0" smtClean="0"/>
              <a:t>8 Literaturverzeichnis</a:t>
            </a:r>
          </a:p>
          <a:p>
            <a:pPr lvl="0">
              <a:buNone/>
            </a:pPr>
            <a:endParaRPr lang="de-DE" sz="4800" dirty="0"/>
          </a:p>
          <a:p>
            <a:pPr marL="0" lvl="0" indent="0">
              <a:buNone/>
            </a:pPr>
            <a:endParaRPr lang="de-DE" dirty="0"/>
          </a:p>
          <a:p>
            <a:pPr marL="0" lvl="0" indent="0">
              <a:buNone/>
            </a:pPr>
            <a:r>
              <a:rPr lang="de-DE" dirty="0"/>
              <a:t>          </a:t>
            </a:r>
          </a:p>
          <a:p>
            <a:pPr marL="0" lvl="0" indent="0">
              <a:buNone/>
            </a:pPr>
            <a:r>
              <a:rPr lang="de-DE" dirty="0"/>
              <a:t>  		 		</a:t>
            </a:r>
          </a:p>
          <a:p>
            <a:endParaRPr lang="de-DE" dirty="0"/>
          </a:p>
        </p:txBody>
      </p:sp>
    </p:spTree>
    <p:extLst>
      <p:ext uri="{BB962C8B-B14F-4D97-AF65-F5344CB8AC3E}">
        <p14:creationId xmlns:p14="http://schemas.microsoft.com/office/powerpoint/2010/main" val="1792673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versteht man unter Jugendarbeitslosigkeit?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„Bezeichnung für die Arbeitslosigkeit der Altersgruppe zwischen 15 und 24 Jahren. Eine Unterteilung in »Heranwachsende« (15 bis 19 Jahre) und »junge Erwachsene« (20 bis 24 Jahre) trägt der erkennbar unterschiedlichen Entwicklung der Jugendarbeitslosigkeit in beiden Gruppen Rechnung. Jugendarbeitslosigkeit entsteht vor allem, wenn Jugendliche nach ihrem Schulabschluss keinen Ausbildungsplatz finden oder nach abgeschlossener Ausbildung keine Erwerbstätigkeit aufnehmen können oder befristete Beschäftigungsverhältnisse auslaufen.“</a:t>
            </a:r>
          </a:p>
          <a:p>
            <a:r>
              <a:rPr lang="de-DE" dirty="0"/>
              <a:t>Die Bemessung der Jugendarbeitslosigkeit in der Statistik teilt sich in zwei Größen: </a:t>
            </a:r>
            <a:endParaRPr lang="de-DE" dirty="0" smtClean="0"/>
          </a:p>
          <a:p>
            <a:pPr lvl="1"/>
            <a:r>
              <a:rPr lang="de-DE" dirty="0" smtClean="0"/>
              <a:t>Jugendarbeitslosenquote</a:t>
            </a:r>
          </a:p>
          <a:p>
            <a:pPr lvl="1"/>
            <a:r>
              <a:rPr lang="de-DE" dirty="0" smtClean="0"/>
              <a:t>Jugendarbeitslosenanteil</a:t>
            </a:r>
            <a:endParaRPr lang="de-DE" dirty="0"/>
          </a:p>
        </p:txBody>
      </p:sp>
    </p:spTree>
    <p:extLst>
      <p:ext uri="{BB962C8B-B14F-4D97-AF65-F5344CB8AC3E}">
        <p14:creationId xmlns:p14="http://schemas.microsoft.com/office/powerpoint/2010/main" val="3789677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Entwicklung der Jugendarbeitslosigkeit in den beiden Ländern seit 5 Jahren</a:t>
            </a:r>
            <a:endParaRPr lang="de-DE" dirty="0"/>
          </a:p>
        </p:txBody>
      </p:sp>
      <p:sp>
        <p:nvSpPr>
          <p:cNvPr id="3" name="Inhaltsplatzhalter 2"/>
          <p:cNvSpPr>
            <a:spLocks noGrp="1"/>
          </p:cNvSpPr>
          <p:nvPr>
            <p:ph idx="1"/>
          </p:nvPr>
        </p:nvSpPr>
        <p:spPr/>
        <p:txBody>
          <a:bodyPr>
            <a:normAutofit fontScale="62500" lnSpcReduction="20000"/>
          </a:bodyPr>
          <a:lstStyle/>
          <a:p>
            <a:pPr marL="0" indent="0">
              <a:buNone/>
            </a:pPr>
            <a:r>
              <a:rPr lang="de-DE" sz="3400" dirty="0" smtClean="0"/>
              <a:t>Im </a:t>
            </a:r>
            <a:r>
              <a:rPr lang="de-DE" sz="3400" dirty="0"/>
              <a:t>Jahr 2014 lag der Wert </a:t>
            </a:r>
            <a:endParaRPr lang="de-DE" sz="3400" dirty="0" smtClean="0"/>
          </a:p>
          <a:p>
            <a:r>
              <a:rPr lang="de-DE" sz="3400" dirty="0" smtClean="0"/>
              <a:t>in </a:t>
            </a:r>
            <a:r>
              <a:rPr lang="de-DE" sz="3400" dirty="0"/>
              <a:t>Deutschland bei 7,7</a:t>
            </a:r>
            <a:r>
              <a:rPr lang="de-DE" sz="3400" dirty="0" smtClean="0"/>
              <a:t>%</a:t>
            </a:r>
          </a:p>
          <a:p>
            <a:r>
              <a:rPr lang="de-DE" sz="3400" dirty="0" smtClean="0"/>
              <a:t>in </a:t>
            </a:r>
            <a:r>
              <a:rPr lang="de-DE" sz="3400" dirty="0"/>
              <a:t>Polen bei 23,9</a:t>
            </a:r>
            <a:r>
              <a:rPr lang="de-DE" sz="3400" dirty="0" smtClean="0"/>
              <a:t>%.</a:t>
            </a:r>
          </a:p>
          <a:p>
            <a:pPr>
              <a:buFont typeface="Garamond" panose="02020404030301010803" pitchFamily="18" charset="0"/>
              <a:buChar char="→"/>
            </a:pPr>
            <a:r>
              <a:rPr lang="de-DE" sz="3400" dirty="0" smtClean="0"/>
              <a:t>Dies </a:t>
            </a:r>
            <a:r>
              <a:rPr lang="de-DE" sz="3400" dirty="0"/>
              <a:t>stellt einen </a:t>
            </a:r>
            <a:r>
              <a:rPr lang="de-DE" sz="3400" dirty="0" err="1"/>
              <a:t>beträtlichen</a:t>
            </a:r>
            <a:r>
              <a:rPr lang="de-DE" sz="3400" dirty="0"/>
              <a:t> </a:t>
            </a:r>
            <a:r>
              <a:rPr lang="de-DE" sz="3400" dirty="0" smtClean="0"/>
              <a:t>Unterschied dar</a:t>
            </a:r>
          </a:p>
          <a:p>
            <a:pPr marL="0" indent="0">
              <a:buNone/>
            </a:pPr>
            <a:r>
              <a:rPr lang="de-DE" sz="3400" dirty="0" smtClean="0"/>
              <a:t>Im </a:t>
            </a:r>
            <a:r>
              <a:rPr lang="de-DE" sz="3400" dirty="0"/>
              <a:t>Jahr 2017 war der Wert </a:t>
            </a:r>
            <a:endParaRPr lang="de-DE" sz="3400" dirty="0" smtClean="0"/>
          </a:p>
          <a:p>
            <a:r>
              <a:rPr lang="de-DE" sz="3400" dirty="0" smtClean="0"/>
              <a:t>in </a:t>
            </a:r>
            <a:r>
              <a:rPr lang="de-DE" sz="3400" dirty="0"/>
              <a:t>Deutschland dann nur noch bei </a:t>
            </a:r>
            <a:r>
              <a:rPr lang="de-DE" sz="3400" dirty="0" smtClean="0"/>
              <a:t>6,7%</a:t>
            </a:r>
          </a:p>
          <a:p>
            <a:r>
              <a:rPr lang="de-DE" sz="3400" dirty="0" smtClean="0"/>
              <a:t>der </a:t>
            </a:r>
            <a:r>
              <a:rPr lang="de-DE" sz="3400" dirty="0"/>
              <a:t>in Polen bei </a:t>
            </a:r>
            <a:r>
              <a:rPr lang="de-DE" sz="3400" dirty="0" smtClean="0"/>
              <a:t>15,5%</a:t>
            </a:r>
          </a:p>
          <a:p>
            <a:pPr>
              <a:buFont typeface="Garamond" panose="02020404030301010803" pitchFamily="18" charset="0"/>
              <a:buChar char="→"/>
            </a:pPr>
            <a:r>
              <a:rPr lang="de-DE" sz="3400" dirty="0" smtClean="0"/>
              <a:t>Man </a:t>
            </a:r>
            <a:r>
              <a:rPr lang="de-DE" sz="3400" dirty="0"/>
              <a:t>kann erkennen, dass die Prozentzahl von Jahr zu Jahr sinkt und </a:t>
            </a:r>
            <a:r>
              <a:rPr lang="de-DE" sz="3400" dirty="0" smtClean="0"/>
              <a:t>abnimmt</a:t>
            </a:r>
          </a:p>
          <a:p>
            <a:endParaRPr lang="de-DE" dirty="0"/>
          </a:p>
        </p:txBody>
      </p:sp>
    </p:spTree>
    <p:extLst>
      <p:ext uri="{BB962C8B-B14F-4D97-AF65-F5344CB8AC3E}">
        <p14:creationId xmlns:p14="http://schemas.microsoft.com/office/powerpoint/2010/main" val="221854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9036" y="1123799"/>
            <a:ext cx="5607674" cy="1297429"/>
          </a:xfrm>
        </p:spPr>
        <p:txBody>
          <a:bodyPr/>
          <a:lstStyle/>
          <a:p>
            <a:r>
              <a:rPr lang="de-DE" dirty="0" smtClean="0"/>
              <a:t>Aktuelle Statistik</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3679" y="40866"/>
            <a:ext cx="4829577" cy="6820472"/>
          </a:xfrm>
        </p:spPr>
      </p:pic>
      <p:cxnSp>
        <p:nvCxnSpPr>
          <p:cNvPr id="8" name="Gerade Verbindung mit Pfeil 7"/>
          <p:cNvCxnSpPr/>
          <p:nvPr/>
        </p:nvCxnSpPr>
        <p:spPr>
          <a:xfrm>
            <a:off x="5950040" y="5872767"/>
            <a:ext cx="695459" cy="2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5950039" y="4544097"/>
            <a:ext cx="695459" cy="2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52281" y="2511380"/>
            <a:ext cx="2653048" cy="3539430"/>
          </a:xfrm>
          <a:prstGeom prst="rect">
            <a:avLst/>
          </a:prstGeom>
          <a:noFill/>
        </p:spPr>
        <p:txBody>
          <a:bodyPr wrap="square" rtlCol="0">
            <a:spAutoFit/>
          </a:bodyPr>
          <a:lstStyle/>
          <a:p>
            <a:pPr>
              <a:buClr>
                <a:schemeClr val="accent1">
                  <a:lumMod val="75000"/>
                </a:schemeClr>
              </a:buClr>
            </a:pPr>
            <a:r>
              <a:rPr lang="de-DE" sz="1600" dirty="0" smtClean="0"/>
              <a:t>Wert </a:t>
            </a:r>
            <a:r>
              <a:rPr lang="de-DE" sz="1600" dirty="0"/>
              <a:t>in </a:t>
            </a:r>
            <a:endParaRPr lang="de-DE" sz="1600" dirty="0" smtClean="0"/>
          </a:p>
          <a:p>
            <a:pPr marL="285750" indent="-285750">
              <a:buClr>
                <a:schemeClr val="accent1">
                  <a:lumMod val="75000"/>
                </a:schemeClr>
              </a:buClr>
              <a:buFont typeface="Arial" panose="020B0604020202020204" pitchFamily="34" charset="0"/>
              <a:buChar char="•"/>
            </a:pPr>
            <a:r>
              <a:rPr lang="de-DE" sz="1600" dirty="0" smtClean="0"/>
              <a:t>Polen </a:t>
            </a:r>
            <a:r>
              <a:rPr lang="de-DE" sz="1600" dirty="0"/>
              <a:t>liegt dabei momentan bei 10</a:t>
            </a:r>
            <a:r>
              <a:rPr lang="de-DE" sz="1600" dirty="0" smtClean="0"/>
              <a:t>%</a:t>
            </a:r>
          </a:p>
          <a:p>
            <a:pPr marL="285750" indent="-285750">
              <a:buClr>
                <a:schemeClr val="accent1">
                  <a:lumMod val="75000"/>
                </a:schemeClr>
              </a:buClr>
              <a:buFont typeface="Arial" panose="020B0604020202020204" pitchFamily="34" charset="0"/>
              <a:buChar char="•"/>
            </a:pPr>
            <a:r>
              <a:rPr lang="de-DE" sz="1600" dirty="0" smtClean="0"/>
              <a:t>Deutschland </a:t>
            </a:r>
            <a:r>
              <a:rPr lang="de-DE" sz="1600" dirty="0"/>
              <a:t>bei </a:t>
            </a:r>
            <a:r>
              <a:rPr lang="de-DE" sz="1600" dirty="0" smtClean="0"/>
              <a:t>5,8%</a:t>
            </a:r>
          </a:p>
          <a:p>
            <a:pPr marL="285750" indent="-285750">
              <a:buClr>
                <a:schemeClr val="accent1">
                  <a:lumMod val="75000"/>
                </a:schemeClr>
              </a:buClr>
              <a:buFont typeface="Garamond" panose="02020404030301010803" pitchFamily="18" charset="0"/>
              <a:buChar char="→"/>
            </a:pPr>
            <a:r>
              <a:rPr lang="de-DE" sz="1600" dirty="0" smtClean="0"/>
              <a:t>Im </a:t>
            </a:r>
            <a:r>
              <a:rPr lang="de-DE" sz="1600" dirty="0"/>
              <a:t>Vergleich zu den letzten fünf Jahren ist die Jugendarbeitslosigkeit in beiden Ländern </a:t>
            </a:r>
            <a:r>
              <a:rPr lang="de-DE" sz="1600" dirty="0" smtClean="0"/>
              <a:t>gesunken</a:t>
            </a:r>
          </a:p>
          <a:p>
            <a:pPr marL="285750" indent="-285750">
              <a:buClr>
                <a:schemeClr val="accent1">
                  <a:lumMod val="75000"/>
                </a:schemeClr>
              </a:buClr>
              <a:buFont typeface="Garamond" panose="02020404030301010803" pitchFamily="18" charset="0"/>
              <a:buChar char="→"/>
            </a:pPr>
            <a:r>
              <a:rPr lang="de-DE" sz="1600" dirty="0" smtClean="0"/>
              <a:t>Größenunterschied </a:t>
            </a:r>
            <a:r>
              <a:rPr lang="de-DE" sz="1600" dirty="0"/>
              <a:t>in Polen in dieser Entwicklung erheblich deutlicher zu </a:t>
            </a:r>
            <a:r>
              <a:rPr lang="de-DE" sz="1600" dirty="0" smtClean="0"/>
              <a:t>erkennen </a:t>
            </a:r>
          </a:p>
          <a:p>
            <a:pPr marL="742950" lvl="1" indent="-285750">
              <a:buClr>
                <a:schemeClr val="accent1">
                  <a:lumMod val="75000"/>
                </a:schemeClr>
              </a:buClr>
              <a:buFont typeface="Garamond" panose="02020404030301010803" pitchFamily="18" charset="0"/>
              <a:buChar char="→"/>
            </a:pPr>
            <a:r>
              <a:rPr lang="de-DE" sz="1600" dirty="0" smtClean="0"/>
              <a:t>hat </a:t>
            </a:r>
            <a:r>
              <a:rPr lang="de-DE" sz="1600" dirty="0"/>
              <a:t>sich über die Hälfte </a:t>
            </a:r>
            <a:r>
              <a:rPr lang="de-DE" sz="1600" dirty="0" smtClean="0"/>
              <a:t>reduziert</a:t>
            </a:r>
            <a:endParaRPr lang="de-DE" sz="1600" dirty="0"/>
          </a:p>
        </p:txBody>
      </p:sp>
    </p:spTree>
    <p:extLst>
      <p:ext uri="{BB962C8B-B14F-4D97-AF65-F5344CB8AC3E}">
        <p14:creationId xmlns:p14="http://schemas.microsoft.com/office/powerpoint/2010/main" val="2164238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Gründe für Jugendarbeitslosigkeit</a:t>
            </a:r>
            <a:endParaRPr lang="de-DE"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Ø"/>
            </a:pPr>
            <a:r>
              <a:rPr lang="de-DE" dirty="0" smtClean="0"/>
              <a:t>Personelle Unterschiede</a:t>
            </a:r>
          </a:p>
          <a:p>
            <a:r>
              <a:rPr lang="de-DE" dirty="0" smtClean="0"/>
              <a:t>Menschen, die körperlich </a:t>
            </a:r>
            <a:r>
              <a:rPr lang="de-DE" dirty="0"/>
              <a:t>oder psychisch eingeschränkt </a:t>
            </a:r>
            <a:r>
              <a:rPr lang="de-DE" dirty="0" smtClean="0"/>
              <a:t>sind</a:t>
            </a:r>
          </a:p>
          <a:p>
            <a:r>
              <a:rPr lang="de-DE" dirty="0" smtClean="0"/>
              <a:t>Menschen </a:t>
            </a:r>
            <a:r>
              <a:rPr lang="de-DE" dirty="0"/>
              <a:t>mit  </a:t>
            </a:r>
            <a:r>
              <a:rPr lang="de-DE" dirty="0" smtClean="0"/>
              <a:t>Migrationshintergrund</a:t>
            </a:r>
          </a:p>
          <a:p>
            <a:r>
              <a:rPr lang="de-DE" dirty="0" smtClean="0"/>
              <a:t>Ehrgeiz </a:t>
            </a:r>
            <a:r>
              <a:rPr lang="de-DE" dirty="0"/>
              <a:t>einer Person </a:t>
            </a:r>
            <a:endParaRPr lang="de-DE" dirty="0" smtClean="0"/>
          </a:p>
          <a:p>
            <a:r>
              <a:rPr lang="de-DE" dirty="0" smtClean="0"/>
              <a:t>Bildung </a:t>
            </a:r>
            <a:r>
              <a:rPr lang="de-DE" dirty="0"/>
              <a:t>beziehungsweise wie qualifiziert </a:t>
            </a:r>
            <a:r>
              <a:rPr lang="de-DE" dirty="0" smtClean="0"/>
              <a:t>jemand ist</a:t>
            </a:r>
          </a:p>
        </p:txBody>
      </p:sp>
    </p:spTree>
    <p:extLst>
      <p:ext uri="{BB962C8B-B14F-4D97-AF65-F5344CB8AC3E}">
        <p14:creationId xmlns:p14="http://schemas.microsoft.com/office/powerpoint/2010/main" val="95985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Gründe für Jugendarbeitslosigkeit</a:t>
            </a:r>
            <a:endParaRPr lang="de-DE" dirty="0"/>
          </a:p>
        </p:txBody>
      </p:sp>
      <p:sp>
        <p:nvSpPr>
          <p:cNvPr id="3" name="Inhaltsplatzhalter 2"/>
          <p:cNvSpPr>
            <a:spLocks noGrp="1"/>
          </p:cNvSpPr>
          <p:nvPr>
            <p:ph idx="1"/>
          </p:nvPr>
        </p:nvSpPr>
        <p:spPr/>
        <p:txBody>
          <a:bodyPr>
            <a:normAutofit fontScale="25000" lnSpcReduction="20000"/>
          </a:bodyPr>
          <a:lstStyle/>
          <a:p>
            <a:pPr>
              <a:buFont typeface="Wingdings" panose="05000000000000000000" pitchFamily="2" charset="2"/>
              <a:buChar char="Ø"/>
            </a:pPr>
            <a:r>
              <a:rPr lang="de-DE" sz="7400" dirty="0"/>
              <a:t>Lokale Unterschiede</a:t>
            </a:r>
          </a:p>
          <a:p>
            <a:pPr lvl="1">
              <a:buFont typeface="Wingdings" panose="05000000000000000000" pitchFamily="2" charset="2"/>
              <a:buChar char="Ø"/>
            </a:pPr>
            <a:r>
              <a:rPr lang="de-DE" sz="7400" dirty="0"/>
              <a:t>Junge Menschen vom Land kommen haben dort wahrscheinlich kaum Möglichkeiten einen Arbeitsplatz zu finden, da das Arbeitsangebot sehr gering gehalten ist</a:t>
            </a:r>
          </a:p>
          <a:p>
            <a:pPr>
              <a:buFont typeface="Wingdings" panose="05000000000000000000" pitchFamily="2" charset="2"/>
              <a:buChar char="Ø"/>
            </a:pPr>
            <a:r>
              <a:rPr lang="de-DE" sz="7400" dirty="0" smtClean="0"/>
              <a:t>Strukturell</a:t>
            </a:r>
          </a:p>
          <a:p>
            <a:r>
              <a:rPr lang="de-DE" sz="7400" dirty="0" smtClean="0"/>
              <a:t>prekären </a:t>
            </a:r>
            <a:r>
              <a:rPr lang="de-DE" sz="7400" dirty="0"/>
              <a:t>und atypischen Beschäftigungsverhältnissen (Teilzeitarbeit, befristete Verträge, "Generation Praktikum</a:t>
            </a:r>
            <a:r>
              <a:rPr lang="de-DE" sz="7400" dirty="0" smtClean="0"/>
              <a:t>")</a:t>
            </a:r>
          </a:p>
          <a:p>
            <a:pPr>
              <a:buFont typeface="Garamond" panose="02020404030301010803" pitchFamily="18" charset="0"/>
              <a:buChar char="→"/>
            </a:pPr>
            <a:r>
              <a:rPr lang="de-DE" sz="7400" dirty="0" smtClean="0"/>
              <a:t>durch </a:t>
            </a:r>
            <a:r>
              <a:rPr lang="de-DE" sz="7400" dirty="0"/>
              <a:t>diese sind sie einfacher </a:t>
            </a:r>
            <a:r>
              <a:rPr lang="de-DE" sz="7400" dirty="0" smtClean="0"/>
              <a:t>kündbar als </a:t>
            </a:r>
            <a:r>
              <a:rPr lang="de-DE" sz="7400" dirty="0"/>
              <a:t>andere </a:t>
            </a:r>
            <a:r>
              <a:rPr lang="de-DE" sz="7400" dirty="0" smtClean="0"/>
              <a:t>Mitarbeiter </a:t>
            </a:r>
          </a:p>
          <a:p>
            <a:r>
              <a:rPr lang="de-DE" sz="7400" dirty="0" smtClean="0"/>
              <a:t>befristeter </a:t>
            </a:r>
            <a:r>
              <a:rPr lang="de-DE" sz="7400" dirty="0"/>
              <a:t>Arbeitsvertrag </a:t>
            </a:r>
          </a:p>
          <a:p>
            <a:pPr>
              <a:buFont typeface="Garamond" panose="02020404030301010803" pitchFamily="18" charset="0"/>
              <a:buChar char="→"/>
            </a:pPr>
            <a:r>
              <a:rPr lang="de-DE" sz="7400" dirty="0" smtClean="0"/>
              <a:t>Sicherheitsgefühl </a:t>
            </a:r>
            <a:r>
              <a:rPr lang="de-DE" sz="7400" dirty="0"/>
              <a:t>der jungen Menschen </a:t>
            </a:r>
            <a:r>
              <a:rPr lang="de-DE" sz="7400" dirty="0" smtClean="0"/>
              <a:t>nimmt</a:t>
            </a:r>
            <a:r>
              <a:rPr lang="de-DE" sz="7400" dirty="0"/>
              <a:t> </a:t>
            </a:r>
            <a:r>
              <a:rPr lang="de-DE" sz="7400" dirty="0" smtClean="0"/>
              <a:t>ab</a:t>
            </a:r>
          </a:p>
          <a:p>
            <a:pPr>
              <a:buFont typeface="Garamond" panose="02020404030301010803" pitchFamily="18" charset="0"/>
              <a:buChar char="→"/>
            </a:pPr>
            <a:r>
              <a:rPr lang="de-DE" sz="7400" dirty="0" smtClean="0"/>
              <a:t>Folge: Jugendliche haben nicht </a:t>
            </a:r>
            <a:r>
              <a:rPr lang="de-DE" sz="7400" dirty="0"/>
              <a:t>mehr den </a:t>
            </a:r>
            <a:r>
              <a:rPr lang="de-DE" sz="7400" dirty="0" smtClean="0"/>
              <a:t>Ehrgeiz, </a:t>
            </a:r>
            <a:r>
              <a:rPr lang="de-DE" sz="7400" dirty="0"/>
              <a:t>unabhängig zu </a:t>
            </a:r>
            <a:r>
              <a:rPr lang="de-DE" sz="7400" dirty="0" smtClean="0"/>
              <a:t>werden</a:t>
            </a:r>
          </a:p>
          <a:p>
            <a:r>
              <a:rPr lang="de-DE" sz="7400" dirty="0" smtClean="0"/>
              <a:t>Arbeitgeber bestehen </a:t>
            </a:r>
            <a:r>
              <a:rPr lang="de-DE" sz="7400" dirty="0"/>
              <a:t>auf bereits erworbene Berufserfahrung, ohne eine solche sind die Chancen eingestellt zu werden eher </a:t>
            </a:r>
            <a:r>
              <a:rPr lang="de-DE" sz="7400" dirty="0" smtClean="0"/>
              <a:t>gering</a:t>
            </a:r>
            <a:endParaRPr lang="de-DE" sz="7400" dirty="0"/>
          </a:p>
          <a:p>
            <a:pPr marL="0" indent="0">
              <a:buNone/>
            </a:pPr>
            <a:endParaRPr lang="de-DE" dirty="0"/>
          </a:p>
          <a:p>
            <a:endParaRPr lang="de-DE" dirty="0"/>
          </a:p>
        </p:txBody>
      </p:sp>
    </p:spTree>
    <p:extLst>
      <p:ext uri="{BB962C8B-B14F-4D97-AF65-F5344CB8AC3E}">
        <p14:creationId xmlns:p14="http://schemas.microsoft.com/office/powerpoint/2010/main" val="4049945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Gründe für Jugendarbeitslosigkeit</a:t>
            </a:r>
            <a:endParaRPr lang="de-DE"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Ø"/>
            </a:pPr>
            <a:r>
              <a:rPr lang="de-DE" dirty="0" smtClean="0"/>
              <a:t>Wirtschaftlich</a:t>
            </a:r>
          </a:p>
          <a:p>
            <a:r>
              <a:rPr lang="de-DE" dirty="0" smtClean="0"/>
              <a:t>Wirtschaftskrise </a:t>
            </a:r>
            <a:r>
              <a:rPr lang="de-DE" dirty="0" smtClean="0"/>
              <a:t>2008</a:t>
            </a:r>
            <a:endParaRPr lang="de-DE" dirty="0" smtClean="0"/>
          </a:p>
          <a:p>
            <a:pPr>
              <a:buFont typeface="Garamond" panose="02020404030301010803" pitchFamily="18" charset="0"/>
              <a:buChar char="→"/>
            </a:pPr>
            <a:r>
              <a:rPr lang="de-DE" dirty="0"/>
              <a:t> </a:t>
            </a:r>
            <a:r>
              <a:rPr lang="de-DE" dirty="0" smtClean="0"/>
              <a:t>bedroht die </a:t>
            </a:r>
            <a:r>
              <a:rPr lang="de-DE" dirty="0"/>
              <a:t>Jugendlichen, denn wenn die Wirtschaft schlechter ist als sonst, dann findet man auch schwerer eine </a:t>
            </a:r>
            <a:r>
              <a:rPr lang="de-DE" dirty="0" smtClean="0"/>
              <a:t>Arbeitsstelle</a:t>
            </a:r>
            <a:endParaRPr lang="de-DE" dirty="0"/>
          </a:p>
        </p:txBody>
      </p:sp>
    </p:spTree>
    <p:extLst>
      <p:ext uri="{BB962C8B-B14F-4D97-AF65-F5344CB8AC3E}">
        <p14:creationId xmlns:p14="http://schemas.microsoft.com/office/powerpoint/2010/main" val="2424981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1233</Words>
  <Application>Microsoft Office PowerPoint</Application>
  <PresentationFormat>Breitbild</PresentationFormat>
  <Paragraphs>146</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Garamond</vt:lpstr>
      <vt:lpstr>Wingdings</vt:lpstr>
      <vt:lpstr>Organisch</vt:lpstr>
      <vt:lpstr>Maßnahmen zur Bekämpfung der Jugendarbeitslosigkeit in Deutschland und Polen</vt:lpstr>
      <vt:lpstr>Gliederung meiner Arbeit</vt:lpstr>
      <vt:lpstr>PowerPoint-Präsentation</vt:lpstr>
      <vt:lpstr>Was versteht man unter Jugendarbeitslosigkeit?</vt:lpstr>
      <vt:lpstr>Entwicklung der Jugendarbeitslosigkeit in den beiden Ländern seit 5 Jahren</vt:lpstr>
      <vt:lpstr>Aktuelle Statistik</vt:lpstr>
      <vt:lpstr>Gründe für Jugendarbeitslosigkeit</vt:lpstr>
      <vt:lpstr>Gründe für Jugendarbeitslosigkeit</vt:lpstr>
      <vt:lpstr>Gründe für Jugendarbeitslosigkeit</vt:lpstr>
      <vt:lpstr>Bekämpfung: Lösungsstrategien der EU</vt:lpstr>
      <vt:lpstr>Bekämpfung: Lösungsstrategien der EU</vt:lpstr>
      <vt:lpstr>Bekämpfung: Lösungsstrategien der EU</vt:lpstr>
      <vt:lpstr>Bekämpfung: Lösungsstrategien der EU</vt:lpstr>
      <vt:lpstr>Bekämpfung: Lösungsstrategien Deutschland</vt:lpstr>
      <vt:lpstr>Bekämpfung: Lösungsstrategien Polen</vt:lpstr>
      <vt:lpstr>Ergebnisse</vt:lpstr>
      <vt:lpstr>Mediale Umsetzung</vt:lpstr>
      <vt:lpstr>Quellen</vt:lpstr>
      <vt:lpstr>Quellen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Maßnahmen zur Bekämpfung der Jugendarbeitslosigkeit in Deutschland und Polen</dc:title>
  <dc:creator>Jill</dc:creator>
  <cp:lastModifiedBy>Jill</cp:lastModifiedBy>
  <cp:revision>40</cp:revision>
  <dcterms:created xsi:type="dcterms:W3CDTF">2020-02-05T23:38:02Z</dcterms:created>
  <dcterms:modified xsi:type="dcterms:W3CDTF">2020-03-13T12:16:51Z</dcterms:modified>
</cp:coreProperties>
</file>