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3" r:id="rId9"/>
    <p:sldId id="260" r:id="rId10"/>
    <p:sldId id="262" r:id="rId11"/>
    <p:sldId id="261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>
                <a:latin typeface="+mn-lt"/>
              </a:defRPr>
            </a:pPr>
            <a:r>
              <a:rPr lang="sk-SK" sz="1400" b="0" dirty="0">
                <a:latin typeface="Calibri" pitchFamily="34" charset="0"/>
                <a:cs typeface="Calibri" pitchFamily="34" charset="0"/>
              </a:rPr>
              <a:t>Kto</a:t>
            </a:r>
            <a:r>
              <a:rPr lang="sk-SK" sz="1400" b="0" baseline="0" dirty="0">
                <a:latin typeface="Calibri" pitchFamily="34" charset="0"/>
                <a:cs typeface="Calibri" pitchFamily="34" charset="0"/>
              </a:rPr>
              <a:t> by mal poskytovať informácie o sociálnom zabezpečení?</a:t>
            </a:r>
            <a:endParaRPr lang="de-DE" sz="1400" b="0" dirty="0">
              <a:latin typeface="Calibri" pitchFamily="34" charset="0"/>
              <a:cs typeface="Calibri" pitchFamily="34" charset="0"/>
            </a:endParaRPr>
          </a:p>
        </c:rich>
      </c:tx>
      <c:layout>
        <c:manualLayout>
          <c:xMode val="edge"/>
          <c:yMode val="edge"/>
          <c:x val="0.24150699921615548"/>
          <c:y val="2.38094925634295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61436997408817"/>
          <c:y val="0.15250000000000016"/>
          <c:w val="0.60469376734606761"/>
          <c:h val="0.683782964629422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Rodičia/Rodina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Tabelle1!$A$1:$A$5</c:f>
              <c:strCache>
                <c:ptCount val="4"/>
                <c:pt idx="0">
                  <c:v> </c:v>
                </c:pt>
                <c:pt idx="1">
                  <c:v>Nemecko</c:v>
                </c:pt>
                <c:pt idx="2">
                  <c:v>Poľsko</c:v>
                </c:pt>
                <c:pt idx="3">
                  <c:v>Slovensko</c:v>
                </c:pt>
              </c:strCache>
            </c:strRef>
          </c:cat>
          <c:val>
            <c:numRef>
              <c:f>Tabelle1!$B$1:$B$5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D-4C77-BEC9-600CAE3132C8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Škola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Tabelle1!$A$1:$A$5</c:f>
              <c:strCache>
                <c:ptCount val="4"/>
                <c:pt idx="0">
                  <c:v> </c:v>
                </c:pt>
                <c:pt idx="1">
                  <c:v>Nemecko</c:v>
                </c:pt>
                <c:pt idx="2">
                  <c:v>Poľsko</c:v>
                </c:pt>
                <c:pt idx="3">
                  <c:v>Slovensko</c:v>
                </c:pt>
              </c:strCache>
            </c:strRef>
          </c:cat>
          <c:val>
            <c:numRef>
              <c:f>Tabelle1!$C$1:$C$5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AD-4C77-BEC9-600CAE3132C8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Ja sám/a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cat>
            <c:strRef>
              <c:f>Tabelle1!$A$1:$A$5</c:f>
              <c:strCache>
                <c:ptCount val="4"/>
                <c:pt idx="0">
                  <c:v> </c:v>
                </c:pt>
                <c:pt idx="1">
                  <c:v>Nemecko</c:v>
                </c:pt>
                <c:pt idx="2">
                  <c:v>Poľsko</c:v>
                </c:pt>
                <c:pt idx="3">
                  <c:v>Slovensko</c:v>
                </c:pt>
              </c:strCache>
            </c:strRef>
          </c:cat>
          <c:val>
            <c:numRef>
              <c:f>Tabelle1!$D$1:$D$5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AD-4C77-BEC9-600CAE3132C8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Poisťovací maklér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Tabelle1!$A$1:$A$5</c:f>
              <c:strCache>
                <c:ptCount val="4"/>
                <c:pt idx="0">
                  <c:v> </c:v>
                </c:pt>
                <c:pt idx="1">
                  <c:v>Nemecko</c:v>
                </c:pt>
                <c:pt idx="2">
                  <c:v>Poľsko</c:v>
                </c:pt>
                <c:pt idx="3">
                  <c:v>Slovensko</c:v>
                </c:pt>
              </c:strCache>
            </c:strRef>
          </c:cat>
          <c:val>
            <c:numRef>
              <c:f>Tabelle1!$E$1:$E$5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AD-4C77-BEC9-600CAE313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189888"/>
        <c:axId val="145212544"/>
      </c:barChart>
      <c:catAx>
        <c:axId val="145189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k-SK" sz="2000" b="0" dirty="0">
                    <a:latin typeface="Calibri" pitchFamily="34" charset="0"/>
                    <a:cs typeface="Calibri" pitchFamily="34" charset="0"/>
                  </a:rPr>
                  <a:t>Zúčastnené</a:t>
                </a:r>
                <a:r>
                  <a:rPr lang="sk-SK" sz="2000" b="0" baseline="0" dirty="0">
                    <a:latin typeface="Calibri" pitchFamily="34" charset="0"/>
                    <a:cs typeface="Calibri" pitchFamily="34" charset="0"/>
                  </a:rPr>
                  <a:t> krajiny</a:t>
                </a:r>
                <a:endParaRPr lang="de-DE" sz="2000" b="0" dirty="0">
                  <a:latin typeface="Calibri" pitchFamily="34" charset="0"/>
                  <a:cs typeface="Calibri" pitchFamily="34" charset="0"/>
                </a:endParaRPr>
              </a:p>
            </c:rich>
          </c:tx>
          <c:layout>
            <c:manualLayout>
              <c:xMode val="edge"/>
              <c:yMode val="edge"/>
              <c:x val="2.3912713390165066E-3"/>
              <c:y val="0.311177040369954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itchFamily="34" charset="0"/>
                <a:cs typeface="Calibri" pitchFamily="34" charset="0"/>
              </a:defRPr>
            </a:pPr>
            <a:endParaRPr lang="sk-SK"/>
          </a:p>
        </c:txPr>
        <c:crossAx val="145212544"/>
        <c:crosses val="autoZero"/>
        <c:auto val="1"/>
        <c:lblAlgn val="ctr"/>
        <c:lblOffset val="100"/>
        <c:noMultiLvlLbl val="0"/>
      </c:catAx>
      <c:valAx>
        <c:axId val="1452125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k-SK" sz="1400" b="0" dirty="0">
                    <a:latin typeface="Calibri" pitchFamily="34" charset="0"/>
                    <a:cs typeface="Calibri" pitchFamily="34" charset="0"/>
                  </a:rPr>
                  <a:t>Počet</a:t>
                </a:r>
                <a:r>
                  <a:rPr lang="sk-SK" sz="1400" b="0" baseline="0" dirty="0">
                    <a:latin typeface="Calibri" pitchFamily="34" charset="0"/>
                    <a:cs typeface="Calibri" pitchFamily="34" charset="0"/>
                  </a:rPr>
                  <a:t> vybraných odpovedí</a:t>
                </a:r>
                <a:endParaRPr lang="de-DE" sz="1400" b="0" dirty="0">
                  <a:latin typeface="Calibri" pitchFamily="34" charset="0"/>
                  <a:cs typeface="Calibri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51898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7283FC-2659-4CEB-9B5D-C6AB655EEF69}" type="datetimeFigureOut">
              <a:rPr lang="de-DE" smtClean="0"/>
              <a:pPr/>
              <a:t>26.04.2020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DC933-CA7B-4057-B9E8-517C488CDC66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gliederung&amp;rlz=1C1CHBD_deDE880DE880&amp;source=lnms&amp;tbm=isch&amp;sa=X&amp;ved=2ahUKEwio35qX2LvnAhUyuqQKHfmCA58Q_AUoAXoECBYQAw&amp;biw=1920&amp;bih=1040" TargetMode="External"/><Relationship Id="rId2" Type="http://schemas.openxmlformats.org/officeDocument/2006/relationships/hyperlink" Target="https://pixabay.com/de/photos/b%C3%BCro-gesch%C3%A4ft-kollegen-treffen-120964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de/photos/flagge-polen-himmel-blau-79206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752600"/>
          </a:xfrm>
        </p:spPr>
        <p:txBody>
          <a:bodyPr>
            <a:normAutofit/>
          </a:bodyPr>
          <a:lstStyle/>
          <a:p>
            <a:r>
              <a:rPr lang="sk-SK" sz="3600" dirty="0">
                <a:latin typeface="Calibri" pitchFamily="34" charset="0"/>
                <a:cs typeface="Calibri" pitchFamily="34" charset="0"/>
              </a:rPr>
              <a:t>Záverečná prezentačná seminárna práca</a:t>
            </a:r>
            <a:br>
              <a:rPr lang="de-DE" sz="3200" dirty="0">
                <a:latin typeface="Calibri" pitchFamily="34" charset="0"/>
                <a:cs typeface="Calibri" pitchFamily="34" charset="0"/>
              </a:rPr>
            </a:br>
            <a:r>
              <a:rPr lang="de-DE" sz="2000" dirty="0">
                <a:latin typeface="Calibri" pitchFamily="34" charset="0"/>
                <a:cs typeface="Calibri" pitchFamily="34" charset="0"/>
              </a:rPr>
              <a:t>„</a:t>
            </a:r>
            <a:r>
              <a:rPr lang="sk-SK" sz="2000" dirty="0">
                <a:latin typeface="Calibri" pitchFamily="34" charset="0"/>
                <a:cs typeface="Calibri" pitchFamily="34" charset="0"/>
              </a:rPr>
              <a:t>Kritické preskúmanie úrovne vedomostí/učebných osnov vo vzťahu k systému sociálneho</a:t>
            </a:r>
            <a:r>
              <a:rPr lang="de-DE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2000" dirty="0">
                <a:latin typeface="Calibri" pitchFamily="34" charset="0"/>
                <a:cs typeface="Calibri" pitchFamily="34" charset="0"/>
              </a:rPr>
              <a:t>zabezpečenia v Nemecku, Poľsku a na Slovensku</a:t>
            </a:r>
            <a:r>
              <a:rPr lang="de-DE" sz="2000" dirty="0">
                <a:latin typeface="Calibri" pitchFamily="34" charset="0"/>
                <a:cs typeface="Calibri" pitchFamily="34" charset="0"/>
              </a:rPr>
              <a:t>“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299695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Calibri" pitchFamily="34" charset="0"/>
                <a:cs typeface="Calibri" pitchFamily="34" charset="0"/>
              </a:rPr>
              <a:t>Chiara Gsinn</a:t>
            </a:r>
          </a:p>
          <a:p>
            <a:pPr algn="ctr"/>
            <a:r>
              <a:rPr lang="de-DE" sz="1600" dirty="0">
                <a:latin typeface="Calibri" pitchFamily="34" charset="0"/>
                <a:cs typeface="Calibri" pitchFamily="34" charset="0"/>
              </a:rPr>
              <a:t>F13S1</a:t>
            </a:r>
            <a:endParaRPr lang="sk-SK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9512" y="6453336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13.03.2020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339752" y="3789040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400" u="sng" dirty="0">
                <a:latin typeface="Calibri" pitchFamily="34" charset="0"/>
                <a:cs typeface="Calibri" pitchFamily="34" charset="0"/>
              </a:rPr>
              <a:t>Dozorujúci učitelia</a:t>
            </a:r>
            <a:r>
              <a:rPr lang="de-DE" sz="1400" u="sng" dirty="0">
                <a:latin typeface="Calibri" pitchFamily="34" charset="0"/>
                <a:cs typeface="Calibri" pitchFamily="34" charset="0"/>
              </a:rPr>
              <a:t>: </a:t>
            </a:r>
            <a:r>
              <a:rPr lang="sk-SK" sz="1400" u="sng" dirty="0">
                <a:latin typeface="Calibri" pitchFamily="34" charset="0"/>
                <a:cs typeface="Calibri" pitchFamily="34" charset="0"/>
              </a:rPr>
              <a:t>pani </a:t>
            </a:r>
            <a:r>
              <a:rPr lang="de-DE" sz="1400" u="sng" dirty="0">
                <a:latin typeface="Calibri" pitchFamily="34" charset="0"/>
                <a:cs typeface="Calibri" pitchFamily="34" charset="0"/>
              </a:rPr>
              <a:t>Resch, </a:t>
            </a:r>
            <a:r>
              <a:rPr lang="sk-SK" sz="1400" u="sng" dirty="0">
                <a:latin typeface="Calibri" pitchFamily="34" charset="0"/>
                <a:cs typeface="Calibri" pitchFamily="34" charset="0"/>
              </a:rPr>
              <a:t>pán</a:t>
            </a:r>
            <a:r>
              <a:rPr lang="de-DE" sz="1400" u="sng" dirty="0">
                <a:latin typeface="Calibri" pitchFamily="34" charset="0"/>
                <a:cs typeface="Calibri" pitchFamily="34" charset="0"/>
              </a:rPr>
              <a:t> Kolb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2143108" y="4714884"/>
            <a:ext cx="49292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dirty="0">
                <a:latin typeface="Calibri" pitchFamily="34" charset="0"/>
                <a:cs typeface="Calibri" pitchFamily="34" charset="0"/>
              </a:rPr>
              <a:t>Preklad: Andrea Tomašiaková</a:t>
            </a:r>
          </a:p>
          <a:p>
            <a:pPr algn="ctr"/>
            <a:r>
              <a:rPr lang="sk-SK" sz="1400" u="sng" dirty="0" err="1">
                <a:latin typeface="Calibri" pitchFamily="34" charset="0"/>
                <a:cs typeface="Calibri" pitchFamily="34" charset="0"/>
              </a:rPr>
              <a:t>Dozorujúce</a:t>
            </a:r>
            <a:r>
              <a:rPr lang="sk-SK" sz="1400" u="sng" dirty="0">
                <a:latin typeface="Calibri" pitchFamily="34" charset="0"/>
                <a:cs typeface="Calibri" pitchFamily="34" charset="0"/>
              </a:rPr>
              <a:t> pani profesorky: pani Cesnaková, pani Môťovská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Implementácia médií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Implementácia médií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4,1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Pozadie videa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</a:rPr>
              <a:t>          </a:t>
            </a:r>
            <a:r>
              <a:rPr lang="de-DE" sz="1400" i="1" dirty="0">
                <a:latin typeface="Calibri" pitchFamily="34" charset="0"/>
                <a:cs typeface="Calibri" pitchFamily="34" charset="0"/>
              </a:rPr>
              <a:t>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Inšpiratívny prístup – neúplný, použiteľný produkt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Vysvetlivky v dodatku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de-DE" sz="12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4,2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Prezentácia videa</a:t>
            </a:r>
            <a:r>
              <a:rPr lang="de-DE" sz="1600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sk-SK" sz="1600" i="1" dirty="0">
                <a:latin typeface="Calibri" pitchFamily="34" charset="0"/>
                <a:cs typeface="Calibri" pitchFamily="34" charset="0"/>
              </a:rPr>
              <a:t>Odkaz na  e-</a:t>
            </a:r>
            <a:r>
              <a:rPr lang="de-DE" sz="1600" i="1" dirty="0">
                <a:latin typeface="Calibri" pitchFamily="34" charset="0"/>
                <a:cs typeface="Calibri" pitchFamily="34" charset="0"/>
              </a:rPr>
              <a:t>mail)</a:t>
            </a: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</a:t>
            </a: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4,3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Pozadie myšlienky kvízu Kahoot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</a:rPr>
              <a:t>         </a:t>
            </a:r>
            <a:r>
              <a:rPr lang="de-DE" sz="1400" i="1" dirty="0">
                <a:latin typeface="Calibri" pitchFamily="34" charset="0"/>
                <a:cs typeface="Calibri" pitchFamily="34" charset="0"/>
              </a:rPr>
              <a:t>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Dopyt alebo zábavný kvíz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Jednoduché otázky, hlbšie otázky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Školáci (cieľová skupina), ale aj starší ľudia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Odpovede, každý má šancu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kompletný, použiteľný produkt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4,4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Prezentácia kvízu 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Kahoot </a:t>
            </a:r>
            <a:r>
              <a:rPr lang="de-DE" sz="1600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sk-SK" sz="1600" i="1" dirty="0">
                <a:latin typeface="Calibri" pitchFamily="34" charset="0"/>
                <a:cs typeface="Calibri" pitchFamily="34" charset="0"/>
              </a:rPr>
              <a:t>Odkaz na </a:t>
            </a:r>
            <a:r>
              <a:rPr lang="de-DE" sz="1600" i="1" dirty="0">
                <a:latin typeface="Calibri" pitchFamily="34" charset="0"/>
                <a:cs typeface="Calibri" pitchFamily="34" charset="0"/>
              </a:rPr>
              <a:t>Kahoot.de)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51520" y="6453336"/>
            <a:ext cx="8963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13.03.2020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>
                <a:latin typeface="Calibri" pitchFamily="34" charset="0"/>
                <a:cs typeface="Calibri" pitchFamily="34" charset="0"/>
              </a:rPr>
              <a:t>Zdroje</a:t>
            </a:r>
            <a:r>
              <a:rPr lang="de-DE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  <a:hlinkClick r:id="rId2"/>
              </a:rPr>
              <a:t>https://pixabay.com/de/photos/b%C3%BCro-gesch%C3%A4ft-kollegen-treffen-1209640/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  <a:hlinkClick r:id="rId3"/>
              </a:rPr>
              <a:t>https://www.google.com/search?q=gliederung&amp;rlz=1C1CHBD_deDE880DE880&amp;source=lnms&amp;tbm=isch&amp;sa=X&amp;ved=2ahUKEwio35qX2LvnAhUyuqQKHfmCA58Q_AUoAXoECBYQAw&amp;biw=1920&amp;bih=1040#imgrc=RTGIoQ-LFr_VpM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Seminárna práca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Prieskumy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</a:rPr>
              <a:t>Interview 1-3</a:t>
            </a:r>
          </a:p>
          <a:p>
            <a:pPr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  <a:hlinkClick r:id="rId4"/>
              </a:rPr>
              <a:t>https://pixabay.com/de/photos/flagge-polen-himmel-blau-792067/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Štruktúra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1,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Úvod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2,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Základná prezentácia seminárnej práce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2,1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Štruktúra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2,2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Stručné vety k obrysovým bodom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3,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Odraz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3,1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Čo som sa naučila z hľadiska obsahu pri písaní mojej práce?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3,2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Čo som sa dozvedela o úsilí, čase, formalite, štýle písania vedeckej práce?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3,3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Čo som osobne našla počas fázy seminára?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Implementácia médií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4,1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Pozadie videa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4,2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Prezentácia videa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4,3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Pozadie myšlienky kvízu Kahoot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4,4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Prezentácia kvízu Kahoot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79512" y="6453336"/>
            <a:ext cx="8963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13.03.2020</a:t>
            </a:r>
          </a:p>
        </p:txBody>
      </p:sp>
      <p:pic>
        <p:nvPicPr>
          <p:cNvPr id="5122" name="Picture 2" descr="Bildergebnis für gliederu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653136"/>
            <a:ext cx="2402958" cy="1599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Úvod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1,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Úvod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de-DE" sz="1200" i="1" u="sng" dirty="0">
                <a:latin typeface="Calibri" pitchFamily="34" charset="0"/>
                <a:cs typeface="Calibri" pitchFamily="34" charset="0"/>
              </a:rPr>
              <a:t>(</a:t>
            </a:r>
            <a:r>
              <a:rPr lang="sk-SK" sz="1200" i="1" u="sng" dirty="0">
                <a:latin typeface="Calibri" pitchFamily="34" charset="0"/>
                <a:cs typeface="Calibri" pitchFamily="34" charset="0"/>
              </a:rPr>
              <a:t>Odkaz na seminárnu prácu</a:t>
            </a:r>
            <a:r>
              <a:rPr lang="de-DE" sz="1200" i="1" u="sng" dirty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" name="Rechteck 3"/>
          <p:cNvSpPr/>
          <p:nvPr/>
        </p:nvSpPr>
        <p:spPr>
          <a:xfrm>
            <a:off x="179512" y="6453336"/>
            <a:ext cx="8963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13.03.2020</a:t>
            </a:r>
          </a:p>
        </p:txBody>
      </p:sp>
      <p:pic>
        <p:nvPicPr>
          <p:cNvPr id="6" name="Grafik 5" descr="Powerpointbild Laptop Pixab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780928"/>
            <a:ext cx="2814438" cy="18733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Základná myšlienka práce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2,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Základná prezentácia seminárnej práce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2,1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Štruktúra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6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de-DE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2,2</a:t>
            </a:r>
            <a:r>
              <a:rPr lang="de-D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600" dirty="0">
                <a:latin typeface="Calibri" pitchFamily="34" charset="0"/>
                <a:cs typeface="Calibri" pitchFamily="34" charset="0"/>
              </a:rPr>
              <a:t>Stručné vety k obrysovým bodom</a:t>
            </a: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79512" y="6453336"/>
            <a:ext cx="8963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13.03.2020</a:t>
            </a:r>
          </a:p>
        </p:txBody>
      </p:sp>
      <p:sp>
        <p:nvSpPr>
          <p:cNvPr id="6" name="Geschweifte Klammer rechts 5"/>
          <p:cNvSpPr/>
          <p:nvPr/>
        </p:nvSpPr>
        <p:spPr>
          <a:xfrm>
            <a:off x="4644008" y="1844824"/>
            <a:ext cx="504056" cy="65548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292080" y="1988840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i="1" u="sng" dirty="0">
                <a:latin typeface="Calibri" pitchFamily="34" charset="0"/>
                <a:cs typeface="Calibri" pitchFamily="34" charset="0"/>
              </a:rPr>
              <a:t>Odkaz na seminárnu prácu</a:t>
            </a:r>
            <a:endParaRPr lang="de-DE" sz="1200" i="1" u="sng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Grafik 7" descr="Powerpointbild Laptop Pixab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284984"/>
            <a:ext cx="2596345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01752" y="6376934"/>
            <a:ext cx="8963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13.03.2020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1560" y="1916832"/>
            <a:ext cx="79208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u="sng" dirty="0">
                <a:latin typeface="Calibri" pitchFamily="34" charset="0"/>
                <a:cs typeface="Calibri" pitchFamily="34" charset="0"/>
              </a:rPr>
              <a:t>Osnovy</a:t>
            </a:r>
            <a:endParaRPr lang="de-DE" sz="900" i="1" u="sng" dirty="0">
              <a:latin typeface="Calibri" pitchFamily="34" charset="0"/>
              <a:cs typeface="Calibri" pitchFamily="34" charset="0"/>
            </a:endParaRPr>
          </a:p>
          <a:p>
            <a:endParaRPr lang="de-DE" sz="800" i="1" u="sng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10. ročník strednej školy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Prehľad základných vedomostí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9 lekcií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endParaRPr lang="de-DE" dirty="0">
              <a:latin typeface="Calibri" pitchFamily="34" charset="0"/>
              <a:cs typeface="Calibri" pitchFamily="34" charset="0"/>
            </a:endParaRPr>
          </a:p>
          <a:p>
            <a:r>
              <a:rPr lang="sk-SK" i="1" u="sng" dirty="0">
                <a:latin typeface="Calibri" pitchFamily="34" charset="0"/>
                <a:cs typeface="Calibri" pitchFamily="34" charset="0"/>
              </a:rPr>
              <a:t>Prieskum/Vedomosti</a:t>
            </a:r>
            <a:endParaRPr lang="de-DE" i="1" u="sng" dirty="0">
              <a:latin typeface="Calibri" pitchFamily="34" charset="0"/>
              <a:cs typeface="Calibri" pitchFamily="34" charset="0"/>
            </a:endParaRPr>
          </a:p>
          <a:p>
            <a:endParaRPr lang="de-DE" sz="800" i="1" u="sng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Premenovanie</a:t>
            </a:r>
            <a:r>
              <a:rPr lang="sk-SK" altLang="ii-CN" sz="1400" dirty="0">
                <a:latin typeface="Calibri" pitchFamily="34" charset="0"/>
                <a:cs typeface="Calibri" pitchFamily="34" charset="0"/>
              </a:rPr>
              <a:t>ꓼ</a:t>
            </a:r>
            <a:r>
              <a:rPr lang="sk-SK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altLang="ii-CN" sz="1400" dirty="0">
                <a:latin typeface="Calibri" pitchFamily="34" charset="0"/>
                <a:cs typeface="Calibri" pitchFamily="34" charset="0"/>
              </a:rPr>
              <a:t>na základe príjmu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Informácie zo: samovýskumu, školy, rodiny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Záujem o súkromné doplnkové poistenie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Zodpovednosť: škola, poisťovňa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endParaRPr lang="de-DE" i="1" u="sng" dirty="0">
              <a:latin typeface="Calibri" pitchFamily="34" charset="0"/>
              <a:cs typeface="Calibri" pitchFamily="34" charset="0"/>
            </a:endParaRPr>
          </a:p>
          <a:p>
            <a:r>
              <a:rPr lang="sk-SK" i="1" u="sng" dirty="0">
                <a:latin typeface="Calibri" pitchFamily="34" charset="0"/>
                <a:cs typeface="Calibri" pitchFamily="34" charset="0"/>
              </a:rPr>
              <a:t>Záver (mdl.)</a:t>
            </a:r>
            <a:endParaRPr lang="de-DE" i="1" u="sng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225403" y="476672"/>
            <a:ext cx="6298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i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Nemecko</a:t>
            </a:r>
            <a:endParaRPr lang="de-DE" sz="2800" i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0" name="Picture 2" descr="Flagge, Deutschland, Fahne, Nationalität, Wind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437112"/>
            <a:ext cx="2956117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099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Poľsko</a:t>
            </a:r>
            <a:endParaRPr lang="de-DE" i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74456" y="6376934"/>
            <a:ext cx="8963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13.03.2020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9552" y="1700808"/>
            <a:ext cx="79208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u="sng" dirty="0">
                <a:latin typeface="Calibri" pitchFamily="34" charset="0"/>
                <a:cs typeface="Calibri" pitchFamily="34" charset="0"/>
              </a:rPr>
              <a:t>Osnovy</a:t>
            </a:r>
            <a:r>
              <a:rPr lang="de-DE" dirty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de-DE" sz="8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Stredná/odborná škola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Neupravované priamo/jednotlivo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Školské sociálne inštitúcie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SVT prednášky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endParaRPr lang="de-DE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Gewitterblitz 6"/>
          <p:cNvSpPr/>
          <p:nvPr/>
        </p:nvSpPr>
        <p:spPr>
          <a:xfrm>
            <a:off x="807396" y="3049218"/>
            <a:ext cx="432048" cy="50405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539552" y="3746483"/>
            <a:ext cx="7436119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u="sng" dirty="0">
                <a:latin typeface="Calibri" pitchFamily="34" charset="0"/>
                <a:cs typeface="Calibri" pitchFamily="34" charset="0"/>
              </a:rPr>
              <a:t>Prieskum/Vedomosti</a:t>
            </a:r>
            <a:endParaRPr lang="de-DE" i="1" u="sng" dirty="0">
              <a:latin typeface="Calibri" pitchFamily="34" charset="0"/>
              <a:cs typeface="Calibri" pitchFamily="34" charset="0"/>
            </a:endParaRPr>
          </a:p>
          <a:p>
            <a:endParaRPr lang="de-DE" sz="900" i="1" u="sng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Nie všetky komponenty</a:t>
            </a:r>
            <a:r>
              <a:rPr lang="ii-CN" altLang="en-US" sz="1400" dirty="0">
                <a:latin typeface="Calibri" pitchFamily="34" charset="0"/>
                <a:cs typeface="Calibri" pitchFamily="34" charset="0"/>
              </a:rPr>
              <a:t>ꓼ</a:t>
            </a:r>
            <a:r>
              <a:rPr lang="sk-SK" altLang="ii-CN" sz="1400" dirty="0">
                <a:latin typeface="Calibri" pitchFamily="34" charset="0"/>
                <a:cs typeface="Calibri" pitchFamily="34" charset="0"/>
              </a:rPr>
              <a:t> popísať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Informácie doteraz: škola, prednášky informatívne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Záujem o: Podmienky príslušného poistenia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Zodpovednosť: ďalší kurz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endParaRPr lang="de-DE" dirty="0">
              <a:latin typeface="Calibri" pitchFamily="34" charset="0"/>
              <a:cs typeface="Calibri" pitchFamily="34" charset="0"/>
            </a:endParaRPr>
          </a:p>
          <a:p>
            <a:r>
              <a:rPr lang="sk-SK" i="1" u="sng" dirty="0">
                <a:latin typeface="Calibri" pitchFamily="34" charset="0"/>
                <a:cs typeface="Calibri" pitchFamily="34" charset="0"/>
              </a:rPr>
              <a:t>Záver (mdl.)</a:t>
            </a:r>
            <a:endParaRPr lang="de-DE" i="1" u="sng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Picture 2" descr="Flagge, Polen, Himmel, Bl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09120"/>
            <a:ext cx="2700299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563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Slovensko</a:t>
            </a:r>
            <a:endParaRPr lang="de-DE" i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75368" y="6400103"/>
            <a:ext cx="8963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13.03.2020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39552" y="1772816"/>
            <a:ext cx="79208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u="sng" dirty="0">
                <a:latin typeface="Calibri" pitchFamily="34" charset="0"/>
                <a:cs typeface="Calibri" pitchFamily="34" charset="0"/>
              </a:rPr>
              <a:t>Osnovy</a:t>
            </a:r>
            <a:endParaRPr lang="de-DE" i="1" u="sng" dirty="0">
              <a:latin typeface="Calibri" pitchFamily="34" charset="0"/>
              <a:cs typeface="Calibri" pitchFamily="34" charset="0"/>
            </a:endParaRPr>
          </a:p>
          <a:p>
            <a:endParaRPr lang="de-DE" sz="800" i="1" u="sng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Zlá dôvera v systém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Téma školy: Občianstvo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Liečba subjektu nebola poskytnutá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Školský predmet venovaný  životu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Štúdium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r>
              <a:rPr lang="sk-SK" i="1" u="sng" dirty="0">
                <a:latin typeface="Calibri" pitchFamily="34" charset="0"/>
                <a:cs typeface="Calibri" pitchFamily="34" charset="0"/>
              </a:rPr>
              <a:t>Prieskum/Vedomosti</a:t>
            </a:r>
            <a:endParaRPr lang="de-DE" i="1" u="sng" dirty="0">
              <a:latin typeface="Calibri" pitchFamily="34" charset="0"/>
              <a:cs typeface="Calibri" pitchFamily="34" charset="0"/>
            </a:endParaRPr>
          </a:p>
          <a:p>
            <a:endParaRPr lang="de-DE" sz="800" i="1" u="sng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Všetky komponenty, sadzby príspevkov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Predchádzajúce informácie od rodičov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Úrok: Všetko, ak musíte uzavrieť pracovnú zmluvu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sk-SK" sz="1400" dirty="0">
                <a:latin typeface="Calibri" pitchFamily="34" charset="0"/>
                <a:cs typeface="Calibri" pitchFamily="34" charset="0"/>
              </a:rPr>
              <a:t>Zodpovednosť: vlastný výskum</a:t>
            </a:r>
            <a:endParaRPr lang="de-DE" sz="14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endParaRPr lang="de-DE" sz="1600" dirty="0">
              <a:latin typeface="Calibri" pitchFamily="34" charset="0"/>
              <a:cs typeface="Calibri" pitchFamily="34" charset="0"/>
            </a:endParaRPr>
          </a:p>
          <a:p>
            <a:r>
              <a:rPr lang="sk-SK" i="1" u="sng" dirty="0">
                <a:latin typeface="Calibri" pitchFamily="34" charset="0"/>
                <a:cs typeface="Calibri" pitchFamily="34" charset="0"/>
              </a:rPr>
              <a:t>Záver (mdl.)</a:t>
            </a:r>
            <a:endParaRPr lang="de-DE" i="1" u="sng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endParaRPr lang="de-DE" dirty="0"/>
          </a:p>
          <a:p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pic>
        <p:nvPicPr>
          <p:cNvPr id="5" name="Picture 6" descr="Slowakei, Bratislava, Flagge, Slovensko, Pressbu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437112"/>
            <a:ext cx="2782228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462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Zodpovednosť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alibri" pitchFamily="34" charset="0"/>
                <a:cs typeface="Calibri" pitchFamily="34" charset="0"/>
              </a:rPr>
              <a:t>Odraz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sz="17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3, </a:t>
            </a:r>
            <a:r>
              <a:rPr lang="sk-SK" sz="1700" dirty="0">
                <a:latin typeface="Calibri" pitchFamily="34" charset="0"/>
                <a:cs typeface="Calibri" pitchFamily="34" charset="0"/>
              </a:rPr>
              <a:t>Odraz</a:t>
            </a:r>
            <a:endParaRPr lang="de-DE" sz="17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7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de-DE" sz="17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3,1</a:t>
            </a:r>
            <a:r>
              <a:rPr lang="de-DE" sz="17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700" dirty="0">
                <a:latin typeface="Calibri" pitchFamily="34" charset="0"/>
                <a:cs typeface="Calibri" pitchFamily="34" charset="0"/>
              </a:rPr>
              <a:t>Čo som sa naučila/musím vedieť z hľadiska obsahu pri písaní mojej práce?</a:t>
            </a:r>
            <a:endParaRPr lang="de-DE" sz="17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100" i="1" dirty="0">
                <a:latin typeface="Calibri" pitchFamily="34" charset="0"/>
                <a:cs typeface="Calibri" pitchFamily="34" charset="0"/>
              </a:rPr>
              <a:t>            </a:t>
            </a: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Rozdiely v systémoch sociálneho zabezpečenia sú zreteľné v detailoch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Kedy má cieľová skupina záujem o poskytnutie informácií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Informačný stav mojej cieľovej skupiny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100" i="1" dirty="0">
                <a:latin typeface="Calibri" pitchFamily="34" charset="0"/>
                <a:cs typeface="Calibri" pitchFamily="34" charset="0"/>
              </a:rPr>
              <a:t>            </a:t>
            </a:r>
          </a:p>
          <a:p>
            <a:pPr>
              <a:buNone/>
            </a:pPr>
            <a:r>
              <a:rPr lang="de-DE" sz="1700" dirty="0">
                <a:latin typeface="Calibri" pitchFamily="34" charset="0"/>
                <a:cs typeface="Calibri" pitchFamily="34" charset="0"/>
              </a:rPr>
              <a:t>     </a:t>
            </a:r>
            <a:r>
              <a:rPr lang="de-DE" sz="17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3,2</a:t>
            </a:r>
            <a:r>
              <a:rPr lang="de-DE" sz="1700" dirty="0">
                <a:latin typeface="Calibri" pitchFamily="34" charset="0"/>
                <a:cs typeface="Calibri" pitchFamily="34" charset="0"/>
              </a:rPr>
              <a:t> </a:t>
            </a:r>
            <a:r>
              <a:rPr lang="sk-SK" sz="1700" dirty="0">
                <a:latin typeface="Calibri" pitchFamily="34" charset="0"/>
                <a:cs typeface="Calibri" pitchFamily="34" charset="0"/>
              </a:rPr>
              <a:t>Čo som sa dozvedela o úsilí, čase, formalite, štýle písania vedeckej práce?</a:t>
            </a:r>
            <a:endParaRPr lang="de-DE" sz="17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</a:t>
            </a: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Veľké úsilie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 defTabSz="468000"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Ako sa predpokladá vyžaduje si čas, pretože často meníte svoj vlastný názor na znenie atď., chcete použiť    	formálne pojmy, vytvárať grafiku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Musia sa vziať do úvahy prísne pravidlá, ovládať Word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i="1" dirty="0">
                <a:latin typeface="Calibri" pitchFamily="34" charset="0"/>
                <a:cs typeface="Calibri" pitchFamily="34" charset="0"/>
              </a:rPr>
              <a:t>            • </a:t>
            </a:r>
            <a:r>
              <a:rPr lang="sk-SK" sz="1400" i="1" dirty="0">
                <a:latin typeface="Calibri" pitchFamily="34" charset="0"/>
                <a:cs typeface="Calibri" pitchFamily="34" charset="0"/>
              </a:rPr>
              <a:t>Často je potrebné zvoliť si správne slovo</a:t>
            </a:r>
            <a:endParaRPr lang="de-DE" sz="14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</a:rPr>
              <a:t>          </a:t>
            </a:r>
          </a:p>
          <a:p>
            <a:pPr>
              <a:buNone/>
            </a:pPr>
            <a:r>
              <a:rPr lang="de-DE" sz="1700" dirty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7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3,3 </a:t>
            </a:r>
            <a:r>
              <a:rPr lang="sk-SK" sz="1700" dirty="0">
                <a:latin typeface="Calibri" pitchFamily="34" charset="0"/>
                <a:cs typeface="Calibri" pitchFamily="34" charset="0"/>
              </a:rPr>
              <a:t>Čo som osobne našla počas fázy seminára?</a:t>
            </a:r>
            <a:endParaRPr lang="de-DE" sz="1700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100" dirty="0">
                <a:latin typeface="Calibri" pitchFamily="34" charset="0"/>
                <a:cs typeface="Calibri" pitchFamily="34" charset="0"/>
              </a:rPr>
              <a:t>          </a:t>
            </a:r>
          </a:p>
          <a:p>
            <a:pPr>
              <a:buNone/>
            </a:pPr>
            <a:r>
              <a:rPr lang="de-DE" sz="1500" dirty="0">
                <a:latin typeface="Calibri" pitchFamily="34" charset="0"/>
                <a:cs typeface="Calibri" pitchFamily="34" charset="0"/>
              </a:rPr>
              <a:t>           </a:t>
            </a:r>
            <a:r>
              <a:rPr lang="de-DE" sz="1500" i="1" dirty="0">
                <a:latin typeface="Calibri" pitchFamily="34" charset="0"/>
                <a:cs typeface="Calibri" pitchFamily="34" charset="0"/>
              </a:rPr>
              <a:t> • </a:t>
            </a:r>
            <a:r>
              <a:rPr lang="sk-SK" sz="1500" i="1" dirty="0">
                <a:latin typeface="Calibri" pitchFamily="34" charset="0"/>
                <a:cs typeface="Calibri" pitchFamily="34" charset="0"/>
              </a:rPr>
              <a:t>Motivácia univerzity</a:t>
            </a:r>
            <a:endParaRPr lang="de-DE" sz="1500" i="1" dirty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de-DE" sz="1500" i="1" dirty="0">
                <a:latin typeface="Calibri" pitchFamily="34" charset="0"/>
                <a:cs typeface="Calibri" pitchFamily="34" charset="0"/>
              </a:rPr>
              <a:t>            • </a:t>
            </a:r>
            <a:r>
              <a:rPr lang="sk-SK" sz="1500" i="1" dirty="0">
                <a:latin typeface="Calibri" pitchFamily="34" charset="0"/>
                <a:cs typeface="Calibri" pitchFamily="34" charset="0"/>
              </a:rPr>
              <a:t>Rast v úlohách, nevzdávať sa, odvolávať sa na všetko</a:t>
            </a:r>
            <a:endParaRPr lang="de-DE" sz="15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79512" y="6453336"/>
            <a:ext cx="8963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/>
              <a:t>13.03.2020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</TotalTime>
  <Words>662</Words>
  <Application>Microsoft Office PowerPoint</Application>
  <PresentationFormat>Prezentácia na obrazovke (4:3)</PresentationFormat>
  <Paragraphs>134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7" baseType="lpstr">
      <vt:lpstr>Calibri</vt:lpstr>
      <vt:lpstr>Georgia</vt:lpstr>
      <vt:lpstr>Microsoft Yi Baiti</vt:lpstr>
      <vt:lpstr>Wingdings</vt:lpstr>
      <vt:lpstr>Wingdings 2</vt:lpstr>
      <vt:lpstr>Cronus</vt:lpstr>
      <vt:lpstr>Záverečná prezentačná seminárna práca „Kritické preskúmanie úrovne vedomostí/učebných osnov vo vzťahu k systému sociálneho zabezpečenia v Nemecku, Poľsku a na Slovensku“ </vt:lpstr>
      <vt:lpstr>Štruktúra</vt:lpstr>
      <vt:lpstr>Úvod</vt:lpstr>
      <vt:lpstr>Základná myšlienka práce</vt:lpstr>
      <vt:lpstr>Prezentácia programu PowerPoint</vt:lpstr>
      <vt:lpstr>Poľsko</vt:lpstr>
      <vt:lpstr>Slovensko</vt:lpstr>
      <vt:lpstr>Zodpovednosť</vt:lpstr>
      <vt:lpstr>Odraz</vt:lpstr>
      <vt:lpstr>Implementácia médií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Abschlusspräsentation Seminararbeit „Kritische Betrachtung des Wissensstandes/ Lehrplans im Bezug auf das Sozialversicherungssystem Deutschlands, Polens und der Slowakei“</dc:title>
  <dc:creator>admin</dc:creator>
  <cp:lastModifiedBy>ucitel</cp:lastModifiedBy>
  <cp:revision>52</cp:revision>
  <dcterms:created xsi:type="dcterms:W3CDTF">2020-02-05T23:34:27Z</dcterms:created>
  <dcterms:modified xsi:type="dcterms:W3CDTF">2020-04-26T10:41:03Z</dcterms:modified>
</cp:coreProperties>
</file>