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6" r:id="rId2"/>
    <p:sldId id="256" r:id="rId3"/>
    <p:sldId id="261" r:id="rId4"/>
    <p:sldId id="257" r:id="rId5"/>
    <p:sldId id="270" r:id="rId6"/>
    <p:sldId id="267" r:id="rId7"/>
    <p:sldId id="258" r:id="rId8"/>
    <p:sldId id="266" r:id="rId9"/>
    <p:sldId id="271" r:id="rId10"/>
    <p:sldId id="272" r:id="rId11"/>
    <p:sldId id="273" r:id="rId12"/>
    <p:sldId id="260" r:id="rId13"/>
    <p:sldId id="262" r:id="rId14"/>
    <p:sldId id="265" r:id="rId15"/>
    <p:sldId id="263" r:id="rId16"/>
    <p:sldId id="264" r:id="rId17"/>
    <p:sldId id="277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03255-2F5D-4CB9-B820-75243F2B2052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B9789-D5B7-4478-B21A-8DEF1F63428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B9789-D5B7-4478-B21A-8DEF1F634289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28D9-33C8-42C1-AF6C-53E028DA6B31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367D5-4E55-4ED4-B804-AC5B8334942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.xml"/><Relationship Id="rId7" Type="http://schemas.openxmlformats.org/officeDocument/2006/relationships/slide" Target="slide12.xml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slide" Target="slide17.xml"/><Relationship Id="rId5" Type="http://schemas.openxmlformats.org/officeDocument/2006/relationships/slide" Target="slide7.xml"/><Relationship Id="rId10" Type="http://schemas.openxmlformats.org/officeDocument/2006/relationships/image" Target="../media/image6.jpeg"/><Relationship Id="rId4" Type="http://schemas.openxmlformats.org/officeDocument/2006/relationships/image" Target="../media/image3.png"/><Relationship Id="rId9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34779" y="1969358"/>
            <a:ext cx="8674443" cy="4794741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rmAutofit fontScale="97500"/>
          </a:bodyPr>
          <a:lstStyle/>
          <a:p>
            <a:pPr algn="ctr" defTabSz="685800">
              <a:spcBef>
                <a:spcPct val="0"/>
              </a:spcBef>
              <a:defRPr/>
            </a:pPr>
            <a:r>
              <a:rPr lang="sk-SK" sz="3075" cap="all" spc="38" dirty="0">
                <a:latin typeface="+mj-lt"/>
                <a:ea typeface="+mj-ea"/>
                <a:cs typeface="+mj-cs"/>
              </a:rPr>
              <a:t>Erasmus+ Projekt</a:t>
            </a:r>
            <a:br>
              <a:rPr lang="sk-SK" sz="3075" cap="all" spc="38" dirty="0">
                <a:latin typeface="+mj-lt"/>
                <a:ea typeface="+mj-ea"/>
                <a:cs typeface="+mj-cs"/>
              </a:rPr>
            </a:br>
            <a:endParaRPr lang="sk-SK" sz="3075" cap="all" spc="38" dirty="0">
              <a:latin typeface="+mj-lt"/>
              <a:ea typeface="+mj-ea"/>
              <a:cs typeface="+mj-cs"/>
            </a:endParaRPr>
          </a:p>
          <a:p>
            <a:pPr algn="ctr" defTabSz="685800">
              <a:spcBef>
                <a:spcPct val="0"/>
              </a:spcBef>
              <a:defRPr/>
            </a:pPr>
            <a:r>
              <a:rPr lang="sk-SK" sz="3075" b="1" cap="all" spc="38" dirty="0">
                <a:latin typeface="+mj-lt"/>
                <a:ea typeface="+mj-ea"/>
                <a:cs typeface="+mj-cs"/>
              </a:rPr>
              <a:t>„ </a:t>
            </a:r>
            <a:r>
              <a:rPr lang="sk-SK" sz="3075" b="1" i="1" dirty="0"/>
              <a:t> </a:t>
            </a:r>
            <a:r>
              <a:rPr lang="sk-SK" sz="3075" b="1" i="1" dirty="0" err="1"/>
              <a:t>explaining</a:t>
            </a:r>
            <a:r>
              <a:rPr lang="sk-SK" sz="3075" b="1" i="1" dirty="0"/>
              <a:t> </a:t>
            </a:r>
            <a:r>
              <a:rPr lang="sk-SK" sz="3075" b="1" i="1" dirty="0" err="1"/>
              <a:t>europe</a:t>
            </a:r>
            <a:r>
              <a:rPr lang="sk-SK" sz="3075" b="1" i="1" dirty="0"/>
              <a:t> – </a:t>
            </a:r>
          </a:p>
          <a:p>
            <a:pPr algn="ctr" defTabSz="685800">
              <a:spcBef>
                <a:spcPct val="0"/>
              </a:spcBef>
              <a:defRPr/>
            </a:pPr>
            <a:r>
              <a:rPr lang="sk-SK" sz="3075" b="1" i="1" dirty="0" err="1"/>
              <a:t>Entwicklung</a:t>
            </a:r>
            <a:r>
              <a:rPr lang="sk-SK" sz="3075" b="1" i="1" dirty="0"/>
              <a:t> von (</a:t>
            </a:r>
            <a:r>
              <a:rPr lang="sk-SK" sz="3075" b="1" i="1" dirty="0" err="1"/>
              <a:t>digitalten</a:t>
            </a:r>
            <a:r>
              <a:rPr lang="sk-SK" sz="3075" b="1" i="1" dirty="0"/>
              <a:t>) </a:t>
            </a:r>
            <a:r>
              <a:rPr lang="sk-SK" sz="3075" b="1" i="1" dirty="0" err="1"/>
              <a:t>Lehr</a:t>
            </a:r>
            <a:r>
              <a:rPr lang="sk-SK" sz="3075" b="1" i="1" dirty="0"/>
              <a:t>- </a:t>
            </a:r>
            <a:r>
              <a:rPr lang="sk-SK" sz="3075" b="1" i="1" dirty="0" err="1"/>
              <a:t>und</a:t>
            </a:r>
            <a:r>
              <a:rPr lang="sk-SK" sz="3075" b="1" i="1" dirty="0"/>
              <a:t> </a:t>
            </a:r>
            <a:r>
              <a:rPr lang="sk-SK" sz="3075" b="1" i="1" dirty="0" err="1"/>
              <a:t>Lernmaterialien</a:t>
            </a:r>
            <a:r>
              <a:rPr lang="sk-SK" sz="3075" b="1" i="1" dirty="0"/>
              <a:t> </a:t>
            </a:r>
            <a:r>
              <a:rPr lang="sk-SK" sz="3075" b="1" i="1" dirty="0" err="1"/>
              <a:t>über</a:t>
            </a:r>
            <a:r>
              <a:rPr lang="sk-SK" sz="3075" b="1" i="1" dirty="0"/>
              <a:t> </a:t>
            </a:r>
            <a:r>
              <a:rPr lang="sk-SK" sz="3075" b="1" i="1" dirty="0" err="1"/>
              <a:t>Europa</a:t>
            </a:r>
            <a:r>
              <a:rPr lang="sk-SK" sz="3075" b="1" i="1" dirty="0"/>
              <a:t>“</a:t>
            </a:r>
            <a:endParaRPr lang="sk-SK" sz="3075" dirty="0"/>
          </a:p>
          <a:p>
            <a:pPr algn="ctr" defTabSz="685800">
              <a:spcBef>
                <a:spcPct val="0"/>
              </a:spcBef>
              <a:defRPr/>
            </a:pPr>
            <a:br>
              <a:rPr lang="sk-SK" sz="2400" cap="all" spc="38" dirty="0">
                <a:latin typeface="+mj-lt"/>
                <a:ea typeface="+mj-ea"/>
                <a:cs typeface="+mj-cs"/>
              </a:rPr>
            </a:br>
            <a:br>
              <a:rPr lang="sk-SK" sz="2400" cap="all" spc="38" dirty="0">
                <a:latin typeface="+mj-lt"/>
                <a:ea typeface="+mj-ea"/>
                <a:cs typeface="+mj-cs"/>
              </a:rPr>
            </a:br>
            <a:r>
              <a:rPr lang="sk-SK" sz="2700" cap="all" spc="38" dirty="0">
                <a:latin typeface="+mj-lt"/>
                <a:ea typeface="+mj-ea"/>
                <a:cs typeface="+mj-cs"/>
              </a:rPr>
              <a:t>číslo projektu: </a:t>
            </a:r>
            <a:r>
              <a:rPr lang="sk-SK" sz="2700" b="1" dirty="0"/>
              <a:t>2019-1-DE03-KA229-060092_2</a:t>
            </a:r>
            <a:endParaRPr lang="sk-SK" sz="2700" dirty="0"/>
          </a:p>
          <a:p>
            <a:pPr algn="ctr" defTabSz="685800">
              <a:spcBef>
                <a:spcPct val="0"/>
              </a:spcBef>
              <a:defRPr/>
            </a:pPr>
            <a:br>
              <a:rPr lang="sk-SK" sz="2700" cap="all" spc="38" dirty="0">
                <a:latin typeface="+mj-lt"/>
                <a:ea typeface="+mj-ea"/>
                <a:cs typeface="+mj-cs"/>
              </a:rPr>
            </a:br>
            <a:br>
              <a:rPr lang="sk-SK" sz="2400" cap="all" spc="38" dirty="0">
                <a:latin typeface="+mj-lt"/>
                <a:ea typeface="+mj-ea"/>
                <a:cs typeface="+mj-cs"/>
              </a:rPr>
            </a:br>
            <a:endParaRPr lang="sk-SK" sz="2400" cap="all" spc="38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Výsledok vyhľadávania obrázkov pre dopyt erasmus logo 2019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250446"/>
            <a:ext cx="2232248" cy="171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2"/>
          <p:cNvSpPr txBox="1"/>
          <p:nvPr/>
        </p:nvSpPr>
        <p:spPr>
          <a:xfrm>
            <a:off x="683568" y="35716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solidFill>
                  <a:srgbClr val="FF0000"/>
                </a:solidFill>
                <a:latin typeface="Arial Black" pitchFamily="34" charset="0"/>
              </a:rPr>
              <a:t>Možnosť poradiť sa s kariérnym poradcom</a:t>
            </a:r>
            <a:endParaRPr lang="de-DE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extfeld 4"/>
          <p:cNvSpPr txBox="1"/>
          <p:nvPr/>
        </p:nvSpPr>
        <p:spPr>
          <a:xfrm>
            <a:off x="683568" y="213285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latin typeface="Arial Black" pitchFamily="34" charset="0"/>
              </a:rPr>
              <a:t>Rozhodovanie</a:t>
            </a:r>
            <a:r>
              <a:rPr lang="de-DE" dirty="0">
                <a:latin typeface="Arial Black" pitchFamily="34" charset="0"/>
              </a:rPr>
              <a:t> o </a:t>
            </a:r>
            <a:r>
              <a:rPr lang="de-DE" dirty="0" err="1">
                <a:latin typeface="Arial Black" pitchFamily="34" charset="0"/>
              </a:rPr>
              <a:t>výbere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povolania</a:t>
            </a:r>
            <a:r>
              <a:rPr lang="de-DE" dirty="0">
                <a:latin typeface="Arial Black" pitchFamily="34" charset="0"/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139952" y="4221088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Arial Black" pitchFamily="34" charset="0"/>
              </a:rPr>
              <a:t>Je to ťažké uskutočniť,</a:t>
            </a:r>
            <a:endParaRPr lang="de-DE" dirty="0">
              <a:latin typeface="Arial Black" pitchFamily="34" charset="0"/>
            </a:endParaRPr>
          </a:p>
          <a:p>
            <a:r>
              <a:rPr lang="de-DE" dirty="0" err="1">
                <a:latin typeface="Arial Black" pitchFamily="34" charset="0"/>
              </a:rPr>
              <a:t>keďže</a:t>
            </a:r>
            <a:r>
              <a:rPr lang="de-DE" dirty="0">
                <a:latin typeface="Arial Black" pitchFamily="34" charset="0"/>
              </a:rPr>
              <a:t> v </a:t>
            </a:r>
            <a:r>
              <a:rPr lang="de-DE" dirty="0" err="1">
                <a:latin typeface="Arial Black" pitchFamily="34" charset="0"/>
              </a:rPr>
              <a:t>poľských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školách</a:t>
            </a:r>
            <a:r>
              <a:rPr lang="de-DE" dirty="0">
                <a:latin typeface="Arial Black" pitchFamily="34" charset="0"/>
              </a:rPr>
              <a:t> je </a:t>
            </a:r>
            <a:r>
              <a:rPr lang="de-DE" dirty="0" err="1">
                <a:latin typeface="Arial Black" pitchFamily="34" charset="0"/>
              </a:rPr>
              <a:t>málo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kariérnych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poradcov</a:t>
            </a:r>
            <a:endParaRPr lang="de-DE" dirty="0">
              <a:latin typeface="Arial Black" pitchFamily="34" charset="0"/>
            </a:endParaRPr>
          </a:p>
        </p:txBody>
      </p:sp>
      <p:sp>
        <p:nvSpPr>
          <p:cNvPr id="7" name="Gewitterblitz 6"/>
          <p:cNvSpPr/>
          <p:nvPr/>
        </p:nvSpPr>
        <p:spPr>
          <a:xfrm>
            <a:off x="3131840" y="3501008"/>
            <a:ext cx="864096" cy="936104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2"/>
          <p:cNvSpPr txBox="1"/>
          <p:nvPr/>
        </p:nvSpPr>
        <p:spPr>
          <a:xfrm>
            <a:off x="1285852" y="357166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Statistik</a:t>
            </a:r>
            <a:endParaRPr lang="pl-PL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" name="Grafik 4" descr="C:\Users\scü\Downloads\statistic_id74795_jugendarbeitslosenquoten-in-den-eu-laendern-oktober-2019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04664"/>
            <a:ext cx="7029450" cy="608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214414" y="571480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EURÓPSKA ÚNIA</a:t>
            </a:r>
          </a:p>
        </p:txBody>
      </p:sp>
      <p:sp>
        <p:nvSpPr>
          <p:cNvPr id="5" name="pole tekstowe 4">
            <a:hlinkClick r:id="rId3" action="ppaction://hlinksldjump"/>
          </p:cNvPr>
          <p:cNvSpPr txBox="1"/>
          <p:nvPr/>
        </p:nvSpPr>
        <p:spPr>
          <a:xfrm>
            <a:off x="714348" y="2071678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pl-PL" sz="2000" dirty="0">
                <a:latin typeface="Arial Black" pitchFamily="34" charset="0"/>
              </a:rPr>
              <a:t>EÚ- záruka pre mládež</a:t>
            </a:r>
          </a:p>
        </p:txBody>
      </p:sp>
      <p:sp>
        <p:nvSpPr>
          <p:cNvPr id="6" name="pole tekstowe 5">
            <a:hlinkClick r:id="rId4" action="ppaction://hlinksldjump"/>
          </p:cNvPr>
          <p:cNvSpPr txBox="1"/>
          <p:nvPr/>
        </p:nvSpPr>
        <p:spPr>
          <a:xfrm>
            <a:off x="2571736" y="3214686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pl-PL" sz="2000" dirty="0">
                <a:latin typeface="Arial Black" pitchFamily="34" charset="0"/>
              </a:rPr>
              <a:t>EÚ-</a:t>
            </a:r>
            <a:r>
              <a:rPr lang="sk-SK" sz="2000" dirty="0">
                <a:latin typeface="Arial Black" pitchFamily="34" charset="0"/>
              </a:rPr>
              <a:t> stratégia zamestnanosti</a:t>
            </a:r>
            <a:endParaRPr lang="pl-PL" sz="2000" dirty="0">
              <a:latin typeface="Arial Black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929322" y="4429132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pl-PL" sz="2000" dirty="0">
                <a:latin typeface="Arial Black" pitchFamily="34" charset="0"/>
              </a:rPr>
              <a:t>Erasmus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załka w lewo 2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643042" y="57148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EÚ - záruka pre mládež</a:t>
            </a:r>
          </a:p>
        </p:txBody>
      </p:sp>
      <p:sp>
        <p:nvSpPr>
          <p:cNvPr id="8" name="Przycisk akcji: Strona główna 7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4286248" y="4143380"/>
            <a:ext cx="4000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 Black" pitchFamily="34" charset="0"/>
              </a:rPr>
              <a:t>Iniciatíva v zamestnanosti</a:t>
            </a:r>
          </a:p>
        </p:txBody>
      </p:sp>
      <p:sp>
        <p:nvSpPr>
          <p:cNvPr id="7" name="Obdĺžnik 6"/>
          <p:cNvSpPr/>
          <p:nvPr/>
        </p:nvSpPr>
        <p:spPr>
          <a:xfrm>
            <a:off x="611560" y="1628800"/>
            <a:ext cx="70567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Arial Black" pitchFamily="34" charset="0"/>
              </a:rPr>
              <a:t>Záruka pre mladých ľudí je: </a:t>
            </a:r>
          </a:p>
          <a:p>
            <a:r>
              <a:rPr lang="sk-SK" dirty="0">
                <a:latin typeface="Arial Black" pitchFamily="34" charset="0"/>
              </a:rPr>
              <a:t>záväzok všetkých členských štátov EÚ zabezpečiť, aby všetci </a:t>
            </a:r>
            <a:r>
              <a:rPr lang="sk-SK" i="1" dirty="0">
                <a:latin typeface="Arial Black" pitchFamily="34" charset="0"/>
              </a:rPr>
              <a:t> </a:t>
            </a:r>
            <a:r>
              <a:rPr lang="sk-SK" b="1" i="1" dirty="0">
                <a:latin typeface="Arial Black" pitchFamily="34" charset="0"/>
              </a:rPr>
              <a:t>mladí ľudia do 25 rokov</a:t>
            </a:r>
            <a:r>
              <a:rPr lang="sk-SK" dirty="0">
                <a:latin typeface="Arial Black" pitchFamily="34" charset="0"/>
              </a:rPr>
              <a:t>  dostali kvalitnú ponuku do štyroch mesiacov po tom, čo sa stali nezamestnanými alebo ukončili svoje vzdelanie.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071670" y="571480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Iniciatíva v zamestnanosti</a:t>
            </a:r>
          </a:p>
        </p:txBody>
      </p:sp>
      <p:sp>
        <p:nvSpPr>
          <p:cNvPr id="3" name="Przycisk akcji: Strona główna 2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lewo 4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Textfeld 5"/>
          <p:cNvSpPr txBox="1"/>
          <p:nvPr/>
        </p:nvSpPr>
        <p:spPr>
          <a:xfrm>
            <a:off x="827584" y="1628800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latin typeface="Arial Black" pitchFamily="34" charset="0"/>
              </a:rPr>
              <a:t>Čo</a:t>
            </a:r>
            <a:r>
              <a:rPr lang="sk-SK" dirty="0">
                <a:latin typeface="Arial Black" pitchFamily="34" charset="0"/>
              </a:rPr>
              <a:t> je to</a:t>
            </a:r>
            <a:r>
              <a:rPr lang="de-DE" dirty="0">
                <a:latin typeface="Arial Black" pitchFamily="34" charset="0"/>
              </a:rPr>
              <a:t>?</a:t>
            </a:r>
          </a:p>
          <a:p>
            <a:r>
              <a:rPr lang="de-DE" dirty="0">
                <a:latin typeface="Arial Black" pitchFamily="34" charset="0"/>
              </a:rPr>
              <a:t>V </a:t>
            </a:r>
            <a:r>
              <a:rPr lang="de-DE" dirty="0" err="1">
                <a:latin typeface="Arial Black" pitchFamily="34" charset="0"/>
              </a:rPr>
              <a:t>regiónoch</a:t>
            </a:r>
            <a:r>
              <a:rPr lang="de-DE" dirty="0">
                <a:latin typeface="Arial Black" pitchFamily="34" charset="0"/>
              </a:rPr>
              <a:t>, </a:t>
            </a:r>
            <a:r>
              <a:rPr lang="de-DE" dirty="0" err="1">
                <a:latin typeface="Arial Black" pitchFamily="34" charset="0"/>
              </a:rPr>
              <a:t>kde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miera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nezamestnanosti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mladých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ľudí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presahuje</a:t>
            </a:r>
            <a:r>
              <a:rPr lang="de-DE" dirty="0">
                <a:latin typeface="Arial Black" pitchFamily="34" charset="0"/>
              </a:rPr>
              <a:t> 25%, </a:t>
            </a:r>
            <a:r>
              <a:rPr lang="de-DE" dirty="0" err="1">
                <a:latin typeface="Arial Black" pitchFamily="34" charset="0"/>
              </a:rPr>
              <a:t>môžu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mladí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ľudia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získať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aj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priamu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podporu</a:t>
            </a:r>
            <a:r>
              <a:rPr lang="de-DE" dirty="0">
                <a:latin typeface="Arial Black" pitchFamily="34" charset="0"/>
              </a:rPr>
              <a:t> EÚ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563888" y="371703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latin typeface="Arial Black" pitchFamily="34" charset="0"/>
              </a:rPr>
              <a:t>Hlavným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zdrojom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financovania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realizácie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záruky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pre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mladých</a:t>
            </a:r>
            <a:endParaRPr lang="de-DE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42976" y="500042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EÚ- </a:t>
            </a:r>
            <a:r>
              <a:rPr lang="sk-SK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stratégia zamestnanosti</a:t>
            </a:r>
          </a:p>
        </p:txBody>
      </p:sp>
      <p:sp>
        <p:nvSpPr>
          <p:cNvPr id="3" name="Przycisk akcji: Strona główna 2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trzałka w lewo 3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extfeld 4"/>
          <p:cNvSpPr txBox="1"/>
          <p:nvPr/>
        </p:nvSpPr>
        <p:spPr>
          <a:xfrm>
            <a:off x="467544" y="1484784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err="1">
                <a:latin typeface="Arial Black" pitchFamily="34" charset="0"/>
              </a:rPr>
              <a:t>Cieľ</a:t>
            </a:r>
            <a:r>
              <a:rPr lang="de-DE" u="sng" dirty="0">
                <a:latin typeface="Arial Black" pitchFamily="34" charset="0"/>
              </a:rPr>
              <a:t>: </a:t>
            </a:r>
            <a:endParaRPr lang="sk-SK" u="sng" dirty="0">
              <a:latin typeface="Arial Black" pitchFamily="34" charset="0"/>
            </a:endParaRPr>
          </a:p>
          <a:p>
            <a:r>
              <a:rPr lang="de-DE" dirty="0" err="1">
                <a:latin typeface="Arial Black" pitchFamily="34" charset="0"/>
              </a:rPr>
              <a:t>vytvoriť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viac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lepších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pracovných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miest</a:t>
            </a:r>
            <a:r>
              <a:rPr lang="de-DE" dirty="0">
                <a:latin typeface="Arial Black" pitchFamily="34" charset="0"/>
              </a:rPr>
              <a:t> v </a:t>
            </a:r>
            <a:r>
              <a:rPr lang="de-DE" dirty="0" err="1">
                <a:latin typeface="Arial Black" pitchFamily="34" charset="0"/>
              </a:rPr>
              <a:t>celej</a:t>
            </a:r>
            <a:r>
              <a:rPr lang="de-DE" dirty="0">
                <a:latin typeface="Arial Black" pitchFamily="34" charset="0"/>
              </a:rPr>
              <a:t> EÚ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995936" y="306896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pl-PL" dirty="0">
                <a:latin typeface="Arial Black" pitchFamily="34" charset="0"/>
              </a:rPr>
              <a:t>Podpora </a:t>
            </a:r>
            <a:r>
              <a:rPr lang="sk-SK" dirty="0">
                <a:latin typeface="Arial Black" pitchFamily="34" charset="0"/>
              </a:rPr>
              <a:t>takzvaného</a:t>
            </a:r>
            <a:r>
              <a:rPr lang="sk-SK" dirty="0"/>
              <a:t> </a:t>
            </a:r>
            <a:r>
              <a:rPr lang="pl-PL" dirty="0">
                <a:latin typeface="Arial Black" pitchFamily="34" charset="0"/>
              </a:rPr>
              <a:t>Výboru pre zamestnanosť</a:t>
            </a:r>
            <a:endParaRPr lang="de-DE" dirty="0">
              <a:latin typeface="Arial Black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691680" y="4293096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Arial Black" pitchFamily="34" charset="0"/>
              </a:rPr>
              <a:t>Uskutočňuje sa prostredníctvom európskeho semestra</a:t>
            </a:r>
            <a:endParaRPr lang="de-DE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85786" y="500042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ERASMUS</a:t>
            </a:r>
          </a:p>
        </p:txBody>
      </p:sp>
      <p:sp>
        <p:nvSpPr>
          <p:cNvPr id="3" name="Przycisk akcji: Strona główna 2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trzałka w lewo 3">
            <a:hlinkClick r:id="rId3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extfeld 4"/>
          <p:cNvSpPr txBox="1"/>
          <p:nvPr/>
        </p:nvSpPr>
        <p:spPr>
          <a:xfrm>
            <a:off x="971600" y="1052736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„Erasmus je </a:t>
            </a:r>
            <a:r>
              <a:rPr lang="sk-SK" dirty="0">
                <a:latin typeface="Arial Black" pitchFamily="34" charset="0"/>
              </a:rPr>
              <a:t>podporný </a:t>
            </a:r>
            <a:r>
              <a:rPr lang="de-DE" dirty="0" err="1">
                <a:latin typeface="Arial Black" pitchFamily="34" charset="0"/>
              </a:rPr>
              <a:t>program</a:t>
            </a:r>
            <a:r>
              <a:rPr lang="sk-SK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Európskej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únie</a:t>
            </a:r>
            <a:r>
              <a:rPr lang="sk-SK" dirty="0">
                <a:latin typeface="Arial Black" pitchFamily="34" charset="0"/>
              </a:rPr>
              <a:t>, ktorý </a:t>
            </a:r>
            <a:r>
              <a:rPr lang="de-DE" dirty="0" err="1">
                <a:latin typeface="Arial Black" pitchFamily="34" charset="0"/>
              </a:rPr>
              <a:t>bol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spustený</a:t>
            </a:r>
            <a:r>
              <a:rPr lang="de-DE" dirty="0">
                <a:latin typeface="Arial Black" pitchFamily="34" charset="0"/>
              </a:rPr>
              <a:t> v </a:t>
            </a:r>
            <a:r>
              <a:rPr lang="de-DE" dirty="0" err="1">
                <a:latin typeface="Arial Black" pitchFamily="34" charset="0"/>
              </a:rPr>
              <a:t>roku</a:t>
            </a:r>
            <a:r>
              <a:rPr lang="de-DE" dirty="0">
                <a:latin typeface="Arial Black" pitchFamily="34" charset="0"/>
              </a:rPr>
              <a:t> 1987 </a:t>
            </a:r>
            <a:r>
              <a:rPr lang="de-DE" dirty="0" err="1">
                <a:latin typeface="Arial Black" pitchFamily="34" charset="0"/>
              </a:rPr>
              <a:t>ako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výmenný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program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pre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študentov</a:t>
            </a:r>
            <a:r>
              <a:rPr lang="de-DE" dirty="0">
                <a:latin typeface="Arial Black" pitchFamily="34" charset="0"/>
              </a:rPr>
              <a:t>.“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067944" y="4581128"/>
            <a:ext cx="471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2014: </a:t>
            </a:r>
            <a:r>
              <a:rPr lang="de-DE" dirty="0" err="1">
                <a:latin typeface="Arial Black" pitchFamily="34" charset="0"/>
              </a:rPr>
              <a:t>Premenovanie</a:t>
            </a:r>
            <a:r>
              <a:rPr lang="de-DE" dirty="0">
                <a:latin typeface="Arial Black" pitchFamily="34" charset="0"/>
              </a:rPr>
              <a:t> na „Erasmus +“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3528" y="328498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>
                <a:latin typeface="Arial Black" pitchFamily="34" charset="0"/>
              </a:rPr>
              <a:t>Jeden z </a:t>
            </a:r>
            <a:r>
              <a:rPr lang="de-DE" u="sng" dirty="0" err="1">
                <a:latin typeface="Arial Black" pitchFamily="34" charset="0"/>
              </a:rPr>
              <a:t>cieľov</a:t>
            </a:r>
            <a:r>
              <a:rPr lang="de-DE" u="sng" dirty="0">
                <a:latin typeface="Arial Black" pitchFamily="34" charset="0"/>
              </a:rPr>
              <a:t>: </a:t>
            </a:r>
            <a:r>
              <a:rPr lang="sk-SK" dirty="0">
                <a:latin typeface="Arial Black" pitchFamily="34" charset="0"/>
              </a:rPr>
              <a:t> - </a:t>
            </a:r>
            <a:r>
              <a:rPr lang="de-DE" dirty="0" err="1">
                <a:latin typeface="Arial Black" pitchFamily="34" charset="0"/>
              </a:rPr>
              <a:t>znížiť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nezamestnanosť</a:t>
            </a:r>
            <a:r>
              <a:rPr lang="de-DE" dirty="0">
                <a:latin typeface="Arial Black" pitchFamily="34" charset="0"/>
              </a:rPr>
              <a:t>, </a:t>
            </a:r>
            <a:r>
              <a:rPr lang="de-DE" dirty="0" err="1">
                <a:latin typeface="Arial Black" pitchFamily="34" charset="0"/>
              </a:rPr>
              <a:t>najmä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nezamestnanosť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mladých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ľudí</a:t>
            </a:r>
            <a:endParaRPr lang="de-DE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lewo 3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zycisk akcji: Strona główna 2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1"/>
          <p:cNvSpPr txBox="1"/>
          <p:nvPr/>
        </p:nvSpPr>
        <p:spPr>
          <a:xfrm>
            <a:off x="785786" y="500042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Prieskum</a:t>
            </a:r>
            <a:endParaRPr lang="pl-PL" sz="24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1560" y="1628800"/>
            <a:ext cx="799288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 err="1">
                <a:latin typeface="Arial" pitchFamily="34" charset="0"/>
                <a:cs typeface="Arial" pitchFamily="34" charset="0"/>
              </a:rPr>
              <a:t>Už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ste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niekedy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počuli</a:t>
            </a:r>
            <a:r>
              <a:rPr lang="de-DE" dirty="0">
                <a:latin typeface="Arial" pitchFamily="34" charset="0"/>
                <a:cs typeface="Arial" pitchFamily="34" charset="0"/>
              </a:rPr>
              <a:t> o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stratégii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riešenia</a:t>
            </a:r>
            <a:r>
              <a:rPr lang="de-DE" dirty="0">
                <a:latin typeface="Arial" pitchFamily="34" charset="0"/>
                <a:cs typeface="Arial" pitchFamily="34" charset="0"/>
              </a:rPr>
              <a:t>?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 err="1">
                <a:latin typeface="Arial" pitchFamily="34" charset="0"/>
                <a:cs typeface="Arial" pitchFamily="34" charset="0"/>
              </a:rPr>
              <a:t>Bojíte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sa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stať</a:t>
            </a:r>
            <a:r>
              <a:rPr lang="sk-SK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nezamestnaným</a:t>
            </a:r>
            <a:r>
              <a:rPr lang="de-DE" dirty="0">
                <a:latin typeface="Arial" pitchFamily="34" charset="0"/>
                <a:cs typeface="Arial" pitchFamily="34" charset="0"/>
              </a:rPr>
              <a:t>?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 err="1">
                <a:latin typeface="Arial" pitchFamily="34" charset="0"/>
                <a:cs typeface="Arial" pitchFamily="34" charset="0"/>
              </a:rPr>
              <a:t>Cítite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sa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viac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informovaní</a:t>
            </a:r>
            <a:r>
              <a:rPr lang="de-DE" dirty="0">
                <a:latin typeface="Arial" pitchFamily="34" charset="0"/>
                <a:cs typeface="Arial" pitchFamily="34" charset="0"/>
              </a:rPr>
              <a:t> o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nezamestnanosti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mladých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ľudí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prostredníctvom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sk-SK" dirty="0">
                <a:latin typeface="Arial" pitchFamily="34" charset="0"/>
                <a:cs typeface="Arial" pitchFamily="34" charset="0"/>
              </a:rPr>
              <a:t>tejto prezentácie</a:t>
            </a:r>
            <a:r>
              <a:rPr lang="de-DE" dirty="0">
                <a:latin typeface="Arial" pitchFamily="34" charset="0"/>
                <a:cs typeface="Arial" pitchFamily="34" charset="0"/>
              </a:rPr>
              <a:t>?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latin typeface="Arial" pitchFamily="34" charset="0"/>
                <a:cs typeface="Arial" pitchFamily="34" charset="0"/>
              </a:rPr>
              <a:t>Mali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ste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už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nejaké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skúsenosti</a:t>
            </a:r>
            <a:r>
              <a:rPr lang="de-DE" dirty="0">
                <a:latin typeface="Arial" pitchFamily="34" charset="0"/>
                <a:cs typeface="Arial" pitchFamily="34" charset="0"/>
              </a:rPr>
              <a:t> s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jedným</a:t>
            </a:r>
            <a:r>
              <a:rPr lang="de-DE" dirty="0">
                <a:latin typeface="Arial" pitchFamily="34" charset="0"/>
                <a:cs typeface="Arial" pitchFamily="34" charset="0"/>
              </a:rPr>
              <a:t> z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programov</a:t>
            </a:r>
            <a:r>
              <a:rPr lang="de-DE" dirty="0">
                <a:latin typeface="Arial" pitchFamily="34" charset="0"/>
                <a:cs typeface="Arial" pitchFamily="34" charset="0"/>
              </a:rPr>
              <a:t> EÚ?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uropa, Mapa, Gmina, Politycznych, Opis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-285776"/>
            <a:ext cx="6099590" cy="7360280"/>
          </a:xfrm>
          <a:prstGeom prst="rect">
            <a:avLst/>
          </a:prstGeom>
          <a:noFill/>
        </p:spPr>
      </p:pic>
      <p:pic>
        <p:nvPicPr>
          <p:cNvPr id="1034" name="Picture 10" descr="Umriss, Deutschland, Flagge, Land, Umriß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0430" y="3071809"/>
            <a:ext cx="1643074" cy="1643075"/>
          </a:xfrm>
          <a:prstGeom prst="rect">
            <a:avLst/>
          </a:prstGeom>
          <a:noFill/>
        </p:spPr>
      </p:pic>
      <p:pic>
        <p:nvPicPr>
          <p:cNvPr id="1038" name="Picture 14" descr="Polen, Karte, Flagge, Kontur, Grenze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44304">
            <a:off x="4632964" y="3061334"/>
            <a:ext cx="1244965" cy="1244965"/>
          </a:xfrm>
          <a:prstGeom prst="rect">
            <a:avLst/>
          </a:prstGeom>
          <a:noFill/>
        </p:spPr>
      </p:pic>
      <p:pic>
        <p:nvPicPr>
          <p:cNvPr id="1040" name="Picture 16" descr="Europa, Unii Europejskiej, Banderą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214290"/>
            <a:ext cx="1934836" cy="1285860"/>
          </a:xfrm>
          <a:prstGeom prst="rect">
            <a:avLst/>
          </a:prstGeom>
          <a:noFill/>
        </p:spPr>
      </p:pic>
      <p:pic>
        <p:nvPicPr>
          <p:cNvPr id="6146" name="Picture 2" descr="Definicja, Człowiek, Palec, Dotyk, Pokaż, Sugerują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8942" y="4066408"/>
            <a:ext cx="2071670" cy="1296952"/>
          </a:xfrm>
          <a:prstGeom prst="rect">
            <a:avLst/>
          </a:prstGeom>
          <a:noFill/>
        </p:spPr>
      </p:pic>
      <p:pic>
        <p:nvPicPr>
          <p:cNvPr id="17410" name="Picture 2" descr="Umfrage, Icon, Umfrage-Symbol, Fragebogen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509120"/>
            <a:ext cx="2016224" cy="2016224"/>
          </a:xfrm>
          <a:prstGeom prst="rect">
            <a:avLst/>
          </a:prstGeom>
          <a:noFill/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5D824D2C-B510-4255-89E7-7B3498A025CA}"/>
              </a:ext>
            </a:extLst>
          </p:cNvPr>
          <p:cNvSpPr txBox="1"/>
          <p:nvPr/>
        </p:nvSpPr>
        <p:spPr>
          <a:xfrm>
            <a:off x="6346798" y="1495638"/>
            <a:ext cx="27972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/>
              <a:t>Nezamestnanosť mládeže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Definícia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pl-PL" sz="2000" dirty="0">
                <a:latin typeface="Arial Black" pitchFamily="34" charset="0"/>
              </a:rPr>
              <a:t>Nezamestnanosť mládeže:</a:t>
            </a:r>
          </a:p>
          <a:p>
            <a:pPr>
              <a:buNone/>
            </a:pPr>
            <a:r>
              <a:rPr lang="pl-PL" sz="2000" dirty="0">
                <a:latin typeface="Arial Black" pitchFamily="34" charset="0"/>
              </a:rPr>
              <a:t>(veková skupina od 15 do 24 rokov, ktorá je nezamestnaná)</a:t>
            </a:r>
          </a:p>
          <a:p>
            <a:pPr>
              <a:buNone/>
            </a:pPr>
            <a:endParaRPr lang="pl-PL" sz="2000" dirty="0">
              <a:latin typeface="Arial Black" pitchFamily="34" charset="0"/>
            </a:endParaRPr>
          </a:p>
          <a:p>
            <a:pPr>
              <a:buNone/>
            </a:pPr>
            <a:r>
              <a:rPr lang="pl-PL" sz="2000" dirty="0">
                <a:latin typeface="Arial Black" pitchFamily="34" charset="0"/>
              </a:rPr>
              <a:t>	Je rozdelená na:</a:t>
            </a:r>
          </a:p>
          <a:p>
            <a:pPr lvl="1">
              <a:buFont typeface="Arial" pitchFamily="34" charset="0"/>
              <a:buChar char="•"/>
            </a:pPr>
            <a:r>
              <a:rPr lang="pl-PL" sz="2000" i="1" dirty="0">
                <a:latin typeface="Arial Black" pitchFamily="34" charset="0"/>
              </a:rPr>
              <a:t>Dospievajúci</a:t>
            </a:r>
            <a:r>
              <a:rPr lang="pl-PL" sz="2000" dirty="0">
                <a:latin typeface="Arial Black" pitchFamily="34" charset="0"/>
              </a:rPr>
              <a:t> (15 - 19 rokov)</a:t>
            </a:r>
          </a:p>
          <a:p>
            <a:pPr lvl="1">
              <a:buFont typeface="Arial" pitchFamily="34" charset="0"/>
              <a:buChar char="•"/>
            </a:pPr>
            <a:r>
              <a:rPr lang="pl-PL" sz="2000" i="1" dirty="0">
                <a:latin typeface="Arial Black" pitchFamily="34" charset="0"/>
              </a:rPr>
              <a:t>Mladí dospelí </a:t>
            </a:r>
            <a:r>
              <a:rPr lang="pl-PL" sz="2000" dirty="0">
                <a:latin typeface="Arial Black" pitchFamily="34" charset="0"/>
              </a:rPr>
              <a:t>(20 - 24 rokov)</a:t>
            </a:r>
            <a:endParaRPr lang="pl-PL" sz="2000" dirty="0"/>
          </a:p>
        </p:txBody>
      </p:sp>
      <p:sp>
        <p:nvSpPr>
          <p:cNvPr id="4" name="Strzałka w lewo 3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785786" y="642918"/>
            <a:ext cx="7215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>
                <a:solidFill>
                  <a:srgbClr val="0070C0"/>
                </a:solidFill>
                <a:latin typeface="Arial Black" pitchFamily="34" charset="0"/>
              </a:rPr>
              <a:t>NEMECKO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907704" y="1340768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Arial Black" pitchFamily="34" charset="0"/>
              </a:rPr>
              <a:t>… ako ukážková krajina</a:t>
            </a:r>
          </a:p>
        </p:txBody>
      </p:sp>
      <p:sp>
        <p:nvSpPr>
          <p:cNvPr id="5" name="pole tekstowe 4">
            <a:hlinkClick r:id="rId3" action="ppaction://hlinksldjump"/>
          </p:cNvPr>
          <p:cNvSpPr txBox="1"/>
          <p:nvPr/>
        </p:nvSpPr>
        <p:spPr>
          <a:xfrm>
            <a:off x="5724128" y="5805264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 Black" pitchFamily="34" charset="0"/>
              </a:rPr>
              <a:t>Štatistika</a:t>
            </a:r>
          </a:p>
        </p:txBody>
      </p:sp>
      <p:sp>
        <p:nvSpPr>
          <p:cNvPr id="6" name="Prostokąt 5"/>
          <p:cNvSpPr/>
          <p:nvPr/>
        </p:nvSpPr>
        <p:spPr>
          <a:xfrm>
            <a:off x="467544" y="2492897"/>
            <a:ext cx="8676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de-DE" sz="2000" dirty="0" err="1">
                <a:latin typeface="Arial Black" pitchFamily="34" charset="0"/>
              </a:rPr>
              <a:t>Ľahší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prechod</a:t>
            </a:r>
            <a:r>
              <a:rPr lang="de-DE" sz="2000" dirty="0">
                <a:latin typeface="Arial Black" pitchFamily="34" charset="0"/>
              </a:rPr>
              <a:t> na </a:t>
            </a:r>
            <a:r>
              <a:rPr lang="de-DE" sz="2000" dirty="0" err="1">
                <a:latin typeface="Arial Black" pitchFamily="34" charset="0"/>
              </a:rPr>
              <a:t>trh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práce</a:t>
            </a:r>
            <a:r>
              <a:rPr lang="sk-SK" sz="2000" dirty="0">
                <a:latin typeface="Arial Black" pitchFamily="3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de-DE" sz="2000" dirty="0">
              <a:latin typeface="Arial Black" pitchFamily="34" charset="0"/>
            </a:endParaRPr>
          </a:p>
          <a:p>
            <a:pPr lvl="1"/>
            <a:r>
              <a:rPr lang="de-DE" sz="2000" dirty="0" err="1">
                <a:latin typeface="Arial Black" pitchFamily="34" charset="0"/>
              </a:rPr>
              <a:t>Uľahčenie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prístupu</a:t>
            </a:r>
            <a:r>
              <a:rPr lang="de-DE" sz="2000" dirty="0">
                <a:latin typeface="Arial Black" pitchFamily="34" charset="0"/>
              </a:rPr>
              <a:t> na </a:t>
            </a:r>
            <a:r>
              <a:rPr lang="de-DE" sz="2000" dirty="0" err="1">
                <a:latin typeface="Arial Black" pitchFamily="34" charset="0"/>
              </a:rPr>
              <a:t>trh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práce</a:t>
            </a:r>
            <a:r>
              <a:rPr lang="sk-SK" sz="2000" dirty="0">
                <a:latin typeface="Arial Black" pitchFamily="34" charset="0"/>
              </a:rPr>
              <a:t> pomocou</a:t>
            </a:r>
            <a:r>
              <a:rPr lang="de-DE" sz="2000" dirty="0">
                <a:latin typeface="Arial Black" pitchFamily="34" charset="0"/>
              </a:rPr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de-DE" sz="2000" dirty="0" err="1">
                <a:latin typeface="Arial Black" pitchFamily="34" charset="0"/>
              </a:rPr>
              <a:t>Získa</a:t>
            </a:r>
            <a:r>
              <a:rPr lang="sk-SK" sz="2000" dirty="0" err="1">
                <a:latin typeface="Arial Black" pitchFamily="34" charset="0"/>
              </a:rPr>
              <a:t>nia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vysokoškolsk</a:t>
            </a:r>
            <a:r>
              <a:rPr lang="sk-SK" sz="2000" dirty="0" err="1">
                <a:latin typeface="Arial Black" pitchFamily="34" charset="0"/>
              </a:rPr>
              <a:t>ého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sk-SK" sz="2000" dirty="0">
                <a:latin typeface="Arial Black" pitchFamily="34" charset="0"/>
              </a:rPr>
              <a:t>vzdelania</a:t>
            </a:r>
            <a:r>
              <a:rPr lang="de-DE" sz="2000" dirty="0">
                <a:latin typeface="Arial Black" pitchFamily="34" charset="0"/>
              </a:rPr>
              <a:t> (</a:t>
            </a:r>
            <a:r>
              <a:rPr lang="de-DE" sz="2000" dirty="0" err="1">
                <a:latin typeface="Arial Black" pitchFamily="34" charset="0"/>
              </a:rPr>
              <a:t>viac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možností</a:t>
            </a:r>
            <a:r>
              <a:rPr lang="de-DE" sz="2000" dirty="0">
                <a:latin typeface="Arial Black" pitchFamily="34" charset="0"/>
              </a:rPr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de-DE" sz="2000" dirty="0" err="1">
                <a:latin typeface="Arial Black" pitchFamily="34" charset="0"/>
              </a:rPr>
              <a:t>Kvalifikačn</a:t>
            </a:r>
            <a:r>
              <a:rPr lang="sk-SK" sz="2000" dirty="0" err="1">
                <a:latin typeface="Arial Black" pitchFamily="34" charset="0"/>
              </a:rPr>
              <a:t>ých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opatren</a:t>
            </a:r>
            <a:r>
              <a:rPr lang="sk-SK" sz="2000" dirty="0">
                <a:latin typeface="Arial Black" pitchFamily="34" charset="0"/>
              </a:rPr>
              <a:t>í</a:t>
            </a:r>
          </a:p>
          <a:p>
            <a:pPr lvl="1">
              <a:buFont typeface="Arial" pitchFamily="34" charset="0"/>
              <a:buChar char="•"/>
            </a:pPr>
            <a:endParaRPr lang="sk-SK" sz="2000" dirty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sk-SK" sz="2000" dirty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sk-SK" sz="2000" dirty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pl-PL" sz="2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2"/>
          <p:cNvSpPr txBox="1"/>
          <p:nvPr/>
        </p:nvSpPr>
        <p:spPr>
          <a:xfrm>
            <a:off x="785786" y="642918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rgbClr val="0070C0"/>
                </a:solidFill>
                <a:latin typeface="Arial Black" pitchFamily="34" charset="0"/>
              </a:rPr>
              <a:t>Ľahší prechod na trh práce</a:t>
            </a:r>
          </a:p>
        </p:txBody>
      </p:sp>
      <p:sp>
        <p:nvSpPr>
          <p:cNvPr id="3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Obdĺžnik 6"/>
          <p:cNvSpPr/>
          <p:nvPr/>
        </p:nvSpPr>
        <p:spPr>
          <a:xfrm>
            <a:off x="971600" y="2924944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latin typeface="Arial Black" pitchFamily="34" charset="0"/>
              </a:rPr>
              <a:t>...pretože Nemecko je viac zamerané na prax a nie je založené len na teórii ako v iných krajinách</a:t>
            </a:r>
            <a:endParaRPr lang="sk-SK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2"/>
          <p:cNvSpPr txBox="1"/>
          <p:nvPr/>
        </p:nvSpPr>
        <p:spPr>
          <a:xfrm>
            <a:off x="785786" y="642918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                                          </a:t>
            </a:r>
            <a:r>
              <a:rPr lang="pl-PL" sz="24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de-DE" sz="2400" dirty="0">
                <a:solidFill>
                  <a:srgbClr val="0070C0"/>
                </a:solidFill>
                <a:latin typeface="Arial Black" pitchFamily="34" charset="0"/>
              </a:rPr>
              <a:t>    Statistik</a:t>
            </a:r>
            <a:endParaRPr lang="pl-PL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Grafik 4" descr="C:\Users\scü\Downloads\statistic_id74795_jugendarbeitslosenquoten-in-den-eu-laendern-oktober-2019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29548"/>
            <a:ext cx="7029450" cy="672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285852" y="357166"/>
            <a:ext cx="6215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>
                <a:solidFill>
                  <a:srgbClr val="FF0000"/>
                </a:solidFill>
                <a:latin typeface="Arial Black" pitchFamily="34" charset="0"/>
              </a:rPr>
              <a:t>POĽSKO</a:t>
            </a:r>
          </a:p>
        </p:txBody>
      </p:sp>
      <p:sp>
        <p:nvSpPr>
          <p:cNvPr id="4" name="Prostokąt 3">
            <a:hlinkClick r:id="rId3" action="ppaction://hlinksldjump"/>
          </p:cNvPr>
          <p:cNvSpPr/>
          <p:nvPr/>
        </p:nvSpPr>
        <p:spPr>
          <a:xfrm>
            <a:off x="323528" y="1700808"/>
            <a:ext cx="7238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de-DE" sz="2000" dirty="0" err="1">
                <a:latin typeface="Arial Black" pitchFamily="34" charset="0"/>
              </a:rPr>
              <a:t>Výnimka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zo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sociálneho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sk-SK" sz="2000" dirty="0">
                <a:latin typeface="Arial Black" pitchFamily="34" charset="0"/>
              </a:rPr>
              <a:t>príspevku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pre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sk-SK" sz="2000" dirty="0">
                <a:latin typeface="Arial Black" pitchFamily="34" charset="0"/>
              </a:rPr>
              <a:t>zamestnancov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mladších</a:t>
            </a:r>
            <a:r>
              <a:rPr lang="de-DE" sz="2000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ako</a:t>
            </a:r>
            <a:r>
              <a:rPr lang="de-DE" sz="2000" dirty="0">
                <a:latin typeface="Arial Black" pitchFamily="34" charset="0"/>
              </a:rPr>
              <a:t> 30 </a:t>
            </a:r>
            <a:r>
              <a:rPr lang="de-DE" sz="2000" dirty="0" err="1">
                <a:latin typeface="Arial Black" pitchFamily="34" charset="0"/>
              </a:rPr>
              <a:t>rokov</a:t>
            </a:r>
            <a:endParaRPr lang="de-DE" sz="2000" dirty="0">
              <a:latin typeface="Arial Black" pitchFamily="34" charset="0"/>
            </a:endParaRPr>
          </a:p>
        </p:txBody>
      </p:sp>
      <p:sp>
        <p:nvSpPr>
          <p:cNvPr id="5" name="pole tekstowe 4">
            <a:hlinkClick r:id="rId4" action="ppaction://hlinksldjump"/>
          </p:cNvPr>
          <p:cNvSpPr txBox="1"/>
          <p:nvPr/>
        </p:nvSpPr>
        <p:spPr>
          <a:xfrm>
            <a:off x="6156176" y="5229200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 Black" pitchFamily="34" charset="0"/>
              </a:rPr>
              <a:t>Štatistika</a:t>
            </a:r>
          </a:p>
        </p:txBody>
      </p:sp>
      <p:sp>
        <p:nvSpPr>
          <p:cNvPr id="6" name="Textfeld 5">
            <a:hlinkClick r:id="rId5" action="ppaction://hlinksldjump"/>
          </p:cNvPr>
          <p:cNvSpPr txBox="1"/>
          <p:nvPr/>
        </p:nvSpPr>
        <p:spPr>
          <a:xfrm>
            <a:off x="683568" y="4005064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>
                <a:latin typeface="Arial Black" pitchFamily="34" charset="0"/>
              </a:rPr>
              <a:t>Podpora</a:t>
            </a:r>
            <a:r>
              <a:rPr lang="de-DE" sz="2000" b="1" dirty="0">
                <a:latin typeface="Arial Black" pitchFamily="34" charset="0"/>
              </a:rPr>
              <a:t> </a:t>
            </a:r>
            <a:r>
              <a:rPr lang="de-DE" sz="2000" b="1" dirty="0" err="1">
                <a:latin typeface="Arial Black" pitchFamily="34" charset="0"/>
              </a:rPr>
              <a:t>flexibilných</a:t>
            </a:r>
            <a:r>
              <a:rPr lang="de-DE" sz="2000" b="1" dirty="0">
                <a:latin typeface="Arial Black" pitchFamily="34" charset="0"/>
              </a:rPr>
              <a:t> </a:t>
            </a:r>
            <a:r>
              <a:rPr lang="de-DE" sz="2000" b="1" dirty="0" err="1">
                <a:latin typeface="Arial Black" pitchFamily="34" charset="0"/>
              </a:rPr>
              <a:t>foriem</a:t>
            </a:r>
            <a:r>
              <a:rPr lang="de-DE" sz="2000" b="1" dirty="0">
                <a:latin typeface="Arial Black" pitchFamily="34" charset="0"/>
              </a:rPr>
              <a:t> </a:t>
            </a:r>
            <a:r>
              <a:rPr lang="de-DE" sz="2000" b="1" dirty="0" err="1">
                <a:latin typeface="Arial Black" pitchFamily="34" charset="0"/>
              </a:rPr>
              <a:t>zamestnania</a:t>
            </a:r>
            <a:endParaRPr lang="de-DE" sz="2000" b="1" dirty="0">
              <a:latin typeface="Arial Black" pitchFamily="34" charset="0"/>
            </a:endParaRPr>
          </a:p>
        </p:txBody>
      </p:sp>
      <p:sp>
        <p:nvSpPr>
          <p:cNvPr id="8" name="Textfeld 7">
            <a:hlinkClick r:id="rId6" action="ppaction://hlinksldjump"/>
          </p:cNvPr>
          <p:cNvSpPr txBox="1"/>
          <p:nvPr/>
        </p:nvSpPr>
        <p:spPr>
          <a:xfrm>
            <a:off x="5004048" y="2708920"/>
            <a:ext cx="3707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latin typeface="Arial Black" pitchFamily="34" charset="0"/>
              </a:rPr>
              <a:t>Možnosť poradiť sa s kariérnym poradcom</a:t>
            </a:r>
            <a:endParaRPr lang="de-DE" sz="2000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Textfeld 5"/>
          <p:cNvSpPr txBox="1"/>
          <p:nvPr/>
        </p:nvSpPr>
        <p:spPr>
          <a:xfrm>
            <a:off x="755576" y="548680"/>
            <a:ext cx="74888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2400" dirty="0" err="1">
                <a:solidFill>
                  <a:srgbClr val="FF0000"/>
                </a:solidFill>
                <a:latin typeface="Arial Black" pitchFamily="34" charset="0"/>
              </a:rPr>
              <a:t>Výnimka</a:t>
            </a:r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 Black" pitchFamily="34" charset="0"/>
              </a:rPr>
              <a:t>zo</a:t>
            </a:r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 Black" pitchFamily="34" charset="0"/>
              </a:rPr>
              <a:t>sociálneho</a:t>
            </a:r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sk-SK" sz="2400" dirty="0">
                <a:solidFill>
                  <a:srgbClr val="FF0000"/>
                </a:solidFill>
                <a:latin typeface="Arial Black" pitchFamily="34" charset="0"/>
              </a:rPr>
              <a:t>príspevku</a:t>
            </a:r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 Black" pitchFamily="34" charset="0"/>
              </a:rPr>
              <a:t>pre</a:t>
            </a:r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 Black" pitchFamily="34" charset="0"/>
              </a:rPr>
              <a:t>zamestnancov</a:t>
            </a:r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 Black" pitchFamily="34" charset="0"/>
              </a:rPr>
              <a:t>mladších</a:t>
            </a:r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 Black" pitchFamily="34" charset="0"/>
              </a:rPr>
              <a:t>ako</a:t>
            </a:r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 30 </a:t>
            </a:r>
            <a:r>
              <a:rPr lang="de-DE" sz="2400" dirty="0" err="1">
                <a:solidFill>
                  <a:srgbClr val="FF0000"/>
                </a:solidFill>
                <a:latin typeface="Arial Black" pitchFamily="34" charset="0"/>
              </a:rPr>
              <a:t>rokov</a:t>
            </a:r>
            <a:endParaRPr lang="de-DE" sz="2400" dirty="0">
              <a:solidFill>
                <a:srgbClr val="FF0000"/>
              </a:solidFill>
              <a:latin typeface="Arial Black" pitchFamily="34" charset="0"/>
            </a:endParaRPr>
          </a:p>
          <a:p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907704" y="573325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latin typeface="Arial Black" pitchFamily="34" charset="0"/>
              </a:rPr>
              <a:t>Časť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vedľajších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nákladov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bude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vylúčená</a:t>
            </a:r>
            <a:endParaRPr lang="de-DE" dirty="0">
              <a:latin typeface="Arial Black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44008" y="2276872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latin typeface="Arial Black" pitchFamily="34" charset="0"/>
              </a:rPr>
              <a:t>Ako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súčasť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poľského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národného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implementačného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plánu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záruk</a:t>
            </a:r>
            <a:r>
              <a:rPr lang="sk-SK" dirty="0">
                <a:latin typeface="Arial Black" pitchFamily="34" charset="0"/>
              </a:rPr>
              <a:t>a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pre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mladých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ľudí</a:t>
            </a:r>
            <a:endParaRPr lang="de-DE" dirty="0">
              <a:latin typeface="Arial Black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3528" y="177281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latin typeface="Arial Black" pitchFamily="34" charset="0"/>
              </a:rPr>
              <a:t>Nezávislosť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mladých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ľudí</a:t>
            </a:r>
            <a:endParaRPr lang="de-DE" dirty="0">
              <a:latin typeface="Arial Black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187624" y="41490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>
                <a:latin typeface="Arial Black" pitchFamily="34" charset="0"/>
              </a:rPr>
              <a:t>M</a:t>
            </a:r>
            <a:r>
              <a:rPr lang="de-DE" dirty="0" err="1">
                <a:latin typeface="Arial Black" pitchFamily="34" charset="0"/>
              </a:rPr>
              <a:t>enej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psychického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stresu</a:t>
            </a:r>
            <a:endParaRPr lang="de-DE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2"/>
          <p:cNvSpPr txBox="1"/>
          <p:nvPr/>
        </p:nvSpPr>
        <p:spPr>
          <a:xfrm>
            <a:off x="827584" y="35716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>
                <a:solidFill>
                  <a:srgbClr val="FF0000"/>
                </a:solidFill>
                <a:latin typeface="Arial Black" pitchFamily="34" charset="0"/>
              </a:rPr>
              <a:t>Podpora</a:t>
            </a:r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 Black" pitchFamily="34" charset="0"/>
              </a:rPr>
              <a:t>flexibilných</a:t>
            </a:r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 Black" pitchFamily="34" charset="0"/>
              </a:rPr>
              <a:t>foriem</a:t>
            </a:r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 Black" pitchFamily="34" charset="0"/>
              </a:rPr>
              <a:t>zamestnania</a:t>
            </a:r>
            <a:endParaRPr lang="pl-PL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extfeld 7"/>
          <p:cNvSpPr txBox="1"/>
          <p:nvPr/>
        </p:nvSpPr>
        <p:spPr>
          <a:xfrm>
            <a:off x="899592" y="1700808"/>
            <a:ext cx="60486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u="sng" dirty="0">
                <a:latin typeface="Arial Black" pitchFamily="34" charset="0"/>
              </a:rPr>
              <a:t>Príklady</a:t>
            </a:r>
            <a:r>
              <a:rPr lang="de-DE" sz="2000" u="sng" dirty="0">
                <a:latin typeface="Arial Black" pitchFamily="34" charset="0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sk-SK" dirty="0">
                <a:latin typeface="Arial Black" pitchFamily="34" charset="0"/>
              </a:rPr>
              <a:t>Práca z domu</a:t>
            </a:r>
          </a:p>
          <a:p>
            <a:pPr lvl="1">
              <a:buFont typeface="Arial" pitchFamily="34" charset="0"/>
              <a:buChar char="•"/>
            </a:pPr>
            <a:r>
              <a:rPr lang="de-DE" dirty="0">
                <a:latin typeface="Arial Black" pitchFamily="34" charset="0"/>
              </a:rPr>
              <a:t>P</a:t>
            </a:r>
            <a:r>
              <a:rPr lang="sk-SK" dirty="0" err="1">
                <a:latin typeface="Arial Black" pitchFamily="34" charset="0"/>
              </a:rPr>
              <a:t>ráca</a:t>
            </a:r>
            <a:r>
              <a:rPr lang="sk-SK" dirty="0">
                <a:latin typeface="Arial Black" pitchFamily="34" charset="0"/>
              </a:rPr>
              <a:t> na objednávku</a:t>
            </a:r>
          </a:p>
          <a:p>
            <a:pPr lvl="1">
              <a:buFont typeface="Arial" pitchFamily="34" charset="0"/>
              <a:buChar char="•"/>
            </a:pPr>
            <a:r>
              <a:rPr lang="de-DE" dirty="0" err="1">
                <a:latin typeface="Arial Black" pitchFamily="34" charset="0"/>
              </a:rPr>
              <a:t>Práca</a:t>
            </a:r>
            <a:r>
              <a:rPr lang="de-DE" dirty="0">
                <a:latin typeface="Arial Black" pitchFamily="34" charset="0"/>
              </a:rPr>
              <a:t> na </a:t>
            </a:r>
            <a:r>
              <a:rPr lang="de-DE" dirty="0" err="1">
                <a:latin typeface="Arial Black" pitchFamily="34" charset="0"/>
              </a:rPr>
              <a:t>čiastočný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úväzok</a:t>
            </a:r>
            <a:endParaRPr lang="sk-SK" dirty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sk-SK" dirty="0" err="1">
                <a:latin typeface="Arial Black" pitchFamily="34" charset="0"/>
              </a:rPr>
              <a:t>D</a:t>
            </a:r>
            <a:r>
              <a:rPr lang="de-DE" dirty="0" err="1">
                <a:latin typeface="Arial Black" pitchFamily="34" charset="0"/>
              </a:rPr>
              <a:t>eľba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práce</a:t>
            </a:r>
            <a:r>
              <a:rPr lang="de-DE" dirty="0">
                <a:latin typeface="Arial Black" pitchFamily="34" charset="0"/>
              </a:rPr>
              <a:t> </a:t>
            </a:r>
            <a:endParaRPr lang="sk-SK" dirty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de-DE" dirty="0" err="1">
                <a:latin typeface="Arial Black" pitchFamily="34" charset="0"/>
              </a:rPr>
              <a:t>Skrátenie</a:t>
            </a:r>
            <a:r>
              <a:rPr lang="sk-SK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pracovnej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doby</a:t>
            </a:r>
            <a:endParaRPr lang="de-DE" dirty="0">
              <a:latin typeface="Arial Black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347864" y="443711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Arial Black" pitchFamily="34" charset="0"/>
              </a:rPr>
              <a:t>Zbieranie </a:t>
            </a:r>
            <a:r>
              <a:rPr lang="de-DE" dirty="0" err="1">
                <a:latin typeface="Arial Black" pitchFamily="34" charset="0"/>
              </a:rPr>
              <a:t>nov</a:t>
            </a:r>
            <a:r>
              <a:rPr lang="sk-SK" dirty="0" err="1">
                <a:latin typeface="Arial Black" pitchFamily="34" charset="0"/>
              </a:rPr>
              <a:t>ých</a:t>
            </a:r>
            <a:r>
              <a:rPr lang="de-DE" dirty="0">
                <a:latin typeface="Arial Black" pitchFamily="34" charset="0"/>
              </a:rPr>
              <a:t> </a:t>
            </a:r>
            <a:r>
              <a:rPr lang="de-DE" dirty="0" err="1">
                <a:latin typeface="Arial Black" pitchFamily="34" charset="0"/>
              </a:rPr>
              <a:t>skúsenost</a:t>
            </a:r>
            <a:r>
              <a:rPr lang="sk-SK" dirty="0">
                <a:latin typeface="Arial Black" pitchFamily="34" charset="0"/>
              </a:rPr>
              <a:t>í</a:t>
            </a:r>
            <a:endParaRPr lang="de-DE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424</Words>
  <Application>Microsoft Office PowerPoint</Application>
  <PresentationFormat>Prezentácia na obrazovke (4:3)</PresentationFormat>
  <Paragraphs>76</Paragraphs>
  <Slides>17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Motyw pakietu Office</vt:lpstr>
      <vt:lpstr>Prezentácia programu PowerPoint</vt:lpstr>
      <vt:lpstr>Prezentácia programu PowerPoint</vt:lpstr>
      <vt:lpstr>Definícia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Uczeń</dc:creator>
  <cp:lastModifiedBy>ucitel</cp:lastModifiedBy>
  <cp:revision>101</cp:revision>
  <dcterms:created xsi:type="dcterms:W3CDTF">2019-11-26T10:45:15Z</dcterms:created>
  <dcterms:modified xsi:type="dcterms:W3CDTF">2020-04-26T11:01:18Z</dcterms:modified>
</cp:coreProperties>
</file>