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6202025" cy="18722975"/>
  <p:notesSz cx="6858000" cy="9144000"/>
  <p:defaultTextStyle>
    <a:defPPr>
      <a:defRPr lang="sk-SK"/>
    </a:defPPr>
    <a:lvl1pPr marL="0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1pPr>
    <a:lvl2pPr marL="946404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2pPr>
    <a:lvl3pPr marL="1892808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3pPr>
    <a:lvl4pPr marL="2839212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4pPr>
    <a:lvl5pPr marL="3785616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5pPr>
    <a:lvl6pPr marL="4732020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5678424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6624828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7571232" algn="l" defTabSz="1892808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97">
          <p15:clr>
            <a:srgbClr val="A4A3A4"/>
          </p15:clr>
        </p15:guide>
        <p15:guide id="2" pos="51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574" y="138"/>
      </p:cViewPr>
      <p:guideLst>
        <p:guide orient="horz" pos="5897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5DB71-7CAC-42D8-BAFB-238828B89A67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944688" y="685800"/>
            <a:ext cx="29686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7E934-8A36-4E6D-9952-9973EE2E7AC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281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7E934-8A36-4E6D-9952-9973EE2E7AC9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219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5152" y="5816259"/>
            <a:ext cx="13771721" cy="4013304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30304" y="10609686"/>
            <a:ext cx="11341418" cy="4784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46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9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39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8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73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678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624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571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11746469" y="749790"/>
            <a:ext cx="3645456" cy="1597520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10102" y="749790"/>
            <a:ext cx="10666333" cy="1597520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9849" y="12031247"/>
            <a:ext cx="13771721" cy="3718591"/>
          </a:xfrm>
        </p:spPr>
        <p:txBody>
          <a:bodyPr anchor="t"/>
          <a:lstStyle>
            <a:lvl1pPr algn="l">
              <a:defRPr sz="83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79849" y="7935598"/>
            <a:ext cx="13771721" cy="4095649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464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2pPr>
            <a:lvl3pPr marL="189280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3pPr>
            <a:lvl4pPr marL="283921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4pPr>
            <a:lvl5pPr marL="3785616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5pPr>
            <a:lvl6pPr marL="47320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6pPr>
            <a:lvl7pPr marL="567842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7pPr>
            <a:lvl8pPr marL="6624828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8pPr>
            <a:lvl9pPr marL="757123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10102" y="4368696"/>
            <a:ext cx="7155894" cy="12356298"/>
          </a:xfrm>
        </p:spPr>
        <p:txBody>
          <a:bodyPr/>
          <a:lstStyle>
            <a:lvl1pPr>
              <a:defRPr sz="5800"/>
            </a:lvl1pPr>
            <a:lvl2pPr>
              <a:defRPr sz="50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236030" y="4368696"/>
            <a:ext cx="7155894" cy="12356298"/>
          </a:xfrm>
        </p:spPr>
        <p:txBody>
          <a:bodyPr/>
          <a:lstStyle>
            <a:lvl1pPr>
              <a:defRPr sz="5800"/>
            </a:lvl1pPr>
            <a:lvl2pPr>
              <a:defRPr sz="50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10101" y="4191002"/>
            <a:ext cx="7158708" cy="1746609"/>
          </a:xfrm>
        </p:spPr>
        <p:txBody>
          <a:bodyPr anchor="b"/>
          <a:lstStyle>
            <a:lvl1pPr marL="0" indent="0">
              <a:buNone/>
              <a:defRPr sz="5000" b="1"/>
            </a:lvl1pPr>
            <a:lvl2pPr marL="946404" indent="0">
              <a:buNone/>
              <a:defRPr sz="4100" b="1"/>
            </a:lvl2pPr>
            <a:lvl3pPr marL="1892808" indent="0">
              <a:buNone/>
              <a:defRPr sz="3700" b="1"/>
            </a:lvl3pPr>
            <a:lvl4pPr marL="2839212" indent="0">
              <a:buNone/>
              <a:defRPr sz="3300" b="1"/>
            </a:lvl4pPr>
            <a:lvl5pPr marL="3785616" indent="0">
              <a:buNone/>
              <a:defRPr sz="3300" b="1"/>
            </a:lvl5pPr>
            <a:lvl6pPr marL="4732020" indent="0">
              <a:buNone/>
              <a:defRPr sz="3300" b="1"/>
            </a:lvl6pPr>
            <a:lvl7pPr marL="5678424" indent="0">
              <a:buNone/>
              <a:defRPr sz="3300" b="1"/>
            </a:lvl7pPr>
            <a:lvl8pPr marL="6624828" indent="0">
              <a:buNone/>
              <a:defRPr sz="3300" b="1"/>
            </a:lvl8pPr>
            <a:lvl9pPr marL="7571232" indent="0">
              <a:buNone/>
              <a:defRPr sz="33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10101" y="5937610"/>
            <a:ext cx="7158708" cy="10787382"/>
          </a:xfrm>
        </p:spPr>
        <p:txBody>
          <a:bodyPr/>
          <a:lstStyle>
            <a:lvl1pPr>
              <a:defRPr sz="5000"/>
            </a:lvl1pPr>
            <a:lvl2pPr>
              <a:defRPr sz="41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8230404" y="4191002"/>
            <a:ext cx="7161521" cy="1746609"/>
          </a:xfrm>
        </p:spPr>
        <p:txBody>
          <a:bodyPr anchor="b"/>
          <a:lstStyle>
            <a:lvl1pPr marL="0" indent="0">
              <a:buNone/>
              <a:defRPr sz="5000" b="1"/>
            </a:lvl1pPr>
            <a:lvl2pPr marL="946404" indent="0">
              <a:buNone/>
              <a:defRPr sz="4100" b="1"/>
            </a:lvl2pPr>
            <a:lvl3pPr marL="1892808" indent="0">
              <a:buNone/>
              <a:defRPr sz="3700" b="1"/>
            </a:lvl3pPr>
            <a:lvl4pPr marL="2839212" indent="0">
              <a:buNone/>
              <a:defRPr sz="3300" b="1"/>
            </a:lvl4pPr>
            <a:lvl5pPr marL="3785616" indent="0">
              <a:buNone/>
              <a:defRPr sz="3300" b="1"/>
            </a:lvl5pPr>
            <a:lvl6pPr marL="4732020" indent="0">
              <a:buNone/>
              <a:defRPr sz="3300" b="1"/>
            </a:lvl6pPr>
            <a:lvl7pPr marL="5678424" indent="0">
              <a:buNone/>
              <a:defRPr sz="3300" b="1"/>
            </a:lvl7pPr>
            <a:lvl8pPr marL="6624828" indent="0">
              <a:buNone/>
              <a:defRPr sz="3300" b="1"/>
            </a:lvl8pPr>
            <a:lvl9pPr marL="7571232" indent="0">
              <a:buNone/>
              <a:defRPr sz="33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8230404" y="5937610"/>
            <a:ext cx="7161521" cy="10787382"/>
          </a:xfrm>
        </p:spPr>
        <p:txBody>
          <a:bodyPr/>
          <a:lstStyle>
            <a:lvl1pPr>
              <a:defRPr sz="5000"/>
            </a:lvl1pPr>
            <a:lvl2pPr>
              <a:defRPr sz="41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103" y="745452"/>
            <a:ext cx="5330355" cy="3172504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334542" y="745453"/>
            <a:ext cx="9057382" cy="15979540"/>
          </a:xfrm>
        </p:spPr>
        <p:txBody>
          <a:bodyPr/>
          <a:lstStyle>
            <a:lvl1pPr>
              <a:defRPr sz="6600"/>
            </a:lvl1pPr>
            <a:lvl2pPr>
              <a:defRPr sz="5800"/>
            </a:lvl2pPr>
            <a:lvl3pPr>
              <a:defRPr sz="50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10103" y="3917957"/>
            <a:ext cx="5330355" cy="12807036"/>
          </a:xfrm>
        </p:spPr>
        <p:txBody>
          <a:bodyPr/>
          <a:lstStyle>
            <a:lvl1pPr marL="0" indent="0">
              <a:buNone/>
              <a:defRPr sz="2900"/>
            </a:lvl1pPr>
            <a:lvl2pPr marL="946404" indent="0">
              <a:buNone/>
              <a:defRPr sz="2500"/>
            </a:lvl2pPr>
            <a:lvl3pPr marL="1892808" indent="0">
              <a:buNone/>
              <a:defRPr sz="2100"/>
            </a:lvl3pPr>
            <a:lvl4pPr marL="2839212" indent="0">
              <a:buNone/>
              <a:defRPr sz="1900"/>
            </a:lvl4pPr>
            <a:lvl5pPr marL="3785616" indent="0">
              <a:buNone/>
              <a:defRPr sz="1900"/>
            </a:lvl5pPr>
            <a:lvl6pPr marL="4732020" indent="0">
              <a:buNone/>
              <a:defRPr sz="1900"/>
            </a:lvl6pPr>
            <a:lvl7pPr marL="5678424" indent="0">
              <a:buNone/>
              <a:defRPr sz="1900"/>
            </a:lvl7pPr>
            <a:lvl8pPr marL="6624828" indent="0">
              <a:buNone/>
              <a:defRPr sz="1900"/>
            </a:lvl8pPr>
            <a:lvl9pPr marL="7571232" indent="0">
              <a:buNone/>
              <a:defRPr sz="1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75711" y="13106084"/>
            <a:ext cx="9721215" cy="1547247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175711" y="1672933"/>
            <a:ext cx="9721215" cy="11233785"/>
          </a:xfrm>
        </p:spPr>
        <p:txBody>
          <a:bodyPr/>
          <a:lstStyle>
            <a:lvl1pPr marL="0" indent="0">
              <a:buNone/>
              <a:defRPr sz="6600"/>
            </a:lvl1pPr>
            <a:lvl2pPr marL="946404" indent="0">
              <a:buNone/>
              <a:defRPr sz="5800"/>
            </a:lvl2pPr>
            <a:lvl3pPr marL="1892808" indent="0">
              <a:buNone/>
              <a:defRPr sz="5000"/>
            </a:lvl3pPr>
            <a:lvl4pPr marL="2839212" indent="0">
              <a:buNone/>
              <a:defRPr sz="4100"/>
            </a:lvl4pPr>
            <a:lvl5pPr marL="3785616" indent="0">
              <a:buNone/>
              <a:defRPr sz="4100"/>
            </a:lvl5pPr>
            <a:lvl6pPr marL="4732020" indent="0">
              <a:buNone/>
              <a:defRPr sz="4100"/>
            </a:lvl6pPr>
            <a:lvl7pPr marL="5678424" indent="0">
              <a:buNone/>
              <a:defRPr sz="4100"/>
            </a:lvl7pPr>
            <a:lvl8pPr marL="6624828" indent="0">
              <a:buNone/>
              <a:defRPr sz="4100"/>
            </a:lvl8pPr>
            <a:lvl9pPr marL="7571232" indent="0">
              <a:buNone/>
              <a:defRPr sz="41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175711" y="14653330"/>
            <a:ext cx="9721215" cy="2197348"/>
          </a:xfrm>
        </p:spPr>
        <p:txBody>
          <a:bodyPr/>
          <a:lstStyle>
            <a:lvl1pPr marL="0" indent="0">
              <a:buNone/>
              <a:defRPr sz="2900"/>
            </a:lvl1pPr>
            <a:lvl2pPr marL="946404" indent="0">
              <a:buNone/>
              <a:defRPr sz="2500"/>
            </a:lvl2pPr>
            <a:lvl3pPr marL="1892808" indent="0">
              <a:buNone/>
              <a:defRPr sz="2100"/>
            </a:lvl3pPr>
            <a:lvl4pPr marL="2839212" indent="0">
              <a:buNone/>
              <a:defRPr sz="1900"/>
            </a:lvl4pPr>
            <a:lvl5pPr marL="3785616" indent="0">
              <a:buNone/>
              <a:defRPr sz="1900"/>
            </a:lvl5pPr>
            <a:lvl6pPr marL="4732020" indent="0">
              <a:buNone/>
              <a:defRPr sz="1900"/>
            </a:lvl6pPr>
            <a:lvl7pPr marL="5678424" indent="0">
              <a:buNone/>
              <a:defRPr sz="1900"/>
            </a:lvl7pPr>
            <a:lvl8pPr marL="6624828" indent="0">
              <a:buNone/>
              <a:defRPr sz="1900"/>
            </a:lvl8pPr>
            <a:lvl9pPr marL="7571232" indent="0">
              <a:buNone/>
              <a:defRPr sz="1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10101" y="749787"/>
            <a:ext cx="14581823" cy="3120496"/>
          </a:xfrm>
          <a:prstGeom prst="rect">
            <a:avLst/>
          </a:prstGeom>
        </p:spPr>
        <p:txBody>
          <a:bodyPr vert="horz" lIns="189281" tIns="94640" rIns="189281" bIns="9464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10101" y="4368696"/>
            <a:ext cx="14581823" cy="12356298"/>
          </a:xfrm>
          <a:prstGeom prst="rect">
            <a:avLst/>
          </a:prstGeom>
        </p:spPr>
        <p:txBody>
          <a:bodyPr vert="horz" lIns="189281" tIns="94640" rIns="189281" bIns="9464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10101" y="17353426"/>
            <a:ext cx="3780473" cy="996825"/>
          </a:xfrm>
          <a:prstGeom prst="rect">
            <a:avLst/>
          </a:prstGeom>
        </p:spPr>
        <p:txBody>
          <a:bodyPr vert="horz" lIns="189281" tIns="94640" rIns="189281" bIns="94640" rtlCol="0" anchor="ctr"/>
          <a:lstStyle>
            <a:lvl1pPr algn="l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07F3D-1015-4107-8157-4038D337675E}" type="datetimeFigureOut">
              <a:rPr lang="sk-SK" smtClean="0"/>
              <a:pPr/>
              <a:t>11. 5. 2020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5535692" y="17353426"/>
            <a:ext cx="5130641" cy="996825"/>
          </a:xfrm>
          <a:prstGeom prst="rect">
            <a:avLst/>
          </a:prstGeom>
        </p:spPr>
        <p:txBody>
          <a:bodyPr vert="horz" lIns="189281" tIns="94640" rIns="189281" bIns="94640" rtlCol="0" anchor="ctr"/>
          <a:lstStyle>
            <a:lvl1pPr algn="ct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11611451" y="17353426"/>
            <a:ext cx="3780473" cy="996825"/>
          </a:xfrm>
          <a:prstGeom prst="rect">
            <a:avLst/>
          </a:prstGeom>
        </p:spPr>
        <p:txBody>
          <a:bodyPr vert="horz" lIns="189281" tIns="94640" rIns="189281" bIns="94640" rtlCol="0" anchor="ctr"/>
          <a:lstStyle>
            <a:lvl1pPr algn="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BFE7-EA5D-4E07-94E1-4A9B1B29314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892808" rtl="0" eaLnBrk="1" latinLnBrk="0" hangingPunct="1">
        <a:spcBef>
          <a:spcPct val="0"/>
        </a:spcBef>
        <a:buNone/>
        <a:defRPr sz="9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9803" indent="-709803" algn="l" defTabSz="1892808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537907" indent="-591503" algn="l" defTabSz="1892808" rtl="0" eaLnBrk="1" latinLnBrk="0" hangingPunct="1">
        <a:spcBef>
          <a:spcPct val="20000"/>
        </a:spcBef>
        <a:buFont typeface="Arial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366010" indent="-473202" algn="l" defTabSz="1892808" rtl="0" eaLnBrk="1" latinLnBrk="0" hangingPunct="1">
        <a:spcBef>
          <a:spcPct val="20000"/>
        </a:spcBef>
        <a:buFont typeface="Arial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3pPr>
      <a:lvl4pPr marL="3312414" indent="-473202" algn="l" defTabSz="1892808" rtl="0" eaLnBrk="1" latinLnBrk="0" hangingPunct="1">
        <a:spcBef>
          <a:spcPct val="20000"/>
        </a:spcBef>
        <a:buFont typeface="Arial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258818" indent="-473202" algn="l" defTabSz="1892808" rtl="0" eaLnBrk="1" latinLnBrk="0" hangingPunct="1">
        <a:spcBef>
          <a:spcPct val="20000"/>
        </a:spcBef>
        <a:buFont typeface="Arial" pitchFamily="34" charset="0"/>
        <a:buChar char="»"/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05222" indent="-473202" algn="l" defTabSz="1892808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151626" indent="-473202" algn="l" defTabSz="1892808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098030" indent="-473202" algn="l" defTabSz="1892808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044434" indent="-473202" algn="l" defTabSz="1892808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946404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892808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839212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4pPr>
      <a:lvl5pPr marL="3785616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5pPr>
      <a:lvl6pPr marL="4732020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678424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624828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571232" algn="l" defTabSz="1892808" rtl="0" eaLnBrk="1" latinLnBrk="0" hangingPunct="1"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Obrázok 25" descr="členy kop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71075">
            <a:off x="2728329" y="128043"/>
            <a:ext cx="2012804" cy="2012804"/>
          </a:xfrm>
          <a:prstGeom prst="rect">
            <a:avLst/>
          </a:prstGeom>
        </p:spPr>
      </p:pic>
      <p:pic>
        <p:nvPicPr>
          <p:cNvPr id="2052" name="Picture 4" descr=" "/>
          <p:cNvPicPr>
            <a:picLocks noChangeAspect="1" noChangeArrowheads="1"/>
          </p:cNvPicPr>
          <p:nvPr/>
        </p:nvPicPr>
        <p:blipFill>
          <a:blip r:embed="rId4"/>
          <a:srcRect r="4085" b="12870"/>
          <a:stretch>
            <a:fillRect/>
          </a:stretch>
        </p:blipFill>
        <p:spPr bwMode="auto">
          <a:xfrm>
            <a:off x="1457278" y="2146249"/>
            <a:ext cx="1643074" cy="1163844"/>
          </a:xfrm>
          <a:prstGeom prst="rect">
            <a:avLst/>
          </a:prstGeom>
          <a:noFill/>
        </p:spPr>
      </p:pic>
      <p:pic>
        <p:nvPicPr>
          <p:cNvPr id="2050" name="Picture 2" descr="Crowd with European Union flag by Albert Does Stuff on @creativemarket"/>
          <p:cNvPicPr>
            <a:picLocks noChangeAspect="1" noChangeArrowheads="1"/>
          </p:cNvPicPr>
          <p:nvPr/>
        </p:nvPicPr>
        <p:blipFill>
          <a:blip r:embed="rId5"/>
          <a:srcRect l="7239" t="3912"/>
          <a:stretch>
            <a:fillRect/>
          </a:stretch>
        </p:blipFill>
        <p:spPr bwMode="auto">
          <a:xfrm>
            <a:off x="8101012" y="15290841"/>
            <a:ext cx="4576757" cy="3432134"/>
          </a:xfrm>
          <a:prstGeom prst="rect">
            <a:avLst/>
          </a:prstGeom>
          <a:noFill/>
        </p:spPr>
      </p:pic>
      <p:sp>
        <p:nvSpPr>
          <p:cNvPr id="35" name="Zahnutý roh 34"/>
          <p:cNvSpPr/>
          <p:nvPr/>
        </p:nvSpPr>
        <p:spPr>
          <a:xfrm>
            <a:off x="0" y="3217819"/>
            <a:ext cx="4176000" cy="3492000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k-SK" sz="2000" dirty="0" smtClean="0"/>
              <a:t>– nutnosť modernizácie</a:t>
            </a:r>
          </a:p>
          <a:p>
            <a:r>
              <a:rPr lang="sk-SK" sz="2000" dirty="0" smtClean="0"/>
              <a:t>– spoločné riešenie globálnych           problémov</a:t>
            </a:r>
            <a:br>
              <a:rPr lang="sk-SK" sz="2000" dirty="0" smtClean="0"/>
            </a:br>
            <a:r>
              <a:rPr lang="sk-SK" sz="2000" dirty="0" smtClean="0"/>
              <a:t>– upevnenie demokracie v krajine</a:t>
            </a:r>
            <a:br>
              <a:rPr lang="sk-SK" sz="2000" dirty="0" smtClean="0"/>
            </a:br>
            <a:r>
              <a:rPr lang="sk-SK" sz="2000" dirty="0" smtClean="0"/>
              <a:t> – zvýšenie bezpečnosti</a:t>
            </a:r>
            <a:br>
              <a:rPr lang="sk-SK" sz="2000" dirty="0" smtClean="0"/>
            </a:br>
            <a:r>
              <a:rPr lang="sk-SK" sz="2000" dirty="0" smtClean="0"/>
              <a:t>– pozitíva vo vede, výskume a vývoji</a:t>
            </a:r>
          </a:p>
          <a:p>
            <a:r>
              <a:rPr lang="sk-SK" sz="2000" dirty="0" smtClean="0"/>
              <a:t>– nové podnikateľské príležitosti v EÚ</a:t>
            </a:r>
            <a:br>
              <a:rPr lang="sk-SK" sz="2000" dirty="0" smtClean="0"/>
            </a:br>
            <a:r>
              <a:rPr lang="sk-SK" sz="2000" dirty="0" smtClean="0"/>
              <a:t>– vyšší objem nenávratných       prostriedkov z EÚ</a:t>
            </a:r>
            <a:br>
              <a:rPr lang="sk-SK" sz="2000" dirty="0" smtClean="0"/>
            </a:br>
            <a:r>
              <a:rPr lang="sk-SK" sz="2000" dirty="0" smtClean="0"/>
              <a:t>– voľný pohyb pracovných síl, tovaru </a:t>
            </a:r>
          </a:p>
          <a:p>
            <a:r>
              <a:rPr lang="sk-SK" sz="2000" dirty="0" smtClean="0"/>
              <a:t>a osôb</a:t>
            </a:r>
            <a:endParaRPr lang="sk-SK" sz="2000" dirty="0"/>
          </a:p>
        </p:txBody>
      </p:sp>
      <p:sp>
        <p:nvSpPr>
          <p:cNvPr id="16" name="Ovál 15"/>
          <p:cNvSpPr/>
          <p:nvPr/>
        </p:nvSpPr>
        <p:spPr>
          <a:xfrm>
            <a:off x="9244020" y="10718809"/>
            <a:ext cx="2696422" cy="785818"/>
          </a:xfrm>
          <a:prstGeom prst="ellipse">
            <a:avLst/>
          </a:prstGeo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1266" name="Picture 2" descr="Antiviral mask for anti virus protection with European Union flag, vector illustration - Buy this stock vector and explore similar vectors at Adobe Stock | Adobe Stock"/>
          <p:cNvPicPr>
            <a:picLocks noChangeAspect="1" noChangeArrowheads="1"/>
          </p:cNvPicPr>
          <p:nvPr/>
        </p:nvPicPr>
        <p:blipFill>
          <a:blip r:embed="rId6" cstate="print"/>
          <a:srcRect l="3213" t="4021" r="4413" b="2802"/>
          <a:stretch>
            <a:fillRect/>
          </a:stretch>
        </p:blipFill>
        <p:spPr bwMode="auto">
          <a:xfrm>
            <a:off x="4458506" y="931803"/>
            <a:ext cx="6714339" cy="668835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20692" y="3456831"/>
            <a:ext cx="5143500" cy="100800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sk-SK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DEŇ EURÓPY</a:t>
            </a:r>
            <a:endParaRPr lang="sk-SK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0" y="288861"/>
            <a:ext cx="626469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latin typeface="Cracked Johnnie" pitchFamily="2" charset="0"/>
              </a:rPr>
              <a:t>EURÓPSKA ÚNIA</a:t>
            </a:r>
            <a:endParaRPr lang="sk-SK" dirty="0">
              <a:latin typeface="Cracked Johnnie" pitchFamily="2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0" y="860365"/>
            <a:ext cx="4214842" cy="212365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/>
            <a:r>
              <a:rPr lang="sk-SK" sz="2000" dirty="0" smtClean="0"/>
              <a:t>Je integračné zoskupenie, ktoré od </a:t>
            </a:r>
          </a:p>
          <a:p>
            <a:pPr algn="just"/>
            <a:r>
              <a:rPr lang="sk-SK" sz="2000" dirty="0" smtClean="0"/>
              <a:t>februára 2020 tvorí</a:t>
            </a:r>
          </a:p>
          <a:p>
            <a:pPr algn="just"/>
            <a:r>
              <a:rPr lang="sk-SK" sz="2000" dirty="0" smtClean="0"/>
              <a:t> 27 členských štátov s celkovým </a:t>
            </a:r>
          </a:p>
          <a:p>
            <a:pPr algn="just"/>
            <a:r>
              <a:rPr lang="sk-SK" sz="2000" dirty="0" smtClean="0"/>
              <a:t>počtom 437 miliónov obyvateľov </a:t>
            </a:r>
          </a:p>
          <a:p>
            <a:pPr algn="just"/>
            <a:r>
              <a:rPr lang="sk-SK" sz="2000" dirty="0" smtClean="0"/>
              <a:t>(približne 6 % svetovej populácie).</a:t>
            </a:r>
          </a:p>
          <a:p>
            <a:pPr algn="just"/>
            <a:endParaRPr lang="sk-SK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sk-SK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1486025" y="9790115"/>
            <a:ext cx="4716000" cy="5847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sz="3200" dirty="0" smtClean="0">
                <a:latin typeface="Berlin Sans FB" pitchFamily="34" charset="0"/>
              </a:rPr>
              <a:t>Čo robí pre nás, občanov?</a:t>
            </a:r>
            <a:endParaRPr lang="sk-SK" sz="3200" dirty="0">
              <a:latin typeface="Berlin Sans FB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9458334" y="10861685"/>
            <a:ext cx="2491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2400" dirty="0"/>
              <a:t>Mier a bezpečnosť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11958664" y="10575933"/>
            <a:ext cx="4243361" cy="378565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sk-SK" sz="2000" dirty="0"/>
              <a:t>Európska únia je najúspešnejším mierovým </a:t>
            </a:r>
            <a:endParaRPr lang="sk-SK" sz="2000" dirty="0" smtClean="0"/>
          </a:p>
          <a:p>
            <a:r>
              <a:rPr lang="sk-SK" sz="2000" dirty="0" smtClean="0"/>
              <a:t>projektom </a:t>
            </a:r>
            <a:r>
              <a:rPr lang="sk-SK" sz="2000" dirty="0"/>
              <a:t>v ľudskej histórii, za čo bola </a:t>
            </a:r>
            <a:r>
              <a:rPr lang="sk-SK" sz="2000" dirty="0" smtClean="0"/>
              <a:t>odmenená</a:t>
            </a:r>
          </a:p>
          <a:p>
            <a:r>
              <a:rPr lang="sk-SK" sz="2000" dirty="0"/>
              <a:t> Nobelovou cenou za mier. 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Európania sú úzko prepojení hospodársky a kultúrne</a:t>
            </a:r>
          </a:p>
          <a:p>
            <a:r>
              <a:rPr lang="sk-SK" sz="2000" dirty="0" smtClean="0"/>
              <a:t> ako aj prostredníctvom demokratických hodnôt, ktoré máme spoločné.</a:t>
            </a:r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/>
          </a:p>
        </p:txBody>
      </p:sp>
      <p:sp>
        <p:nvSpPr>
          <p:cNvPr id="18" name="Ovál 17"/>
          <p:cNvSpPr/>
          <p:nvPr/>
        </p:nvSpPr>
        <p:spPr>
          <a:xfrm>
            <a:off x="10744218" y="13362015"/>
            <a:ext cx="2571768" cy="646932"/>
          </a:xfrm>
          <a:prstGeom prst="ellipse">
            <a:avLst/>
          </a:prstGeo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>
                <a:solidFill>
                  <a:schemeClr val="tx1"/>
                </a:solidFill>
              </a:rPr>
              <a:t>Jednotný </a:t>
            </a:r>
            <a:r>
              <a:rPr lang="sk-SK" sz="2400" dirty="0" smtClean="0">
                <a:solidFill>
                  <a:schemeClr val="tx1"/>
                </a:solidFill>
              </a:rPr>
              <a:t> trh</a:t>
            </a:r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28" name="Obdĺžnik 27"/>
          <p:cNvSpPr/>
          <p:nvPr/>
        </p:nvSpPr>
        <p:spPr>
          <a:xfrm>
            <a:off x="10172714" y="16783983"/>
            <a:ext cx="80994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sz="2000" b="1" dirty="0">
                <a:latin typeface="Candara" pitchFamily="34" charset="0"/>
              </a:rPr>
              <a:t>EÚ ochraňuje všetky menšiny a zraniteľné </a:t>
            </a:r>
            <a:endParaRPr lang="sk-SK" sz="2000" b="1" dirty="0" smtClean="0">
              <a:latin typeface="Candara" pitchFamily="34" charset="0"/>
            </a:endParaRPr>
          </a:p>
          <a:p>
            <a:r>
              <a:rPr lang="sk-SK" sz="2000" b="1" dirty="0" smtClean="0">
                <a:latin typeface="Candara" pitchFamily="34" charset="0"/>
              </a:rPr>
              <a:t>skupiny </a:t>
            </a:r>
            <a:r>
              <a:rPr lang="sk-SK" sz="2000" b="1" dirty="0">
                <a:latin typeface="Candara" pitchFamily="34" charset="0"/>
              </a:rPr>
              <a:t>a zasadzuje sa za utláčaných. </a:t>
            </a:r>
            <a:endParaRPr lang="sk-SK" sz="2000" b="1" dirty="0" smtClean="0">
              <a:latin typeface="Candara" pitchFamily="34" charset="0"/>
            </a:endParaRPr>
          </a:p>
          <a:p>
            <a:r>
              <a:rPr lang="sk-SK" sz="2000" b="1" dirty="0" smtClean="0">
                <a:latin typeface="Candara" pitchFamily="34" charset="0"/>
              </a:rPr>
              <a:t>Trvá </a:t>
            </a:r>
            <a:r>
              <a:rPr lang="sk-SK" sz="2000" b="1" dirty="0">
                <a:latin typeface="Candara" pitchFamily="34" charset="0"/>
              </a:rPr>
              <a:t>na rovnakom zaobchádzaní so všetkými, </a:t>
            </a:r>
            <a:endParaRPr lang="sk-SK" sz="2000" b="1" dirty="0" smtClean="0">
              <a:latin typeface="Candara" pitchFamily="34" charset="0"/>
            </a:endParaRPr>
          </a:p>
          <a:p>
            <a:r>
              <a:rPr lang="sk-SK" sz="2000" b="1" dirty="0" smtClean="0">
                <a:latin typeface="Candara" pitchFamily="34" charset="0"/>
              </a:rPr>
              <a:t>nehľadiac </a:t>
            </a:r>
            <a:r>
              <a:rPr lang="sk-SK" sz="2000" b="1" dirty="0">
                <a:latin typeface="Candara" pitchFamily="34" charset="0"/>
              </a:rPr>
              <a:t>na rozdiely, pokiaľ ide o štátnu príslušnosť</a:t>
            </a:r>
            <a:r>
              <a:rPr lang="sk-SK" sz="2000" b="1" dirty="0" smtClean="0">
                <a:latin typeface="Candara" pitchFamily="34" charset="0"/>
              </a:rPr>
              <a:t>,</a:t>
            </a:r>
          </a:p>
          <a:p>
            <a:r>
              <a:rPr lang="sk-SK" sz="2000" b="1" dirty="0" smtClean="0">
                <a:latin typeface="Candara" pitchFamily="34" charset="0"/>
              </a:rPr>
              <a:t>pohlavie</a:t>
            </a:r>
            <a:r>
              <a:rPr lang="sk-SK" sz="2000" b="1" dirty="0">
                <a:latin typeface="Candara" pitchFamily="34" charset="0"/>
              </a:rPr>
              <a:t>, jazyk, kultúru, profesiu, postihnutie </a:t>
            </a:r>
            <a:endParaRPr lang="sk-SK" sz="2000" b="1" dirty="0" smtClean="0">
              <a:latin typeface="Candara" pitchFamily="34" charset="0"/>
            </a:endParaRPr>
          </a:p>
          <a:p>
            <a:r>
              <a:rPr lang="sk-SK" sz="2000" b="1" dirty="0" smtClean="0">
                <a:latin typeface="Candara" pitchFamily="34" charset="0"/>
              </a:rPr>
              <a:t>alebo </a:t>
            </a:r>
            <a:r>
              <a:rPr lang="sk-SK" sz="2000" b="1" dirty="0">
                <a:latin typeface="Candara" pitchFamily="34" charset="0"/>
              </a:rPr>
              <a:t>sexuálnu orientáciu.</a:t>
            </a:r>
          </a:p>
        </p:txBody>
      </p:sp>
      <p:pic>
        <p:nvPicPr>
          <p:cNvPr id="8" name="Obrázok 7" descr="ruky2.png"/>
          <p:cNvPicPr>
            <a:picLocks noChangeAspect="1"/>
          </p:cNvPicPr>
          <p:nvPr/>
        </p:nvPicPr>
        <p:blipFill>
          <a:blip r:embed="rId7" cstate="print">
            <a:lum bright="-100000" contrast="100000"/>
          </a:blip>
          <a:stretch>
            <a:fillRect/>
          </a:stretch>
        </p:blipFill>
        <p:spPr>
          <a:xfrm rot="421870">
            <a:off x="2587535" y="1315393"/>
            <a:ext cx="9125351" cy="8522698"/>
          </a:xfrm>
          <a:prstGeom prst="rect">
            <a:avLst/>
          </a:prstGeom>
        </p:spPr>
      </p:pic>
      <p:graphicFrame>
        <p:nvGraphicFramePr>
          <p:cNvPr id="29" name="Tabuľka 28"/>
          <p:cNvGraphicFramePr>
            <a:graphicFrameLocks noGrp="1"/>
          </p:cNvGraphicFramePr>
          <p:nvPr/>
        </p:nvGraphicFramePr>
        <p:xfrm>
          <a:off x="10915613" y="14290709"/>
          <a:ext cx="5286412" cy="1625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143008"/>
                <a:gridCol w="1428760"/>
                <a:gridCol w="1643074"/>
              </a:tblGrid>
              <a:tr h="1625918">
                <a:tc>
                  <a:txBody>
                    <a:bodyPr/>
                    <a:lstStyle/>
                    <a:p>
                      <a:pPr marL="0" marR="0" indent="0" algn="ctr" defTabSz="1892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1. žiť alebo pracovať v ktorejkoľvek krajine EÚ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92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2.prevádzať peniaze</a:t>
                      </a:r>
                    </a:p>
                    <a:p>
                      <a:endParaRPr lang="sk-SK" sz="16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92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predávať tovar bez obmedzení</a:t>
                      </a:r>
                    </a:p>
                    <a:p>
                      <a:endParaRPr lang="sk-SK" sz="16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89280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poskytovať služby na rovnakom základe.</a:t>
                      </a:r>
                    </a:p>
                    <a:p>
                      <a:endParaRPr lang="sk-SK" sz="1600" b="1" kern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958664" y="15719469"/>
            <a:ext cx="1010843" cy="99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vál 26"/>
          <p:cNvSpPr/>
          <p:nvPr/>
        </p:nvSpPr>
        <p:spPr>
          <a:xfrm>
            <a:off x="13030234" y="16219535"/>
            <a:ext cx="2714644" cy="571504"/>
          </a:xfrm>
          <a:prstGeom prst="ellipse">
            <a:avLst/>
          </a:prstGeom>
          <a:solidFill>
            <a:schemeClr val="bg2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2400" dirty="0">
                <a:solidFill>
                  <a:schemeClr val="tx1"/>
                </a:solidFill>
              </a:rPr>
              <a:t>Ľudské práva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0" y="7004033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/>
              <a:t>ŠTÚDIUM V EURÓPE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0" y="7504099"/>
            <a:ext cx="4171922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</a:rPr>
              <a:t>1. CESTOVANIE A OBJAVOVANIE CELÉHO KONTINENTU JE ĽAHKÉ A LACNÉ</a:t>
            </a:r>
            <a:endParaRPr lang="sk-SK" sz="2000" b="1" dirty="0">
              <a:solidFill>
                <a:srgbClr val="FFC000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0" y="8789983"/>
            <a:ext cx="2528848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</a:rPr>
              <a:t>2.ŠKOLNÉ JE NÍZKE</a:t>
            </a:r>
            <a:endParaRPr lang="sk-SK" sz="2000" b="1" dirty="0">
              <a:solidFill>
                <a:srgbClr val="FFC000"/>
              </a:solidFill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0" y="9432925"/>
            <a:ext cx="5029178" cy="70788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b="1" dirty="0" smtClean="0">
                <a:solidFill>
                  <a:srgbClr val="FFC000"/>
                </a:solidFill>
              </a:rPr>
              <a:t>3. EURÓPA MI PONÚKA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k-SK" sz="2000" b="1" dirty="0" smtClean="0">
                <a:solidFill>
                  <a:srgbClr val="FFC000"/>
                </a:solidFill>
              </a:rPr>
              <a:t>VZDELANIE A VÝSKUM NA SVETOVEJ ÚROVNI</a:t>
            </a:r>
          </a:p>
        </p:txBody>
      </p: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0" y="10290181"/>
            <a:ext cx="318664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000" dirty="0" smtClean="0"/>
              <a:t>Veľa svetovo-známych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000" dirty="0" smtClean="0"/>
              <a:t>univerzít sa nachádza v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000" dirty="0" smtClean="0"/>
              <a:t>Európe. Cezhraničné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000" dirty="0" smtClean="0"/>
              <a:t>spolupráce v rámci Európy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sk-SK" sz="2000" dirty="0" smtClean="0"/>
              <a:t>vykonávajú špičkový výskum.</a:t>
            </a:r>
          </a:p>
        </p:txBody>
      </p:sp>
      <p:sp>
        <p:nvSpPr>
          <p:cNvPr id="31" name="BlokTextu 30"/>
          <p:cNvSpPr txBox="1"/>
          <p:nvPr/>
        </p:nvSpPr>
        <p:spPr>
          <a:xfrm>
            <a:off x="0" y="12076131"/>
            <a:ext cx="3071834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</a:rPr>
              <a:t>4.MÔŽNOSŤ ŠTUDOVAŤ V ANGLIČTINE</a:t>
            </a:r>
            <a:endParaRPr lang="sk-SK" sz="2000" b="1" dirty="0">
              <a:solidFill>
                <a:srgbClr val="FFC000"/>
              </a:solidFill>
            </a:endParaRPr>
          </a:p>
        </p:txBody>
      </p:sp>
      <p:sp>
        <p:nvSpPr>
          <p:cNvPr id="32" name="Obdĺžnik 31"/>
          <p:cNvSpPr/>
          <p:nvPr/>
        </p:nvSpPr>
        <p:spPr>
          <a:xfrm>
            <a:off x="11530036" y="0"/>
            <a:ext cx="8099425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sk-SK" sz="2000" dirty="0" smtClean="0"/>
              <a:t>Prvá organizácia, Európske spoločenstvo </a:t>
            </a:r>
          </a:p>
          <a:p>
            <a:pPr algn="just"/>
            <a:r>
              <a:rPr lang="sk-SK" sz="2000" dirty="0" smtClean="0"/>
              <a:t>pre uhlie a oceľ, predchodkyňa dnešnej EÚ, </a:t>
            </a:r>
          </a:p>
          <a:p>
            <a:pPr algn="just"/>
            <a:r>
              <a:rPr lang="sk-SK" sz="2000" dirty="0" smtClean="0"/>
              <a:t> bola založená Parížskou zmluvou z roku</a:t>
            </a:r>
          </a:p>
          <a:p>
            <a:pPr algn="just"/>
            <a:r>
              <a:rPr lang="sk-SK" sz="2000" dirty="0" smtClean="0"/>
              <a:t>1951. Samotná EÚ vznikla v roku 1993</a:t>
            </a:r>
          </a:p>
          <a:p>
            <a:pPr algn="just"/>
            <a:r>
              <a:rPr lang="sk-SK" sz="2000" dirty="0" smtClean="0"/>
              <a:t>na základe Zmluvy o Európskej únii, známej </a:t>
            </a:r>
          </a:p>
          <a:p>
            <a:pPr algn="just"/>
            <a:r>
              <a:rPr lang="sk-SK" sz="2000" dirty="0" smtClean="0"/>
              <a:t>aj pod názvom Maastrichtská zmluva</a:t>
            </a:r>
          </a:p>
          <a:p>
            <a:pPr algn="just"/>
            <a:r>
              <a:rPr lang="sk-SK" sz="2000" dirty="0" smtClean="0"/>
              <a:t> z roku 1992.</a:t>
            </a:r>
          </a:p>
          <a:p>
            <a:endParaRPr lang="sk-SK" sz="1600" dirty="0"/>
          </a:p>
        </p:txBody>
      </p:sp>
      <p:sp>
        <p:nvSpPr>
          <p:cNvPr id="33" name="Ovál 32"/>
          <p:cNvSpPr/>
          <p:nvPr/>
        </p:nvSpPr>
        <p:spPr>
          <a:xfrm>
            <a:off x="314270" y="2432001"/>
            <a:ext cx="785818" cy="642942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+</a:t>
            </a:r>
            <a:endParaRPr lang="sk-SK" dirty="0"/>
          </a:p>
        </p:txBody>
      </p:sp>
      <p:sp>
        <p:nvSpPr>
          <p:cNvPr id="34" name="Ovál 33"/>
          <p:cNvSpPr/>
          <p:nvPr/>
        </p:nvSpPr>
        <p:spPr>
          <a:xfrm>
            <a:off x="12315854" y="2574877"/>
            <a:ext cx="714380" cy="57150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-</a:t>
            </a:r>
            <a:endParaRPr lang="sk-SK" dirty="0"/>
          </a:p>
        </p:txBody>
      </p:sp>
      <p:sp>
        <p:nvSpPr>
          <p:cNvPr id="37" name="Zahnutý roh 36"/>
          <p:cNvSpPr/>
          <p:nvPr/>
        </p:nvSpPr>
        <p:spPr>
          <a:xfrm>
            <a:off x="11954025" y="3217819"/>
            <a:ext cx="4248000" cy="2844000"/>
          </a:xfrm>
          <a:prstGeom prst="foldedCorner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sk-SK" sz="2000" dirty="0" smtClean="0"/>
              <a:t>-vyššia konkurencia zahraničných výrobkov</a:t>
            </a:r>
          </a:p>
          <a:p>
            <a:r>
              <a:rPr lang="sk-SK" sz="2000" dirty="0" smtClean="0"/>
              <a:t>-dovoz menej kvalitných výrobkov</a:t>
            </a:r>
          </a:p>
          <a:p>
            <a:r>
              <a:rPr lang="sk-SK" sz="2000" dirty="0" smtClean="0"/>
              <a:t>-strata menového kurzu ako nástroja hospodárskej politiky (devalvácie)</a:t>
            </a:r>
          </a:p>
          <a:p>
            <a:r>
              <a:rPr lang="sk-SK" sz="2000" dirty="0" smtClean="0"/>
              <a:t>-využívanie lacnej pracovnej sily </a:t>
            </a:r>
          </a:p>
          <a:p>
            <a:r>
              <a:rPr lang="sk-SK" sz="2000" dirty="0" smtClean="0"/>
              <a:t>-strata vlastnej meny a teda aj možnosť rozhodovania o financiách </a:t>
            </a:r>
          </a:p>
          <a:p>
            <a:r>
              <a:rPr lang="sk-SK" sz="2000" dirty="0" smtClean="0"/>
              <a:t>-potláčanie a zánik kultúry a zvykov </a:t>
            </a:r>
            <a:br>
              <a:rPr lang="sk-SK" sz="2000" dirty="0" smtClean="0"/>
            </a:br>
            <a:endParaRPr lang="sk-SK" sz="2000" dirty="0" smtClean="0"/>
          </a:p>
        </p:txBody>
      </p:sp>
      <p:sp>
        <p:nvSpPr>
          <p:cNvPr id="40" name="BlokTextu 39"/>
          <p:cNvSpPr txBox="1"/>
          <p:nvPr/>
        </p:nvSpPr>
        <p:spPr>
          <a:xfrm>
            <a:off x="0" y="13362015"/>
            <a:ext cx="51480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C000"/>
                </a:solidFill>
              </a:rPr>
              <a:t>5.SYSTÉMY VYSOKOŠKOLSKÉHO VZDELÁVANIE SÚ DOBRE REŠPEKTOVANÉ A ZOSÚLADENÉ</a:t>
            </a:r>
            <a:endParaRPr lang="sk-SK" sz="2000" b="1" dirty="0">
              <a:solidFill>
                <a:srgbClr val="FFC000"/>
              </a:solidFill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5100616" y="9432925"/>
            <a:ext cx="65008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Viac ako 400 000 mladých ľudí každý rok študuje alebo sa venuje osobnému rozvoju v iných európskych krajinách s podporov:</a:t>
            </a:r>
          </a:p>
          <a:p>
            <a:r>
              <a:rPr lang="sk-SK" sz="2000" dirty="0" smtClean="0"/>
              <a:t>ERAZMUS               </a:t>
            </a:r>
          </a:p>
          <a:p>
            <a:r>
              <a:rPr lang="sk-SK" sz="2000" dirty="0" smtClean="0"/>
              <a:t>COMENIUS</a:t>
            </a:r>
          </a:p>
          <a:p>
            <a:r>
              <a:rPr lang="sk-SK" sz="2000" dirty="0" smtClean="0"/>
              <a:t>MLÁDEŽ V AKCIÍ</a:t>
            </a:r>
            <a:endParaRPr lang="sk-SK" sz="2000" dirty="0"/>
          </a:p>
        </p:txBody>
      </p:sp>
      <p:pic>
        <p:nvPicPr>
          <p:cNvPr id="2056" name="Picture 8" descr="Erasmus+ - Mladiinfo Slovensk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14798" y="11218875"/>
            <a:ext cx="2643206" cy="661677"/>
          </a:xfrm>
          <a:prstGeom prst="rect">
            <a:avLst/>
          </a:prstGeom>
          <a:noFill/>
        </p:spPr>
      </p:pic>
      <p:sp>
        <p:nvSpPr>
          <p:cNvPr id="44" name="Obdĺžnik 43"/>
          <p:cNvSpPr/>
          <p:nvPr/>
        </p:nvSpPr>
        <p:spPr>
          <a:xfrm>
            <a:off x="4029046" y="11933255"/>
            <a:ext cx="7344000" cy="1332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000" dirty="0" smtClean="0"/>
              <a:t>štúdium, odborná príprava a rozvoj pre študentov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/>
              <a:t>príležitosti pre mladých ľudí a pracovníkov s mládežou v zahraničí</a:t>
            </a:r>
          </a:p>
          <a:p>
            <a:pPr>
              <a:buFont typeface="Arial" pitchFamily="34" charset="0"/>
              <a:buChar char="•"/>
            </a:pPr>
            <a:r>
              <a:rPr lang="sk-SK" sz="2000" dirty="0" smtClean="0"/>
              <a:t>výmena poznatkov na podporu rastu, zamestnanosti, a sociálneho začlenenia v Európe</a:t>
            </a:r>
          </a:p>
          <a:p>
            <a:pPr>
              <a:buFont typeface="Arial" pitchFamily="34" charset="0"/>
              <a:buChar char="•"/>
            </a:pPr>
            <a:endParaRPr lang="sk-SK" sz="2000" dirty="0"/>
          </a:p>
        </p:txBody>
      </p:sp>
      <p:sp>
        <p:nvSpPr>
          <p:cNvPr id="45" name="BlokTextu 44"/>
          <p:cNvSpPr txBox="1"/>
          <p:nvPr/>
        </p:nvSpPr>
        <p:spPr>
          <a:xfrm>
            <a:off x="6886566" y="11433189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UMOŽŇUJE:</a:t>
            </a:r>
            <a:endParaRPr lang="sk-SK" sz="2400" dirty="0"/>
          </a:p>
        </p:txBody>
      </p:sp>
      <p:sp>
        <p:nvSpPr>
          <p:cNvPr id="46" name="BlokTextu 45"/>
          <p:cNvSpPr txBox="1"/>
          <p:nvPr/>
        </p:nvSpPr>
        <p:spPr>
          <a:xfrm>
            <a:off x="0" y="14219271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KULTÚRNE BENEFITY</a:t>
            </a:r>
            <a:endParaRPr lang="sk-SK" sz="2400" dirty="0"/>
          </a:p>
        </p:txBody>
      </p:sp>
      <p:sp>
        <p:nvSpPr>
          <p:cNvPr id="47" name="Obdĺžnik 46"/>
          <p:cNvSpPr/>
          <p:nvPr/>
        </p:nvSpPr>
        <p:spPr>
          <a:xfrm>
            <a:off x="0" y="14647899"/>
            <a:ext cx="8099425" cy="255454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sk-SK" sz="2000" dirty="0" smtClean="0"/>
              <a:t>Kultúrne hľadisko zahŕňa kultúru a umenie. Vstup do EÚ nám priniesol veľa výhod, ktoré poskytujú vynikajúce príležitosti uplatnenia sa v oblastiach literatúry, divadelného, hudobného,   výtvarného umenia a dizajnu pre mladých, ale najmä talentovaných ľudí, ktorí doteraz nemali možnosť sebarealizácie a uplatnenia sa v doterajších podmienkach, ktoré ponúkalo Slovensko.</a:t>
            </a:r>
          </a:p>
        </p:txBody>
      </p:sp>
      <p:sp>
        <p:nvSpPr>
          <p:cNvPr id="48" name="Obdĺžnik 47"/>
          <p:cNvSpPr/>
          <p:nvPr/>
        </p:nvSpPr>
        <p:spPr>
          <a:xfrm>
            <a:off x="0" y="17399536"/>
            <a:ext cx="3906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000" dirty="0" smtClean="0"/>
              <a:t>Taktiež otvorenosť hraníc prináša široké možnosti prezentácie našej kultúry v ostaných členských štátoch.</a:t>
            </a:r>
            <a:endParaRPr lang="sk-SK" sz="2000" dirty="0"/>
          </a:p>
        </p:txBody>
      </p:sp>
      <p:pic>
        <p:nvPicPr>
          <p:cNvPr id="3" name="Picture 2" descr="EU Referendum: what is the European Union and how does it work ...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43360" y="16148097"/>
            <a:ext cx="3688554" cy="2074812"/>
          </a:xfrm>
          <a:prstGeom prst="rect">
            <a:avLst/>
          </a:prstGeom>
          <a:noFill/>
        </p:spPr>
      </p:pic>
      <p:pic>
        <p:nvPicPr>
          <p:cNvPr id="2054" name="Picture 6" descr="Súbor:EU27-2020 European Union map.svg – Wikipédia"/>
          <p:cNvPicPr>
            <a:picLocks noChangeAspect="1" noChangeArrowheads="1"/>
          </p:cNvPicPr>
          <p:nvPr/>
        </p:nvPicPr>
        <p:blipFill>
          <a:blip r:embed="rId11" cstate="print"/>
          <a:srcRect l="16256" t="20069" r="14207" b="4379"/>
          <a:stretch>
            <a:fillRect/>
          </a:stretch>
        </p:blipFill>
        <p:spPr bwMode="auto">
          <a:xfrm>
            <a:off x="7815260" y="13362015"/>
            <a:ext cx="2406568" cy="2000264"/>
          </a:xfrm>
          <a:prstGeom prst="rect">
            <a:avLst/>
          </a:prstGeom>
          <a:noFill/>
        </p:spPr>
      </p:pic>
      <p:pic>
        <p:nvPicPr>
          <p:cNvPr id="6" name="Picture 6" descr="Zamyslenie sa nad troma grafmi: Čo kedy pre nás Európska únia ...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0672780" y="6646843"/>
            <a:ext cx="5905500" cy="3067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3047</TotalTime>
  <Words>311</Words>
  <Application>Microsoft Office PowerPoint</Application>
  <PresentationFormat>Vlastná</PresentationFormat>
  <Paragraphs>74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Calibri</vt:lpstr>
      <vt:lpstr>Candara</vt:lpstr>
      <vt:lpstr>Cracked Johnnie</vt:lpstr>
      <vt:lpstr>Motív Office</vt:lpstr>
      <vt:lpstr>DEŇ EURÓPY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DEŇ EURÓPY</dc:title>
  <dc:creator>pc</dc:creator>
  <cp:lastModifiedBy>family</cp:lastModifiedBy>
  <cp:revision>59</cp:revision>
  <dcterms:created xsi:type="dcterms:W3CDTF">2020-05-05T11:36:47Z</dcterms:created>
  <dcterms:modified xsi:type="dcterms:W3CDTF">2020-05-11T12:03:26Z</dcterms:modified>
</cp:coreProperties>
</file>