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306" r:id="rId2"/>
    <p:sldId id="256" r:id="rId3"/>
    <p:sldId id="300" r:id="rId4"/>
    <p:sldId id="257" r:id="rId5"/>
    <p:sldId id="288" r:id="rId6"/>
    <p:sldId id="258" r:id="rId7"/>
    <p:sldId id="259" r:id="rId8"/>
    <p:sldId id="260" r:id="rId9"/>
    <p:sldId id="29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04" r:id="rId20"/>
    <p:sldId id="270" r:id="rId21"/>
    <p:sldId id="271" r:id="rId22"/>
    <p:sldId id="272" r:id="rId23"/>
    <p:sldId id="275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9" r:id="rId33"/>
    <p:sldId id="290" r:id="rId34"/>
    <p:sldId id="292" r:id="rId35"/>
    <p:sldId id="282" r:id="rId36"/>
    <p:sldId id="294" r:id="rId37"/>
    <p:sldId id="293" r:id="rId38"/>
    <p:sldId id="291" r:id="rId39"/>
    <p:sldId id="283" r:id="rId40"/>
    <p:sldId id="295" r:id="rId41"/>
    <p:sldId id="296" r:id="rId42"/>
    <p:sldId id="297" r:id="rId43"/>
    <p:sldId id="284" r:id="rId44"/>
    <p:sldId id="285" r:id="rId45"/>
    <p:sldId id="286" r:id="rId46"/>
    <p:sldId id="301" r:id="rId47"/>
    <p:sldId id="302" r:id="rId48"/>
    <p:sldId id="287" r:id="rId49"/>
    <p:sldId id="299" r:id="rId50"/>
    <p:sldId id="30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33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4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1902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137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8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28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9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67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81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06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64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6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62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30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6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lagge_Deutschlands" TargetMode="External"/><Relationship Id="rId7" Type="http://schemas.openxmlformats.org/officeDocument/2006/relationships/hyperlink" Target="https://de.wikipedia.org/wiki/Baltic_Pipe#/media/Datei:Mapa_baltic-pipe-public-domain-PL.jpg" TargetMode="External"/><Relationship Id="rId2" Type="http://schemas.openxmlformats.org/officeDocument/2006/relationships/hyperlink" Target="https://www.dw.com/de/machtkampf-um-gasleitungen-nach-europa/a-57893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Flagge_der_Slowakei" TargetMode="External"/><Relationship Id="rId5" Type="http://schemas.openxmlformats.org/officeDocument/2006/relationships/hyperlink" Target="https://de.wikipedia.org/wiki/Flagge_der_Ukraine" TargetMode="External"/><Relationship Id="rId4" Type="http://schemas.openxmlformats.org/officeDocument/2006/relationships/hyperlink" Target="https://de.wikipedia.org/wiki/Flagge_Polen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13038" y="1482811"/>
            <a:ext cx="11565924" cy="63929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sk-SK" sz="4100" cap="all" spc="50" dirty="0">
                <a:latin typeface="+mj-lt"/>
                <a:ea typeface="+mj-ea"/>
                <a:cs typeface="+mj-cs"/>
              </a:rPr>
              <a:t>Erasmus+ Projekt</a:t>
            </a:r>
            <a:br>
              <a:rPr lang="sk-SK" sz="4100" cap="all" spc="50" dirty="0">
                <a:latin typeface="+mj-lt"/>
                <a:ea typeface="+mj-ea"/>
                <a:cs typeface="+mj-cs"/>
              </a:rPr>
            </a:br>
            <a:endParaRPr lang="sk-SK" sz="4100" cap="all" spc="50" dirty="0"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sk-SK" sz="4100" b="1" cap="all" spc="50" dirty="0">
                <a:latin typeface="+mj-lt"/>
                <a:ea typeface="+mj-ea"/>
                <a:cs typeface="+mj-cs"/>
              </a:rPr>
              <a:t>„ </a:t>
            </a:r>
            <a:r>
              <a:rPr lang="sk-SK" sz="4100" b="1" i="1" dirty="0"/>
              <a:t> </a:t>
            </a:r>
            <a:r>
              <a:rPr lang="sk-SK" sz="4100" b="1" i="1" dirty="0" err="1"/>
              <a:t>explaining</a:t>
            </a:r>
            <a:r>
              <a:rPr lang="sk-SK" sz="4100" b="1" i="1" dirty="0"/>
              <a:t> </a:t>
            </a:r>
            <a:r>
              <a:rPr lang="sk-SK" sz="4100" b="1" i="1" dirty="0" err="1"/>
              <a:t>europe</a:t>
            </a:r>
            <a:r>
              <a:rPr lang="sk-SK" sz="4100" b="1" i="1" dirty="0"/>
              <a:t> –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sk-SK" sz="4100" b="1" i="1" dirty="0" err="1"/>
              <a:t>Entwicklung</a:t>
            </a:r>
            <a:r>
              <a:rPr lang="sk-SK" sz="4100" b="1" i="1" dirty="0"/>
              <a:t> von (</a:t>
            </a:r>
            <a:r>
              <a:rPr lang="sk-SK" sz="4100" b="1" i="1" dirty="0" err="1"/>
              <a:t>digitalten</a:t>
            </a:r>
            <a:r>
              <a:rPr lang="sk-SK" sz="4100" b="1" i="1" dirty="0"/>
              <a:t>) </a:t>
            </a:r>
            <a:r>
              <a:rPr lang="sk-SK" sz="4100" b="1" i="1" dirty="0" err="1"/>
              <a:t>Lehr</a:t>
            </a:r>
            <a:r>
              <a:rPr lang="sk-SK" sz="4100" b="1" i="1" dirty="0"/>
              <a:t>- </a:t>
            </a:r>
            <a:r>
              <a:rPr lang="sk-SK" sz="4100" b="1" i="1" dirty="0" err="1"/>
              <a:t>und</a:t>
            </a:r>
            <a:r>
              <a:rPr lang="sk-SK" sz="4100" b="1" i="1" dirty="0"/>
              <a:t> </a:t>
            </a:r>
            <a:r>
              <a:rPr lang="sk-SK" sz="4100" b="1" i="1" dirty="0" err="1"/>
              <a:t>Lernmaterialien</a:t>
            </a:r>
            <a:r>
              <a:rPr lang="sk-SK" sz="4100" b="1" i="1" dirty="0"/>
              <a:t> </a:t>
            </a:r>
            <a:r>
              <a:rPr lang="sk-SK" sz="4100" b="1" i="1" dirty="0" err="1"/>
              <a:t>über</a:t>
            </a:r>
            <a:r>
              <a:rPr lang="sk-SK" sz="4100" b="1" i="1" dirty="0"/>
              <a:t> </a:t>
            </a:r>
            <a:r>
              <a:rPr lang="sk-SK" sz="4100" b="1" i="1" dirty="0" err="1"/>
              <a:t>Europa</a:t>
            </a:r>
            <a:r>
              <a:rPr lang="sk-SK" sz="4100" b="1" i="1" dirty="0"/>
              <a:t>“</a:t>
            </a:r>
            <a:endParaRPr lang="sk-SK" sz="4100" dirty="0"/>
          </a:p>
          <a:p>
            <a:pPr algn="ctr" defTabSz="914400">
              <a:spcBef>
                <a:spcPct val="0"/>
              </a:spcBef>
              <a:defRPr/>
            </a:pPr>
            <a:br>
              <a:rPr lang="sk-SK" sz="3200" cap="all" spc="50" dirty="0">
                <a:latin typeface="+mj-lt"/>
                <a:ea typeface="+mj-ea"/>
                <a:cs typeface="+mj-cs"/>
              </a:rPr>
            </a:br>
            <a:br>
              <a:rPr lang="sk-SK" sz="3200" cap="all" spc="50" dirty="0">
                <a:latin typeface="+mj-lt"/>
                <a:ea typeface="+mj-ea"/>
                <a:cs typeface="+mj-cs"/>
              </a:rPr>
            </a:br>
            <a:r>
              <a:rPr lang="sk-SK" sz="3600" cap="all" spc="50" dirty="0">
                <a:latin typeface="+mj-lt"/>
                <a:ea typeface="+mj-ea"/>
                <a:cs typeface="+mj-cs"/>
              </a:rPr>
              <a:t>číslo projektu: </a:t>
            </a:r>
            <a:r>
              <a:rPr lang="sk-SK" sz="3600" b="1" dirty="0"/>
              <a:t>2019-1-DE03-KA229-060092_2</a:t>
            </a:r>
            <a:endParaRPr lang="sk-SK" sz="3600" dirty="0"/>
          </a:p>
          <a:p>
            <a:pPr algn="ctr" defTabSz="914400">
              <a:spcBef>
                <a:spcPct val="0"/>
              </a:spcBef>
              <a:defRPr/>
            </a:pPr>
            <a:br>
              <a:rPr lang="sk-SK" sz="3600" cap="all" spc="50" dirty="0">
                <a:latin typeface="+mj-lt"/>
                <a:ea typeface="+mj-ea"/>
                <a:cs typeface="+mj-cs"/>
              </a:rPr>
            </a:br>
            <a:br>
              <a:rPr lang="sk-SK" sz="3200" cap="all" spc="50" dirty="0">
                <a:latin typeface="+mj-lt"/>
                <a:ea typeface="+mj-ea"/>
                <a:cs typeface="+mj-cs"/>
              </a:rPr>
            </a:br>
            <a:endParaRPr lang="sk-SK" sz="3200" cap="all" spc="5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Výsledok vyhľadávania obrázkov pre dopyt erasmus logo 2019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27" y="145258"/>
            <a:ext cx="1587369" cy="13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69BA6-8A01-4A45-97D7-37056106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r>
              <a:rPr lang="de-DE" dirty="0" err="1"/>
              <a:t>Spoločná</a:t>
            </a:r>
            <a:r>
              <a:rPr lang="de-DE" dirty="0"/>
              <a:t> </a:t>
            </a:r>
            <a:r>
              <a:rPr lang="de-DE" dirty="0" err="1"/>
              <a:t>európska</a:t>
            </a:r>
            <a:r>
              <a:rPr lang="de-DE" dirty="0"/>
              <a:t> </a:t>
            </a:r>
            <a:r>
              <a:rPr lang="de-DE" dirty="0" err="1"/>
              <a:t>energetická</a:t>
            </a:r>
            <a:r>
              <a:rPr lang="de-DE" dirty="0"/>
              <a:t> </a:t>
            </a:r>
            <a:r>
              <a:rPr lang="de-DE" dirty="0" err="1"/>
              <a:t>únia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26B03-FAD1-44B2-A8DC-599A7A7C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3" y="1334481"/>
            <a:ext cx="10444348" cy="4557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Cieľom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koordinovať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energetické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politiky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jednotlivých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členských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štátov</a:t>
            </a:r>
            <a:r>
              <a:rPr lang="de-DE" sz="2800" dirty="0">
                <a:effectLst/>
              </a:rPr>
              <a:t> EÚ </a:t>
            </a:r>
            <a:r>
              <a:rPr lang="de-DE" sz="2800" dirty="0" err="1">
                <a:effectLst/>
              </a:rPr>
              <a:t>najneskôr</a:t>
            </a:r>
            <a:r>
              <a:rPr lang="de-DE" sz="2800" dirty="0">
                <a:effectLst/>
              </a:rPr>
              <a:t> do </a:t>
            </a:r>
            <a:r>
              <a:rPr lang="sk-SK" sz="2800" dirty="0">
                <a:effectLst/>
              </a:rPr>
              <a:t>roku </a:t>
            </a:r>
            <a:r>
              <a:rPr lang="de-DE" sz="2800" dirty="0">
                <a:effectLst/>
              </a:rPr>
              <a:t>2030. 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de-DE" sz="2800" dirty="0" err="1">
                <a:effectLst/>
              </a:rPr>
              <a:t>Energetická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bezpečnosť</a:t>
            </a:r>
            <a:r>
              <a:rPr lang="de-DE" sz="2800" dirty="0">
                <a:effectLst/>
              </a:rPr>
              <a:t>/</a:t>
            </a:r>
            <a:r>
              <a:rPr lang="de-DE" sz="2800" dirty="0" err="1">
                <a:effectLst/>
              </a:rPr>
              <a:t>cenová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stabilita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od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roku </a:t>
            </a:r>
            <a:r>
              <a:rPr lang="de-DE" sz="2800" dirty="0">
                <a:effectLst/>
              </a:rPr>
              <a:t>2008 "</a:t>
            </a:r>
            <a:r>
              <a:rPr lang="de-DE" sz="2800" dirty="0" err="1">
                <a:effectLst/>
              </a:rPr>
              <a:t>doložka</a:t>
            </a:r>
            <a:r>
              <a:rPr lang="de-DE" sz="2800" dirty="0">
                <a:effectLst/>
              </a:rPr>
              <a:t> o </a:t>
            </a:r>
            <a:r>
              <a:rPr lang="de-DE" sz="2800" dirty="0" err="1">
                <a:effectLst/>
              </a:rPr>
              <a:t>solidarite</a:t>
            </a:r>
            <a:r>
              <a:rPr lang="de-DE" sz="2800" dirty="0">
                <a:effectLst/>
              </a:rPr>
              <a:t>„</a:t>
            </a:r>
            <a:r>
              <a:rPr lang="sk-SK" sz="2800" dirty="0">
                <a:effectLst/>
              </a:rPr>
              <a:t>- je </a:t>
            </a:r>
            <a:r>
              <a:rPr lang="de-DE" sz="2800" dirty="0" err="1">
                <a:effectLst/>
              </a:rPr>
              <a:t>nepresne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definovaná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a </a:t>
            </a:r>
            <a:r>
              <a:rPr lang="de-DE" sz="2800" dirty="0" err="1">
                <a:effectLst/>
              </a:rPr>
              <a:t>ťažko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implementovaná</a:t>
            </a:r>
            <a:r>
              <a:rPr lang="sk-SK" sz="2800" dirty="0">
                <a:effectLst/>
              </a:rPr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2345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3C2AD-22A4-4BBF-8B0B-6D039850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18161"/>
          </a:xfrm>
        </p:spPr>
        <p:txBody>
          <a:bodyPr/>
          <a:lstStyle/>
          <a:p>
            <a:r>
              <a:rPr lang="sv-SE" dirty="0"/>
              <a:t>Situácia v oblasti </a:t>
            </a:r>
            <a:br>
              <a:rPr lang="sk-SK" dirty="0"/>
            </a:br>
            <a:r>
              <a:rPr lang="sv-SE" dirty="0"/>
              <a:t>energetickej politiky v Európe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99AD1-AE8D-4E61-90EA-81B7969B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8" y="1318161"/>
            <a:ext cx="10353762" cy="553983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66 </a:t>
            </a:r>
            <a:r>
              <a:rPr lang="sk-SK" sz="2800" dirty="0">
                <a:effectLst/>
              </a:rPr>
              <a:t>%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dopytu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bud</a:t>
            </a:r>
            <a:r>
              <a:rPr lang="sk-SK" sz="2800" dirty="0">
                <a:effectLst/>
              </a:rPr>
              <a:t>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dovezen</a:t>
            </a:r>
            <a:r>
              <a:rPr lang="sk-SK" sz="2800" dirty="0" err="1">
                <a:effectLst/>
              </a:rPr>
              <a:t>ých</a:t>
            </a:r>
            <a:r>
              <a:rPr lang="sk-SK" sz="2800" dirty="0">
                <a:effectLst/>
              </a:rPr>
              <a:t> za</a:t>
            </a:r>
            <a:r>
              <a:rPr lang="de-DE" sz="2800" dirty="0">
                <a:effectLst/>
              </a:rPr>
              <a:t> 1 000 000 000 EUR </a:t>
            </a:r>
            <a:r>
              <a:rPr lang="de-DE" sz="2800" dirty="0" err="1">
                <a:effectLst/>
              </a:rPr>
              <a:t>za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deň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a tieto financie </a:t>
            </a:r>
            <a:r>
              <a:rPr lang="de-DE" sz="2800" dirty="0" err="1">
                <a:effectLst/>
              </a:rPr>
              <a:t>budú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vynaložené</a:t>
            </a:r>
            <a:r>
              <a:rPr lang="de-DE" sz="2800" dirty="0">
                <a:effectLst/>
              </a:rPr>
              <a:t> na </a:t>
            </a:r>
            <a:r>
              <a:rPr lang="de-DE" sz="2800" dirty="0" err="1">
                <a:effectLst/>
              </a:rPr>
              <a:t>dovoz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energie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v </a:t>
            </a:r>
            <a:r>
              <a:rPr lang="de-DE" sz="2800" dirty="0" err="1">
                <a:effectLst/>
              </a:rPr>
              <a:t>budúcnosti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ešte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vyšší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dovoz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vďaka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tomu</a:t>
            </a:r>
            <a:r>
              <a:rPr lang="de-DE" sz="2800" dirty="0">
                <a:effectLst/>
              </a:rPr>
              <a:t> je EÚ </a:t>
            </a:r>
            <a:r>
              <a:rPr lang="de-DE" sz="2800" dirty="0" err="1">
                <a:effectLst/>
              </a:rPr>
              <a:t>zraniteľná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voči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politickému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tlaku</a:t>
            </a:r>
            <a:r>
              <a:rPr lang="de-DE" sz="2800" dirty="0">
                <a:effectLst/>
              </a:rPr>
              <a:t> z </a:t>
            </a:r>
            <a:r>
              <a:rPr lang="de-DE" sz="2800" dirty="0" err="1">
                <a:effectLst/>
              </a:rPr>
              <a:t>krajín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zásobovania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energiou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ako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Rusko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1804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21E41-2BB0-43C0-94CC-85DD9CFA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sk-SK" dirty="0"/>
              <a:t>Nemecko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1EAD4-B182-4B7A-AAC3-5D113958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26321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/>
              <a:t>Veľký</a:t>
            </a:r>
            <a:r>
              <a:rPr lang="de-DE" sz="2800" dirty="0"/>
              <a:t> </a:t>
            </a:r>
            <a:r>
              <a:rPr lang="de-DE" sz="2800" dirty="0" err="1"/>
              <a:t>zástanca</a:t>
            </a:r>
            <a:r>
              <a:rPr lang="de-DE" sz="2800" dirty="0"/>
              <a:t> Nord Stream 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E86292-A4EE-47A1-9163-A7548451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68" y="2475340"/>
            <a:ext cx="3882866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E28C6-DA07-4312-9A09-307E25B7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 err="1"/>
              <a:t>Ekonomik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CAD20C-49AD-4376-A3BE-74861027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57" y="1076939"/>
            <a:ext cx="10812483" cy="57810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Nemecké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hospodárske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záujmy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dôvodom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pre</a:t>
            </a:r>
            <a:r>
              <a:rPr lang="de-DE" sz="2800" dirty="0">
                <a:effectLst/>
              </a:rPr>
              <a:t> Nord Stream 2</a:t>
            </a:r>
            <a:r>
              <a:rPr lang="sk-SK" sz="2800" dirty="0"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sk-SK" sz="2800" dirty="0">
                <a:effectLst/>
              </a:rPr>
              <a:t>B</a:t>
            </a:r>
            <a:r>
              <a:rPr lang="de-DE" sz="2800" dirty="0" err="1">
                <a:effectLst/>
              </a:rPr>
              <a:t>ezpečnosť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dodávok</a:t>
            </a:r>
            <a:r>
              <a:rPr lang="de-DE" sz="2800" dirty="0">
                <a:effectLst/>
              </a:rPr>
              <a:t>: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zásadný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význam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moderné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hospodárstvo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ktoré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nevyhnutné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moderný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život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môže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byť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zabezpečená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zvýšením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ceny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dovozu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obyvateľstvo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ekonomika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nemali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zaťažiť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vysokými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n</a:t>
            </a:r>
            <a:r>
              <a:rPr lang="de-DE" sz="2800" dirty="0" err="1">
                <a:effectLst/>
              </a:rPr>
              <a:t>áklady</a:t>
            </a:r>
            <a:r>
              <a:rPr lang="de-DE" sz="2800" dirty="0">
                <a:effectLst/>
              </a:rPr>
              <a:t> na </a:t>
            </a:r>
            <a:r>
              <a:rPr lang="de-DE" sz="2800" dirty="0" err="1">
                <a:effectLst/>
              </a:rPr>
              <a:t>energiu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plyn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účtovaný </a:t>
            </a:r>
            <a:r>
              <a:rPr lang="de-DE" sz="2800" dirty="0" err="1">
                <a:effectLst/>
              </a:rPr>
              <a:t>od</a:t>
            </a:r>
            <a:r>
              <a:rPr lang="de-DE" sz="2800" dirty="0">
                <a:effectLst/>
              </a:rPr>
              <a:t> Nord Stream 2 je </a:t>
            </a:r>
            <a:r>
              <a:rPr lang="de-DE" sz="2800" dirty="0" err="1">
                <a:effectLst/>
              </a:rPr>
              <a:t>lacnejš</a:t>
            </a:r>
            <a:r>
              <a:rPr lang="sk-SK" sz="2800" dirty="0">
                <a:effectLst/>
              </a:rPr>
              <a:t>í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alternatívne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Snord</a:t>
            </a:r>
            <a:r>
              <a:rPr lang="de-DE" sz="2800" dirty="0">
                <a:effectLst/>
              </a:rPr>
              <a:t> Stream 2</a:t>
            </a:r>
            <a:r>
              <a:rPr lang="sk-SK" sz="2800" dirty="0">
                <a:effectLst/>
              </a:rPr>
              <a:t>, čím 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zníži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cen</a:t>
            </a:r>
            <a:r>
              <a:rPr lang="sk-SK" sz="2800" dirty="0">
                <a:effectLst/>
              </a:rPr>
              <a:t>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r>
              <a:rPr lang="de-DE" sz="2800" dirty="0">
                <a:effectLst/>
              </a:rPr>
              <a:t> o 13%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9205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F5578-319E-43C3-B942-9AA5D041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C0440-0AFE-418C-A94C-8FC469D2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68" y="1326321"/>
            <a:ext cx="10931841" cy="545077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Nemecká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politika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nebude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vzďaľovať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od</a:t>
            </a:r>
            <a:r>
              <a:rPr lang="de-DE" sz="2800" dirty="0">
                <a:effectLst/>
              </a:rPr>
              <a:t> Nord Stream 2</a:t>
            </a:r>
            <a:r>
              <a:rPr lang="sk-SK" sz="2800" dirty="0">
                <a:effectLst/>
              </a:rPr>
              <a:t>.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Rusko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spoľahlivý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partner</a:t>
            </a:r>
            <a:r>
              <a:rPr lang="sk-SK" sz="2800" dirty="0">
                <a:effectLst/>
              </a:rPr>
              <a:t>: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obojstranná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závislosť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medzi</a:t>
            </a:r>
            <a:r>
              <a:rPr lang="de-DE" sz="2800" dirty="0">
                <a:effectLst/>
              </a:rPr>
              <a:t> EÚ a </a:t>
            </a:r>
            <a:r>
              <a:rPr lang="de-DE" sz="2800" dirty="0" err="1">
                <a:effectLst/>
              </a:rPr>
              <a:t>Ruskom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obavy</a:t>
            </a:r>
            <a:r>
              <a:rPr lang="de-DE" sz="2800" dirty="0">
                <a:effectLst/>
              </a:rPr>
              <a:t> z </a:t>
            </a:r>
            <a:r>
              <a:rPr lang="de-DE" sz="2800" dirty="0" err="1">
                <a:effectLst/>
              </a:rPr>
              <a:t>iných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krajín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vnímané</a:t>
            </a:r>
            <a:r>
              <a:rPr lang="sk-SK" sz="2800" dirty="0">
                <a:effectLst/>
              </a:rPr>
              <a:t>,</a:t>
            </a:r>
            <a:r>
              <a:rPr lang="de-DE" sz="2800" dirty="0">
                <a:effectLst/>
              </a:rPr>
              <a:t> a </a:t>
            </a:r>
            <a:r>
              <a:rPr lang="sk-SK" sz="2800" dirty="0">
                <a:effectLst/>
              </a:rPr>
              <a:t>preto sa </a:t>
            </a:r>
            <a:r>
              <a:rPr lang="de-DE" sz="2800" dirty="0" err="1">
                <a:effectLst/>
              </a:rPr>
              <a:t>hľadajú</a:t>
            </a:r>
            <a:r>
              <a:rPr lang="sk-SK" sz="2800" dirty="0">
                <a:effectLst/>
              </a:rPr>
              <a:t> riešenia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4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2FDD0-6489-4793-97DC-E6AC2C17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>
            <a:normAutofit/>
          </a:bodyPr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AF5FA-7FEA-4032-BC93-147C8EB0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49" y="1106627"/>
            <a:ext cx="11387750" cy="55316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/>
              <a:t>Klím</a:t>
            </a:r>
            <a:r>
              <a:rPr lang="sk-SK" sz="2800" dirty="0"/>
              <a:t>a- „</a:t>
            </a:r>
            <a:r>
              <a:rPr lang="de-DE" sz="2800" dirty="0" err="1"/>
              <a:t>fáza</a:t>
            </a:r>
            <a:r>
              <a:rPr lang="sk-SK" sz="2800" dirty="0"/>
              <a:t> uhlia</a:t>
            </a:r>
            <a:r>
              <a:rPr lang="de-DE" sz="2800" dirty="0"/>
              <a:t>-out</a:t>
            </a:r>
            <a:r>
              <a:rPr lang="sk-SK" sz="2800" dirty="0"/>
              <a:t>“</a:t>
            </a:r>
            <a:r>
              <a:rPr lang="de-DE" sz="2800" dirty="0"/>
              <a:t> </a:t>
            </a:r>
            <a:r>
              <a:rPr lang="de-DE" sz="2800" dirty="0" err="1"/>
              <a:t>má</a:t>
            </a:r>
            <a:r>
              <a:rPr lang="de-DE" sz="2800" dirty="0"/>
              <a:t> </a:t>
            </a:r>
            <a:r>
              <a:rPr lang="de-DE" sz="2800" dirty="0" err="1"/>
              <a:t>zmysel</a:t>
            </a:r>
            <a:r>
              <a:rPr lang="de-DE" sz="2800" dirty="0"/>
              <a:t> </a:t>
            </a:r>
            <a:r>
              <a:rPr lang="de-DE" sz="2800" dirty="0" err="1"/>
              <a:t>len</a:t>
            </a:r>
            <a:r>
              <a:rPr lang="de-DE" sz="2800" dirty="0"/>
              <a:t> </a:t>
            </a:r>
            <a:r>
              <a:rPr lang="de-DE" sz="2800" dirty="0" err="1"/>
              <a:t>vtedy</a:t>
            </a:r>
            <a:r>
              <a:rPr lang="de-DE" sz="2800" dirty="0"/>
              <a:t>, </a:t>
            </a:r>
            <a:r>
              <a:rPr lang="de-DE" sz="2800" dirty="0" err="1"/>
              <a:t>ak</a:t>
            </a:r>
            <a:r>
              <a:rPr lang="de-DE" sz="2800" dirty="0"/>
              <a:t> je </a:t>
            </a:r>
            <a:r>
              <a:rPr lang="de-DE" sz="2800" dirty="0" err="1"/>
              <a:t>uhlie</a:t>
            </a:r>
            <a:r>
              <a:rPr lang="de-DE" sz="2800" dirty="0"/>
              <a:t> </a:t>
            </a:r>
            <a:r>
              <a:rPr lang="de-DE" sz="2800" dirty="0" err="1"/>
              <a:t>nahradené</a:t>
            </a:r>
            <a:r>
              <a:rPr lang="de-DE" sz="2800" dirty="0"/>
              <a:t> </a:t>
            </a:r>
            <a:r>
              <a:rPr lang="de-DE" sz="2800" dirty="0" err="1"/>
              <a:t>ekologicky</a:t>
            </a:r>
            <a:r>
              <a:rPr lang="de-DE" sz="2800" dirty="0"/>
              <a:t> </a:t>
            </a:r>
            <a:r>
              <a:rPr lang="de-DE" sz="2800" dirty="0" err="1"/>
              <a:t>šetrný</a:t>
            </a:r>
            <a:r>
              <a:rPr lang="sk-SK" sz="2800" dirty="0"/>
              <a:t>mi</a:t>
            </a:r>
            <a:r>
              <a:rPr lang="de-DE" sz="2800" dirty="0"/>
              <a:t> </a:t>
            </a:r>
            <a:r>
              <a:rPr lang="de-DE" sz="2800" dirty="0" err="1"/>
              <a:t>zdroj</a:t>
            </a:r>
            <a:r>
              <a:rPr lang="sk-SK" sz="2800" dirty="0"/>
              <a:t>mi</a:t>
            </a:r>
            <a:r>
              <a:rPr lang="de-DE" sz="2800" dirty="0"/>
              <a:t> </a:t>
            </a:r>
            <a:r>
              <a:rPr lang="de-DE" sz="2800" dirty="0" err="1"/>
              <a:t>energie</a:t>
            </a:r>
            <a:r>
              <a:rPr lang="sk-SK" sz="2800" dirty="0"/>
              <a:t>. P</a:t>
            </a:r>
            <a:r>
              <a:rPr lang="de-DE" sz="2800" dirty="0" err="1"/>
              <a:t>lyn</a:t>
            </a:r>
            <a:r>
              <a:rPr lang="de-DE" sz="2800" dirty="0"/>
              <a:t> je </a:t>
            </a:r>
            <a:r>
              <a:rPr lang="de-DE" sz="2800" dirty="0" err="1"/>
              <a:t>náhrada</a:t>
            </a:r>
            <a:r>
              <a:rPr lang="de-DE" sz="2800" dirty="0"/>
              <a:t> </a:t>
            </a:r>
            <a:r>
              <a:rPr lang="de-DE" sz="2800" dirty="0" err="1"/>
              <a:t>uhlia</a:t>
            </a:r>
            <a:r>
              <a:rPr lang="sk-SK" sz="2800" dirty="0"/>
              <a:t> a je</a:t>
            </a:r>
            <a:r>
              <a:rPr lang="de-DE" sz="2800" dirty="0"/>
              <a:t> </a:t>
            </a:r>
            <a:r>
              <a:rPr lang="de-DE" sz="2800" dirty="0" err="1"/>
              <a:t>šetrné</a:t>
            </a:r>
            <a:r>
              <a:rPr lang="de-DE" sz="2800" dirty="0"/>
              <a:t> k </a:t>
            </a:r>
            <a:r>
              <a:rPr lang="de-DE" sz="2800" dirty="0" err="1"/>
              <a:t>životnému</a:t>
            </a:r>
            <a:r>
              <a:rPr lang="de-DE" sz="2800" dirty="0"/>
              <a:t> prostrediu-14% </a:t>
            </a:r>
            <a:r>
              <a:rPr lang="de-DE" sz="2800" dirty="0" err="1"/>
              <a:t>emisií</a:t>
            </a:r>
            <a:r>
              <a:rPr lang="de-DE" sz="2800" dirty="0"/>
              <a:t> CO2 v </a:t>
            </a:r>
            <a:r>
              <a:rPr lang="de-DE" sz="2800" dirty="0" err="1"/>
              <a:t>Európskej</a:t>
            </a:r>
            <a:r>
              <a:rPr lang="de-DE" sz="2800" dirty="0"/>
              <a:t> </a:t>
            </a:r>
            <a:r>
              <a:rPr lang="de-DE" sz="2800" dirty="0" err="1"/>
              <a:t>únii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sa</a:t>
            </a:r>
            <a:r>
              <a:rPr lang="de-DE" sz="2800" dirty="0"/>
              <a:t> </a:t>
            </a:r>
            <a:r>
              <a:rPr lang="de-DE" sz="2800" dirty="0" err="1"/>
              <a:t>mohlo</a:t>
            </a:r>
            <a:r>
              <a:rPr lang="de-DE" sz="2800" dirty="0"/>
              <a:t> </a:t>
            </a:r>
            <a:r>
              <a:rPr lang="de-DE" sz="2800" dirty="0" err="1"/>
              <a:t>každoročne</a:t>
            </a:r>
            <a:r>
              <a:rPr lang="de-DE" sz="2800" dirty="0"/>
              <a:t> </a:t>
            </a:r>
            <a:r>
              <a:rPr lang="sk-SK" sz="2800" dirty="0"/>
              <a:t>ušetriť.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06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64A9E-817E-4012-A024-1FEBD3CA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26321"/>
            <a:ext cx="10659324" cy="4761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/>
              <a:t>Životné</a:t>
            </a:r>
            <a:r>
              <a:rPr lang="de-DE" sz="2800" dirty="0"/>
              <a:t> </a:t>
            </a:r>
            <a:r>
              <a:rPr lang="de-DE" sz="2800" dirty="0" err="1"/>
              <a:t>prostredie</a:t>
            </a:r>
            <a:r>
              <a:rPr lang="de-DE" sz="2800" dirty="0"/>
              <a:t> </a:t>
            </a:r>
            <a:r>
              <a:rPr lang="de-DE" sz="2800" dirty="0" err="1"/>
              <a:t>prebieha</a:t>
            </a:r>
            <a:r>
              <a:rPr lang="de-DE" sz="2800" dirty="0"/>
              <a:t> </a:t>
            </a:r>
            <a:r>
              <a:rPr lang="de-DE" sz="2800" dirty="0" err="1"/>
              <a:t>prostredníctvom</a:t>
            </a:r>
            <a:r>
              <a:rPr lang="de-DE" sz="2800" dirty="0"/>
              <a:t> </a:t>
            </a:r>
            <a:r>
              <a:rPr lang="de-DE" sz="2800" dirty="0" err="1"/>
              <a:t>prírodných</a:t>
            </a:r>
            <a:r>
              <a:rPr lang="de-DE" sz="2800" dirty="0"/>
              <a:t> </a:t>
            </a:r>
            <a:r>
              <a:rPr lang="de-DE" sz="2800" dirty="0" err="1"/>
              <a:t>rezerv</a:t>
            </a:r>
            <a:r>
              <a:rPr lang="de-DE" sz="2800" dirty="0"/>
              <a:t> </a:t>
            </a:r>
            <a:r>
              <a:rPr lang="de-DE" sz="2800" dirty="0" err="1"/>
              <a:t>chránených</a:t>
            </a:r>
            <a:r>
              <a:rPr lang="de-DE" sz="2800" dirty="0"/>
              <a:t> </a:t>
            </a:r>
            <a:r>
              <a:rPr lang="de-DE" sz="2800" dirty="0" err="1"/>
              <a:t>biotopov</a:t>
            </a:r>
            <a:r>
              <a:rPr lang="sk-SK" sz="2800" dirty="0"/>
              <a:t>, ktoré</a:t>
            </a:r>
            <a:r>
              <a:rPr lang="de-DE" sz="2800" dirty="0"/>
              <a:t> </a:t>
            </a:r>
            <a:r>
              <a:rPr lang="de-DE" sz="2800" dirty="0" err="1"/>
              <a:t>sú</a:t>
            </a:r>
            <a:r>
              <a:rPr lang="de-DE" sz="2800" dirty="0"/>
              <a:t> </a:t>
            </a:r>
            <a:r>
              <a:rPr lang="de-DE" sz="2800" dirty="0" err="1"/>
              <a:t>zničené</a:t>
            </a:r>
            <a:r>
              <a:rPr lang="de-DE" sz="2800" dirty="0"/>
              <a:t> (</a:t>
            </a:r>
            <a:r>
              <a:rPr lang="de-DE" sz="2800" dirty="0" err="1"/>
              <a:t>macrophyte</a:t>
            </a:r>
            <a:r>
              <a:rPr lang="de-DE" sz="2800" dirty="0"/>
              <a:t> </a:t>
            </a:r>
            <a:r>
              <a:rPr lang="de-DE" sz="2800" dirty="0" err="1"/>
              <a:t>populácie</a:t>
            </a:r>
            <a:r>
              <a:rPr lang="de-DE" sz="2800" dirty="0"/>
              <a:t> a </a:t>
            </a:r>
            <a:r>
              <a:rPr lang="de-DE" sz="2800" dirty="0" err="1"/>
              <a:t>kamenné</a:t>
            </a:r>
            <a:r>
              <a:rPr lang="de-DE" sz="2800" dirty="0"/>
              <a:t> </a:t>
            </a:r>
            <a:r>
              <a:rPr lang="de-DE" sz="2800" dirty="0" err="1"/>
              <a:t>útesy</a:t>
            </a:r>
            <a:r>
              <a:rPr lang="de-DE" sz="2800" dirty="0"/>
              <a:t>)</a:t>
            </a:r>
            <a:r>
              <a:rPr lang="sk-SK" sz="2800" dirty="0"/>
              <a:t>.</a:t>
            </a:r>
            <a:r>
              <a:rPr lang="de-DE" sz="2800" dirty="0"/>
              <a:t> </a:t>
            </a:r>
            <a:r>
              <a:rPr lang="sk-SK" sz="2800" dirty="0"/>
              <a:t>B</a:t>
            </a:r>
            <a:r>
              <a:rPr lang="de-DE" sz="2800" dirty="0" err="1"/>
              <a:t>iologicky</a:t>
            </a:r>
            <a:r>
              <a:rPr lang="de-DE" sz="2800" dirty="0"/>
              <a:t> </a:t>
            </a:r>
            <a:r>
              <a:rPr lang="de-DE" sz="2800" dirty="0" err="1"/>
              <a:t>dostupný</a:t>
            </a:r>
            <a:r>
              <a:rPr lang="de-DE" sz="2800" dirty="0"/>
              <a:t> </a:t>
            </a:r>
            <a:r>
              <a:rPr lang="de-DE" sz="2800" dirty="0" err="1"/>
              <a:t>fosfor</a:t>
            </a:r>
            <a:r>
              <a:rPr lang="de-DE" sz="2800" dirty="0"/>
              <a:t> je </a:t>
            </a:r>
            <a:r>
              <a:rPr lang="sk-SK" sz="2800" dirty="0" err="1"/>
              <a:t>roz</a:t>
            </a:r>
            <a:r>
              <a:rPr lang="de-DE" sz="2800" dirty="0"/>
              <a:t>pusten</a:t>
            </a:r>
            <a:r>
              <a:rPr lang="sk-SK" sz="2800" dirty="0"/>
              <a:t>ý, </a:t>
            </a:r>
            <a:r>
              <a:rPr lang="de-DE" sz="2800" dirty="0"/>
              <a:t> </a:t>
            </a:r>
            <a:r>
              <a:rPr lang="de-DE" sz="2800" dirty="0" err="1"/>
              <a:t>kys</a:t>
            </a:r>
            <a:r>
              <a:rPr lang="sk-SK" sz="2800" dirty="0"/>
              <a:t>lá, tzv. </a:t>
            </a:r>
            <a:r>
              <a:rPr lang="de-DE" sz="2800" dirty="0" err="1"/>
              <a:t>zlá</a:t>
            </a:r>
            <a:r>
              <a:rPr lang="de-DE" sz="2800" dirty="0"/>
              <a:t> </a:t>
            </a:r>
            <a:r>
              <a:rPr lang="de-DE" sz="2800" dirty="0" err="1"/>
              <a:t>zóna</a:t>
            </a:r>
            <a:r>
              <a:rPr lang="de-DE" sz="2800" dirty="0"/>
              <a:t> </a:t>
            </a:r>
            <a:r>
              <a:rPr lang="de-DE" sz="2800" dirty="0" err="1"/>
              <a:t>smrti</a:t>
            </a:r>
            <a:r>
              <a:rPr lang="de-DE" sz="2800" dirty="0"/>
              <a:t> </a:t>
            </a:r>
            <a:r>
              <a:rPr lang="sk-SK" sz="2800" dirty="0"/>
              <a:t>sa nachádza </a:t>
            </a:r>
            <a:r>
              <a:rPr lang="de-DE" sz="2800" dirty="0"/>
              <a:t>v </a:t>
            </a:r>
            <a:r>
              <a:rPr lang="de-DE" sz="2800" dirty="0" err="1"/>
              <a:t>dolnej</a:t>
            </a:r>
            <a:r>
              <a:rPr lang="de-DE" sz="2800" dirty="0"/>
              <a:t> </a:t>
            </a:r>
            <a:r>
              <a:rPr lang="de-DE" sz="2800" dirty="0" err="1"/>
              <a:t>časti</a:t>
            </a:r>
            <a:r>
              <a:rPr lang="de-DE" sz="2800" dirty="0"/>
              <a:t> </a:t>
            </a:r>
            <a:r>
              <a:rPr lang="de-DE" sz="2800" dirty="0" err="1"/>
              <a:t>mora</a:t>
            </a:r>
            <a:r>
              <a:rPr lang="de-DE" sz="2800" dirty="0"/>
              <a:t> v </a:t>
            </a:r>
            <a:r>
              <a:rPr lang="de-DE" sz="2800" dirty="0" err="1"/>
              <a:t>dôsledku</a:t>
            </a:r>
            <a:r>
              <a:rPr lang="de-DE" sz="2800" dirty="0"/>
              <a:t> </a:t>
            </a:r>
            <a:r>
              <a:rPr lang="de-DE" sz="2800" dirty="0" err="1"/>
              <a:t>rastu</a:t>
            </a:r>
            <a:r>
              <a:rPr lang="de-DE" sz="2800" dirty="0"/>
              <a:t> </a:t>
            </a:r>
            <a:r>
              <a:rPr lang="de-DE" sz="2800" dirty="0" err="1"/>
              <a:t>rias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BC9AF5-5A0B-4244-AE06-BB238D0D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106582"/>
            <a:ext cx="10353761" cy="1326321"/>
          </a:xfrm>
        </p:spPr>
        <p:txBody>
          <a:bodyPr/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4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CBD54-CAC3-41D5-82CB-BE270D02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724" y="1581432"/>
            <a:ext cx="9907831" cy="4329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>
                <a:effectLst/>
              </a:rPr>
              <a:t>Varšava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odhodlan</a:t>
            </a:r>
            <a:r>
              <a:rPr lang="sk-SK" sz="2800" dirty="0">
                <a:effectLst/>
              </a:rPr>
              <a:t>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zabrániť</a:t>
            </a:r>
            <a:r>
              <a:rPr lang="de-DE" sz="2800" dirty="0">
                <a:effectLst/>
              </a:rPr>
              <a:t> Nord Stream 2, </a:t>
            </a:r>
            <a:endParaRPr lang="sk-SK" sz="2800" dirty="0">
              <a:effectLst/>
            </a:endParaRPr>
          </a:p>
          <a:p>
            <a:pPr marL="0" indent="0" algn="ctr">
              <a:buNone/>
            </a:pPr>
            <a:r>
              <a:rPr lang="de-DE" sz="2800" dirty="0" err="1">
                <a:effectLst/>
              </a:rPr>
              <a:t>ak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to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bude </a:t>
            </a:r>
            <a:r>
              <a:rPr lang="de-DE" sz="2800" dirty="0" err="1">
                <a:effectLst/>
              </a:rPr>
              <a:t>možné</a:t>
            </a:r>
            <a:r>
              <a:rPr lang="de-DE" sz="2800" dirty="0">
                <a:effectLst/>
              </a:rPr>
              <a:t>.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75B754-E6B3-4277-98F4-F210D2EC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/>
              <a:t>Poľsko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C051E9-B649-4BF0-8910-1314E973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08" y="3114764"/>
            <a:ext cx="3834334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4AE8B-B3CD-4E25-BFE8-7F9D8C70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234" y="1134163"/>
            <a:ext cx="10961530" cy="5462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/>
              <a:t>Nord Stream 2 </a:t>
            </a:r>
            <a:r>
              <a:rPr lang="de-DE" sz="2800" dirty="0" err="1"/>
              <a:t>zabraňuje</a:t>
            </a:r>
            <a:r>
              <a:rPr lang="de-DE" sz="2800" dirty="0"/>
              <a:t> </a:t>
            </a:r>
            <a:r>
              <a:rPr lang="de-DE" sz="2800" dirty="0" err="1"/>
              <a:t>príjmom</a:t>
            </a:r>
            <a:r>
              <a:rPr lang="de-DE" sz="2800" dirty="0"/>
              <a:t> z </a:t>
            </a:r>
            <a:r>
              <a:rPr lang="de-DE" sz="2800" dirty="0" err="1"/>
              <a:t>tranzitných</a:t>
            </a:r>
            <a:r>
              <a:rPr lang="de-DE" sz="2800" dirty="0"/>
              <a:t> </a:t>
            </a:r>
            <a:r>
              <a:rPr lang="de-DE" sz="2800" dirty="0" err="1"/>
              <a:t>poplatko</a:t>
            </a:r>
            <a:r>
              <a:rPr lang="sk-SK" sz="2800" dirty="0"/>
              <a:t>v.</a:t>
            </a:r>
          </a:p>
          <a:p>
            <a:pPr marL="0" indent="0" algn="just">
              <a:buNone/>
            </a:pPr>
            <a:r>
              <a:rPr lang="sk-SK" sz="2800" dirty="0" err="1"/>
              <a:t>Nord</a:t>
            </a:r>
            <a:r>
              <a:rPr lang="sk-SK" sz="2800" dirty="0"/>
              <a:t> Stream bráni </a:t>
            </a:r>
            <a:r>
              <a:rPr lang="de-DE" sz="2800" dirty="0"/>
              <a:t>Swinemünde a </a:t>
            </a:r>
            <a:r>
              <a:rPr lang="sk-SK" sz="2800" dirty="0"/>
              <a:t>Š</a:t>
            </a:r>
            <a:r>
              <a:rPr lang="de-DE" sz="2800" dirty="0" err="1"/>
              <a:t>tetín</a:t>
            </a:r>
            <a:r>
              <a:rPr lang="de-DE" sz="2800" dirty="0"/>
              <a:t> </a:t>
            </a:r>
            <a:r>
              <a:rPr lang="de-DE" sz="2800" dirty="0" err="1"/>
              <a:t>vo</a:t>
            </a:r>
            <a:r>
              <a:rPr lang="de-DE" sz="2800" dirty="0"/>
              <a:t> </a:t>
            </a:r>
            <a:r>
              <a:rPr lang="de-DE" sz="2800" dirty="0" err="1"/>
              <a:t>svojom</a:t>
            </a:r>
            <a:r>
              <a:rPr lang="de-DE" sz="2800" dirty="0"/>
              <a:t> </a:t>
            </a:r>
            <a:r>
              <a:rPr lang="de-DE" sz="2800" dirty="0" err="1"/>
              <a:t>rozvoji</a:t>
            </a:r>
            <a:r>
              <a:rPr lang="sk-SK" sz="2800" dirty="0"/>
              <a:t>.</a:t>
            </a:r>
          </a:p>
          <a:p>
            <a:pPr marL="0" indent="0" algn="just">
              <a:buNone/>
            </a:pPr>
            <a:r>
              <a:rPr lang="de-DE" sz="2800" dirty="0" err="1"/>
              <a:t>Baltské</a:t>
            </a:r>
            <a:r>
              <a:rPr lang="de-DE" sz="2800" dirty="0"/>
              <a:t> </a:t>
            </a:r>
            <a:r>
              <a:rPr lang="de-DE" sz="2800" dirty="0" err="1"/>
              <a:t>potrubie</a:t>
            </a:r>
            <a:r>
              <a:rPr lang="de-DE" sz="2800" dirty="0"/>
              <a:t> a </a:t>
            </a:r>
            <a:r>
              <a:rPr lang="de-DE" sz="2800" dirty="0" err="1"/>
              <a:t>poľská</a:t>
            </a:r>
            <a:r>
              <a:rPr lang="de-DE" sz="2800" dirty="0"/>
              <a:t> </a:t>
            </a:r>
            <a:r>
              <a:rPr lang="de-DE" sz="2800" dirty="0" err="1"/>
              <a:t>výroba</a:t>
            </a:r>
            <a:r>
              <a:rPr lang="de-DE" sz="2800" dirty="0"/>
              <a:t> </a:t>
            </a:r>
            <a:r>
              <a:rPr lang="de-DE" sz="2800" dirty="0" err="1"/>
              <a:t>plynu</a:t>
            </a:r>
            <a:r>
              <a:rPr lang="de-DE" sz="2800" dirty="0"/>
              <a:t> </a:t>
            </a:r>
            <a:r>
              <a:rPr lang="de-DE" sz="2800" dirty="0" err="1"/>
              <a:t>sú</a:t>
            </a:r>
            <a:r>
              <a:rPr lang="de-DE" sz="2800" dirty="0"/>
              <a:t> </a:t>
            </a:r>
            <a:r>
              <a:rPr lang="de-DE" sz="2800" dirty="0" err="1"/>
              <a:t>pod</a:t>
            </a:r>
            <a:r>
              <a:rPr lang="de-DE" sz="2800" dirty="0"/>
              <a:t> </a:t>
            </a:r>
            <a:r>
              <a:rPr lang="de-DE" sz="2800" dirty="0" err="1"/>
              <a:t>tlakom</a:t>
            </a:r>
            <a:r>
              <a:rPr lang="sk-SK" sz="2800" dirty="0"/>
              <a:t>, pretože </a:t>
            </a:r>
            <a:r>
              <a:rPr lang="de-DE" sz="2800" dirty="0" err="1"/>
              <a:t>plyn</a:t>
            </a:r>
            <a:r>
              <a:rPr lang="de-DE" sz="2800" dirty="0"/>
              <a:t> z Nord Stream 2 je </a:t>
            </a:r>
            <a:r>
              <a:rPr lang="de-DE" sz="2800" dirty="0" err="1"/>
              <a:t>lacnejš</a:t>
            </a:r>
            <a:r>
              <a:rPr lang="sk-SK" sz="2800" dirty="0"/>
              <a:t>í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poľské</a:t>
            </a:r>
            <a:r>
              <a:rPr lang="de-DE" sz="2800" dirty="0"/>
              <a:t> </a:t>
            </a:r>
            <a:r>
              <a:rPr lang="de-DE" sz="2800" dirty="0" err="1"/>
              <a:t>alternatívy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AFFFAB-9035-48A2-A611-C9D7D888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34" y="0"/>
            <a:ext cx="10353761" cy="1326321"/>
          </a:xfrm>
        </p:spPr>
        <p:txBody>
          <a:bodyPr/>
          <a:lstStyle/>
          <a:p>
            <a:r>
              <a:rPr lang="de-DE" dirty="0" err="1"/>
              <a:t>Ekonomik</a:t>
            </a:r>
            <a:r>
              <a:rPr lang="sk-SK" dirty="0"/>
              <a:t>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17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6ECD54-C92E-4D64-841D-FCAD48FA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2" y="356967"/>
            <a:ext cx="9493436" cy="6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101E6-7150-4931-924D-8D2F1C8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2" b="3306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C35A28-BAF8-40D3-A227-1561450E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4028" y="1112857"/>
            <a:ext cx="12191979" cy="4521985"/>
          </a:xfrm>
        </p:spPr>
        <p:txBody>
          <a:bodyPr>
            <a:normAutofit/>
          </a:bodyPr>
          <a:lstStyle/>
          <a:p>
            <a:r>
              <a:rPr lang="de-DE" sz="4400" b="0" dirty="0" err="1">
                <a:solidFill>
                  <a:schemeClr val="bg1"/>
                </a:solidFill>
              </a:rPr>
              <a:t>Konflikty</a:t>
            </a:r>
            <a:r>
              <a:rPr lang="de-DE" sz="4400" b="0" dirty="0">
                <a:solidFill>
                  <a:schemeClr val="bg1"/>
                </a:solidFill>
              </a:rPr>
              <a:t> </a:t>
            </a:r>
            <a:r>
              <a:rPr lang="de-DE" sz="4400" b="0" dirty="0" err="1">
                <a:solidFill>
                  <a:schemeClr val="bg1"/>
                </a:solidFill>
              </a:rPr>
              <a:t>záujmov</a:t>
            </a:r>
            <a:r>
              <a:rPr lang="de-DE" sz="4400" b="0" dirty="0">
                <a:solidFill>
                  <a:schemeClr val="bg1"/>
                </a:solidFill>
              </a:rPr>
              <a:t> v </a:t>
            </a:r>
            <a:r>
              <a:rPr lang="de-DE" sz="4400" b="0" dirty="0" err="1">
                <a:solidFill>
                  <a:schemeClr val="bg1"/>
                </a:solidFill>
              </a:rPr>
              <a:t>rámci</a:t>
            </a:r>
            <a:r>
              <a:rPr lang="de-DE" sz="4400" b="0" dirty="0">
                <a:solidFill>
                  <a:schemeClr val="bg1"/>
                </a:solidFill>
              </a:rPr>
              <a:t> EÚ</a:t>
            </a:r>
            <a:br>
              <a:rPr lang="sk-SK" sz="4400" b="0" dirty="0">
                <a:solidFill>
                  <a:schemeClr val="bg1"/>
                </a:solidFill>
              </a:rPr>
            </a:br>
            <a:r>
              <a:rPr lang="de-DE" sz="4400" b="0" dirty="0">
                <a:solidFill>
                  <a:schemeClr val="bg1"/>
                </a:solidFill>
              </a:rPr>
              <a:t> </a:t>
            </a:r>
            <a:br>
              <a:rPr lang="sk-SK" sz="4400" b="0" dirty="0">
                <a:solidFill>
                  <a:schemeClr val="bg1"/>
                </a:solidFill>
              </a:rPr>
            </a:br>
            <a:r>
              <a:rPr lang="de-DE" sz="4400" b="0" dirty="0">
                <a:solidFill>
                  <a:schemeClr val="bg1"/>
                </a:solidFill>
              </a:rPr>
              <a:t>na</a:t>
            </a:r>
            <a:r>
              <a:rPr lang="sk-SK" sz="4400" b="0" dirty="0">
                <a:solidFill>
                  <a:schemeClr val="bg1"/>
                </a:solidFill>
              </a:rPr>
              <a:t> </a:t>
            </a:r>
            <a:r>
              <a:rPr lang="sk-SK" sz="4400" b="0" dirty="0" err="1">
                <a:solidFill>
                  <a:schemeClr val="bg1"/>
                </a:solidFill>
              </a:rPr>
              <a:t>Problmatiku</a:t>
            </a:r>
            <a:r>
              <a:rPr lang="de-DE" sz="4400" b="0" dirty="0">
                <a:solidFill>
                  <a:schemeClr val="bg1"/>
                </a:solidFill>
              </a:rPr>
              <a:t> Nord Stream 2 so </a:t>
            </a:r>
            <a:br>
              <a:rPr lang="sk-SK" sz="4400" b="0" dirty="0">
                <a:solidFill>
                  <a:schemeClr val="bg1"/>
                </a:solidFill>
              </a:rPr>
            </a:br>
            <a:br>
              <a:rPr lang="sk-SK" sz="4400" b="0" dirty="0">
                <a:solidFill>
                  <a:schemeClr val="bg1"/>
                </a:solidFill>
              </a:rPr>
            </a:br>
            <a:r>
              <a:rPr lang="de-DE" sz="4400" b="0" dirty="0" err="1">
                <a:solidFill>
                  <a:schemeClr val="bg1"/>
                </a:solidFill>
              </a:rPr>
              <a:t>zameraním</a:t>
            </a:r>
            <a:r>
              <a:rPr lang="de-DE" sz="4400" b="0" dirty="0">
                <a:solidFill>
                  <a:schemeClr val="bg1"/>
                </a:solidFill>
              </a:rPr>
              <a:t> na </a:t>
            </a:r>
            <a:r>
              <a:rPr lang="de-DE" sz="4400" b="0" dirty="0" err="1">
                <a:solidFill>
                  <a:schemeClr val="bg1"/>
                </a:solidFill>
              </a:rPr>
              <a:t>Poľsko</a:t>
            </a:r>
            <a:endParaRPr lang="de-DE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5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B53B47-1C7C-4855-8532-24099AEB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5" y="1326321"/>
            <a:ext cx="10353761" cy="553167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de-DE" sz="2800" dirty="0" err="1"/>
              <a:t>Rusko</a:t>
            </a:r>
            <a:r>
              <a:rPr lang="de-DE" sz="2800" dirty="0"/>
              <a:t> </a:t>
            </a:r>
            <a:r>
              <a:rPr lang="de-DE" sz="2800" dirty="0" err="1"/>
              <a:t>môže</a:t>
            </a:r>
            <a:r>
              <a:rPr lang="de-DE" sz="2800" dirty="0"/>
              <a:t> </a:t>
            </a:r>
            <a:r>
              <a:rPr lang="sk-SK" sz="2800" dirty="0"/>
              <a:t>vyvíjať </a:t>
            </a:r>
            <a:r>
              <a:rPr lang="de-DE" sz="2800" dirty="0" err="1"/>
              <a:t>tlak</a:t>
            </a:r>
            <a:r>
              <a:rPr lang="de-DE" sz="2800" dirty="0"/>
              <a:t> na </a:t>
            </a:r>
            <a:r>
              <a:rPr lang="de-DE" sz="2800" dirty="0" err="1"/>
              <a:t>Európsku</a:t>
            </a:r>
            <a:r>
              <a:rPr lang="de-DE" sz="2800" dirty="0"/>
              <a:t> </a:t>
            </a:r>
            <a:r>
              <a:rPr lang="de-DE" sz="2800" dirty="0" err="1"/>
              <a:t>úniu</a:t>
            </a:r>
            <a:r>
              <a:rPr lang="de-DE" sz="2800" dirty="0"/>
              <a:t> 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sk-SK" sz="2800" dirty="0"/>
              <a:t>o</a:t>
            </a:r>
            <a:r>
              <a:rPr lang="de-DE" sz="2800" dirty="0" err="1"/>
              <a:t>slab</a:t>
            </a:r>
            <a:r>
              <a:rPr lang="sk-SK" sz="2800" dirty="0" err="1"/>
              <a:t>enie</a:t>
            </a:r>
            <a:r>
              <a:rPr lang="sk-SK" sz="2800" dirty="0"/>
              <a:t> pozície P</a:t>
            </a:r>
            <a:r>
              <a:rPr lang="de-DE" sz="2800" dirty="0" err="1"/>
              <a:t>oľsk</a:t>
            </a:r>
            <a:r>
              <a:rPr lang="sk-SK" sz="2800" dirty="0"/>
              <a:t>a</a:t>
            </a:r>
            <a:r>
              <a:rPr lang="de-DE" sz="2800" dirty="0"/>
              <a:t> v </a:t>
            </a:r>
            <a:r>
              <a:rPr lang="de-DE" sz="2800" dirty="0" err="1"/>
              <a:t>rámci</a:t>
            </a:r>
            <a:r>
              <a:rPr lang="de-DE" sz="2800" dirty="0"/>
              <a:t> </a:t>
            </a:r>
            <a:r>
              <a:rPr lang="de-DE" sz="2800" dirty="0" err="1"/>
              <a:t>Európskej</a:t>
            </a:r>
            <a:r>
              <a:rPr lang="de-DE" sz="2800" dirty="0"/>
              <a:t> </a:t>
            </a:r>
            <a:r>
              <a:rPr lang="de-DE" sz="2800" dirty="0" err="1"/>
              <a:t>energetickej</a:t>
            </a:r>
            <a:r>
              <a:rPr lang="de-DE" sz="2800" dirty="0"/>
              <a:t> </a:t>
            </a:r>
            <a:r>
              <a:rPr lang="de-DE" sz="2800" dirty="0" err="1"/>
              <a:t>politiky</a:t>
            </a:r>
            <a:r>
              <a:rPr lang="de-DE" sz="2800" dirty="0"/>
              <a:t> </a:t>
            </a:r>
            <a:r>
              <a:rPr lang="sk-SK" sz="2800" dirty="0"/>
              <a:t>utlačením </a:t>
            </a:r>
            <a:r>
              <a:rPr lang="de-DE" sz="2800" dirty="0" err="1"/>
              <a:t>poľských</a:t>
            </a:r>
            <a:r>
              <a:rPr lang="de-DE" sz="2800" dirty="0"/>
              <a:t> </a:t>
            </a:r>
            <a:r>
              <a:rPr lang="de-DE" sz="2800" dirty="0" err="1"/>
              <a:t>spoločností</a:t>
            </a:r>
            <a:r>
              <a:rPr lang="de-DE" sz="2800" dirty="0"/>
              <a:t> 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de-DE" sz="2800" dirty="0" err="1"/>
              <a:t>vyd</a:t>
            </a:r>
            <a:r>
              <a:rPr lang="sk-SK" sz="2800" dirty="0" err="1"/>
              <a:t>anie</a:t>
            </a:r>
            <a:r>
              <a:rPr lang="de-DE" sz="2800" dirty="0"/>
              <a:t> </a:t>
            </a:r>
            <a:r>
              <a:rPr lang="de-DE" sz="2800" dirty="0" err="1"/>
              <a:t>Ukrajiny</a:t>
            </a:r>
            <a:r>
              <a:rPr lang="de-DE" sz="2800" dirty="0"/>
              <a:t> </a:t>
            </a:r>
            <a:r>
              <a:rPr lang="sk-SK" sz="2800" dirty="0"/>
              <a:t> napospas </a:t>
            </a:r>
            <a:r>
              <a:rPr lang="de-DE" sz="2800" dirty="0"/>
              <a:t>Rusk</a:t>
            </a:r>
            <a:r>
              <a:rPr lang="sk-SK" sz="2800" dirty="0"/>
              <a:t>u</a:t>
            </a:r>
            <a:r>
              <a:rPr lang="de-DE" sz="2800" dirty="0"/>
              <a:t> </a:t>
            </a:r>
            <a:endParaRPr lang="sk-SK" sz="2800" dirty="0"/>
          </a:p>
          <a:p>
            <a:pPr marL="0" indent="0" algn="just">
              <a:buNone/>
            </a:pPr>
            <a:r>
              <a:rPr lang="sk-SK" sz="2800" dirty="0"/>
              <a:t>- </a:t>
            </a:r>
            <a:r>
              <a:rPr lang="de-DE" sz="2800" dirty="0" err="1"/>
              <a:t>Príjm</a:t>
            </a:r>
            <a:r>
              <a:rPr lang="sk-SK" sz="2800" dirty="0"/>
              <a:t>y Ruska</a:t>
            </a:r>
            <a:r>
              <a:rPr lang="de-DE" sz="2800" dirty="0"/>
              <a:t> z North Stream 2 </a:t>
            </a:r>
            <a:r>
              <a:rPr lang="de-DE" sz="2800" dirty="0" err="1"/>
              <a:t>sú</a:t>
            </a:r>
            <a:r>
              <a:rPr lang="de-DE" sz="2800" dirty="0"/>
              <a:t> </a:t>
            </a:r>
            <a:r>
              <a:rPr lang="de-DE" sz="2800" dirty="0" err="1"/>
              <a:t>nasmerované</a:t>
            </a:r>
            <a:r>
              <a:rPr lang="de-DE" sz="2800" dirty="0"/>
              <a:t> do </a:t>
            </a:r>
            <a:r>
              <a:rPr lang="sk-SK" sz="2800" dirty="0"/>
              <a:t>zbrojného priemyslu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96DC2A-E4D3-4F52-8CEE-FA29FEB3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03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05A3F8-3444-4848-8821-8B79838F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1" cy="36951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>
                <a:effectLst/>
              </a:rPr>
              <a:t>n</a:t>
            </a:r>
            <a:r>
              <a:rPr lang="de-DE" sz="2800" dirty="0" err="1">
                <a:effectLst/>
              </a:rPr>
              <a:t>ižšie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rybárske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kvóty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poľsk</a:t>
            </a:r>
            <a:r>
              <a:rPr lang="sk-SK" sz="2800" dirty="0" err="1">
                <a:effectLst/>
              </a:rPr>
              <a:t>ých</a:t>
            </a:r>
            <a:r>
              <a:rPr lang="sk-SK" sz="2800" dirty="0">
                <a:effectLst/>
              </a:rPr>
              <a:t> </a:t>
            </a:r>
            <a:r>
              <a:rPr lang="de-DE" sz="2800" dirty="0" err="1">
                <a:effectLst/>
              </a:rPr>
              <a:t>rybár</a:t>
            </a:r>
            <a:r>
              <a:rPr lang="sk-SK" sz="2800" dirty="0" err="1">
                <a:effectLst/>
              </a:rPr>
              <a:t>ov</a:t>
            </a:r>
            <a:endParaRPr lang="sk-SK" sz="2800" dirty="0">
              <a:effectLst/>
            </a:endParaRPr>
          </a:p>
          <a:p>
            <a:pPr>
              <a:buFontTx/>
              <a:buChar char="-"/>
            </a:pPr>
            <a:r>
              <a:rPr lang="de-DE" sz="2800" dirty="0" err="1">
                <a:effectLst/>
              </a:rPr>
              <a:t>riziko</a:t>
            </a:r>
            <a:r>
              <a:rPr lang="de-DE" sz="2800" dirty="0">
                <a:effectLst/>
              </a:rPr>
              <a:t> z </a:t>
            </a:r>
            <a:r>
              <a:rPr lang="de-DE" sz="2800" dirty="0" err="1">
                <a:effectLst/>
              </a:rPr>
              <a:t>munície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z obdobia </a:t>
            </a:r>
            <a:r>
              <a:rPr lang="de-DE" sz="2800" dirty="0" err="1">
                <a:effectLst/>
              </a:rPr>
              <a:t>druhej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svetovej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vojny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6FD512-DEB6-400E-A37C-4842990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40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87E97-0AAC-4D1B-A11F-24D3A621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05" y="1581431"/>
            <a:ext cx="9515945" cy="4646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>
                <a:effectLst/>
              </a:rPr>
              <a:t>Slovensko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nemôže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objektívne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vnímať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v rámci </a:t>
            </a:r>
            <a:r>
              <a:rPr lang="de-DE" sz="2800" dirty="0">
                <a:effectLst/>
              </a:rPr>
              <a:t>Nord Stream 2 </a:t>
            </a:r>
            <a:r>
              <a:rPr lang="de-DE" sz="2800" dirty="0" err="1">
                <a:effectLst/>
              </a:rPr>
              <a:t>vzhľadom</a:t>
            </a:r>
            <a:r>
              <a:rPr lang="de-DE" sz="2800" dirty="0">
                <a:effectLst/>
              </a:rPr>
              <a:t> na </a:t>
            </a:r>
            <a:r>
              <a:rPr lang="sk-SK" sz="2800" dirty="0">
                <a:effectLst/>
              </a:rPr>
              <a:t>jeho </a:t>
            </a:r>
            <a:r>
              <a:rPr lang="de-DE" sz="2800" dirty="0" err="1">
                <a:effectLst/>
              </a:rPr>
              <a:t>negatívny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ekonomický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dopad</a:t>
            </a:r>
            <a:r>
              <a:rPr lang="de-DE" sz="2800" dirty="0">
                <a:effectLst/>
              </a:rPr>
              <a:t> a je </a:t>
            </a:r>
            <a:r>
              <a:rPr lang="de-DE" sz="2800" dirty="0" err="1">
                <a:effectLst/>
              </a:rPr>
              <a:t>proti</a:t>
            </a:r>
            <a:r>
              <a:rPr lang="de-DE" sz="2800" dirty="0">
                <a:effectLst/>
              </a:rPr>
              <a:t> Nord Stream 2.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E8D68-BB14-4F8C-955F-BFCDCA61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89" y="0"/>
            <a:ext cx="10353761" cy="1326321"/>
          </a:xfrm>
        </p:spPr>
        <p:txBody>
          <a:bodyPr/>
          <a:lstStyle/>
          <a:p>
            <a:r>
              <a:rPr lang="de-DE" dirty="0" err="1"/>
              <a:t>Slo</a:t>
            </a:r>
            <a:r>
              <a:rPr lang="sk-SK" dirty="0" err="1"/>
              <a:t>vensko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BB140D-E24B-49DB-8654-F67ED24A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10" y="3681687"/>
            <a:ext cx="3834334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66CB6C-1F5B-46FE-B905-750DD98A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85" y="1555668"/>
            <a:ext cx="10031001" cy="565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Negatívny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dopad</a:t>
            </a:r>
            <a:r>
              <a:rPr lang="de-DE" sz="2800" dirty="0">
                <a:effectLst/>
              </a:rPr>
              <a:t>: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Bratislav</a:t>
            </a:r>
            <a:r>
              <a:rPr lang="sk-SK" sz="2800" dirty="0">
                <a:effectLst/>
              </a:rPr>
              <a:t>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stráca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asi</a:t>
            </a:r>
            <a:r>
              <a:rPr lang="de-DE" sz="2800" dirty="0">
                <a:effectLst/>
              </a:rPr>
              <a:t> 903 520 000 </a:t>
            </a:r>
            <a:r>
              <a:rPr lang="de-DE" sz="2800" dirty="0" err="1">
                <a:effectLst/>
              </a:rPr>
              <a:t>dolárov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ročne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ak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žiadny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nebude </a:t>
            </a:r>
            <a:r>
              <a:rPr lang="de-DE" sz="2800" dirty="0" err="1">
                <a:effectLst/>
              </a:rPr>
              <a:t>prechádza</a:t>
            </a:r>
            <a:r>
              <a:rPr lang="sk-SK" sz="2800" dirty="0">
                <a:effectLst/>
              </a:rPr>
              <a:t>ť </a:t>
            </a:r>
            <a:r>
              <a:rPr lang="de-DE" sz="2800" dirty="0" err="1">
                <a:effectLst/>
              </a:rPr>
              <a:t>cez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Slovensko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príjmy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tranzit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u</a:t>
            </a:r>
            <a:r>
              <a:rPr lang="de-DE" sz="2800" dirty="0" err="1">
                <a:effectLst/>
              </a:rPr>
              <a:t>plynu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cez naše územie činí </a:t>
            </a:r>
            <a:r>
              <a:rPr lang="de-DE" sz="2800" dirty="0" err="1">
                <a:effectLst/>
              </a:rPr>
              <a:t>takmer</a:t>
            </a:r>
            <a:r>
              <a:rPr lang="de-DE" sz="2800" dirty="0">
                <a:effectLst/>
              </a:rPr>
              <a:t> 0,8</a:t>
            </a:r>
            <a:r>
              <a:rPr lang="sk-SK" sz="2800" dirty="0">
                <a:effectLst/>
              </a:rPr>
              <a:t>% </a:t>
            </a:r>
            <a:r>
              <a:rPr lang="de-DE" sz="2800" dirty="0" err="1">
                <a:effectLst/>
              </a:rPr>
              <a:t>hrubého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domáceho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produktu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napriek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tomu</a:t>
            </a:r>
            <a:r>
              <a:rPr lang="sk-SK" sz="2800" dirty="0">
                <a:effectLst/>
              </a:rPr>
              <a:t> sú </a:t>
            </a:r>
            <a:r>
              <a:rPr lang="de-DE" sz="2800" dirty="0" err="1">
                <a:effectLst/>
              </a:rPr>
              <a:t>tranzitné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poplatky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platné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až</a:t>
            </a:r>
            <a:r>
              <a:rPr lang="de-DE" sz="2800" dirty="0">
                <a:effectLst/>
              </a:rPr>
              <a:t> do </a:t>
            </a:r>
            <a:r>
              <a:rPr lang="sk-SK" sz="2800" dirty="0">
                <a:effectLst/>
              </a:rPr>
              <a:t>roku </a:t>
            </a:r>
            <a:r>
              <a:rPr lang="de-DE" sz="2800" dirty="0">
                <a:effectLst/>
              </a:rPr>
              <a:t>2028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A81EEAA-6E15-4344-B92B-A507030F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06" y="0"/>
            <a:ext cx="10353761" cy="1326321"/>
          </a:xfrm>
        </p:spPr>
        <p:txBody>
          <a:bodyPr/>
          <a:lstStyle/>
          <a:p>
            <a:r>
              <a:rPr lang="sk-SK" dirty="0"/>
              <a:t>Hospodárstvo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46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0B43B-673E-43A8-B0E7-0149D6FF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152" y="1581432"/>
            <a:ext cx="9363694" cy="3695136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/>
              <a:t>Pozitívne</a:t>
            </a:r>
            <a:r>
              <a:rPr lang="de-DE" sz="2800" dirty="0"/>
              <a:t> </a:t>
            </a:r>
            <a:r>
              <a:rPr lang="de-DE" sz="2800" dirty="0" err="1"/>
              <a:t>účinky</a:t>
            </a:r>
            <a:r>
              <a:rPr lang="de-DE" sz="2800" dirty="0"/>
              <a:t>:</a:t>
            </a:r>
            <a:endParaRPr lang="sk-SK" sz="2800" dirty="0"/>
          </a:p>
          <a:p>
            <a:pPr marL="0" indent="0">
              <a:buNone/>
            </a:pPr>
            <a:r>
              <a:rPr lang="sk-SK" sz="2800" dirty="0"/>
              <a:t>-</a:t>
            </a:r>
            <a:r>
              <a:rPr lang="de-DE" sz="2800" dirty="0" err="1"/>
              <a:t>predaj</a:t>
            </a:r>
            <a:r>
              <a:rPr lang="de-DE" sz="2800" dirty="0"/>
              <a:t> </a:t>
            </a:r>
            <a:r>
              <a:rPr lang="de-DE" sz="2800" dirty="0" err="1"/>
              <a:t>plynu</a:t>
            </a:r>
            <a:r>
              <a:rPr lang="de-DE" sz="2800" dirty="0"/>
              <a:t> na </a:t>
            </a:r>
            <a:r>
              <a:rPr lang="de-DE" sz="2800" dirty="0" err="1"/>
              <a:t>Ukrajine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mohol</a:t>
            </a:r>
            <a:r>
              <a:rPr lang="de-DE" sz="2800" dirty="0"/>
              <a:t> </a:t>
            </a:r>
            <a:r>
              <a:rPr lang="de-DE" sz="2800" dirty="0" err="1"/>
              <a:t>byť</a:t>
            </a:r>
            <a:r>
              <a:rPr lang="de-DE" sz="2800" dirty="0"/>
              <a:t> </a:t>
            </a:r>
            <a:r>
              <a:rPr lang="de-DE" sz="2800" dirty="0" err="1"/>
              <a:t>zvýšený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AF85BF1-EBB8-48AA-9F69-560464CB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sk-SK" dirty="0"/>
              <a:t>hospodárstvo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55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10C53-839A-43F1-81D8-C56B1682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91" y="1334115"/>
            <a:ext cx="10628416" cy="476787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Premiér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Fico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obvinil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účastnícke krajiny na </a:t>
            </a:r>
            <a:r>
              <a:rPr lang="de-DE" sz="2800" dirty="0">
                <a:effectLst/>
              </a:rPr>
              <a:t>Nord stream z</a:t>
            </a:r>
            <a:r>
              <a:rPr lang="sk-SK" sz="2800" dirty="0">
                <a:effectLst/>
              </a:rPr>
              <a:t>o zrady</a:t>
            </a:r>
          </a:p>
          <a:p>
            <a:pPr algn="just">
              <a:buFontTx/>
              <a:buChar char="-"/>
            </a:pPr>
            <a:r>
              <a:rPr lang="sk-SK" sz="2800" dirty="0">
                <a:effectLst/>
              </a:rPr>
              <a:t>Bratislava chce zostať tranzitnou krajinou a profitovať z poplatkov za tranzit plynu</a:t>
            </a: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Slovensko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zostane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krajin</a:t>
            </a:r>
            <a:r>
              <a:rPr lang="sk-SK" sz="2800" dirty="0" err="1">
                <a:effectLst/>
              </a:rPr>
              <a:t>ou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tranzitu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až </a:t>
            </a:r>
            <a:r>
              <a:rPr lang="de-DE" sz="2800" dirty="0">
                <a:effectLst/>
              </a:rPr>
              <a:t>do 2028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5ECB6D-6B5A-4693-8281-CD1DD7BB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794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75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78078-BD4E-4834-ABBB-96B55C42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22" y="2102738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Životné p</a:t>
            </a:r>
            <a:r>
              <a:rPr lang="de-DE" sz="2800" dirty="0" err="1"/>
              <a:t>rostredie</a:t>
            </a:r>
            <a:r>
              <a:rPr lang="sk-SK" sz="2800" dirty="0"/>
              <a:t> </a:t>
            </a:r>
            <a:r>
              <a:rPr lang="de-DE" sz="2800" dirty="0"/>
              <a:t>nie je </a:t>
            </a:r>
            <a:r>
              <a:rPr lang="de-DE" sz="2800" dirty="0" err="1"/>
              <a:t>súčasťou</a:t>
            </a:r>
            <a:r>
              <a:rPr lang="de-DE" sz="2800" dirty="0"/>
              <a:t> </a:t>
            </a:r>
            <a:r>
              <a:rPr lang="sk-SK" sz="2800" dirty="0"/>
              <a:t>stanoviska </a:t>
            </a:r>
            <a:r>
              <a:rPr lang="de-DE" sz="2800" dirty="0" err="1"/>
              <a:t>Slovensk</a:t>
            </a:r>
            <a:r>
              <a:rPr lang="sk-SK" sz="2800" dirty="0"/>
              <a:t>a. </a:t>
            </a:r>
            <a:r>
              <a:rPr lang="de-DE" sz="2800" dirty="0" err="1"/>
              <a:t>Slovensko</a:t>
            </a:r>
            <a:r>
              <a:rPr lang="de-DE" sz="2800" dirty="0"/>
              <a:t> </a:t>
            </a:r>
            <a:r>
              <a:rPr lang="de-DE" sz="2800" dirty="0" err="1"/>
              <a:t>sa</a:t>
            </a:r>
            <a:r>
              <a:rPr lang="de-DE" sz="2800" dirty="0"/>
              <a:t> </a:t>
            </a:r>
            <a:r>
              <a:rPr lang="de-DE" sz="2800" dirty="0" err="1"/>
              <a:t>nenachádza</a:t>
            </a:r>
            <a:r>
              <a:rPr lang="de-DE" sz="2800" dirty="0"/>
              <a:t> </a:t>
            </a:r>
            <a:r>
              <a:rPr lang="sk-SK" sz="2800" dirty="0"/>
              <a:t>pri</a:t>
            </a:r>
            <a:r>
              <a:rPr lang="de-DE" sz="2800" dirty="0"/>
              <a:t> </a:t>
            </a:r>
            <a:r>
              <a:rPr lang="de-DE" sz="2800" dirty="0" err="1"/>
              <a:t>Baltskom</a:t>
            </a:r>
            <a:r>
              <a:rPr lang="de-DE" sz="2800" dirty="0"/>
              <a:t> </a:t>
            </a:r>
            <a:r>
              <a:rPr lang="de-DE" sz="2800" dirty="0" err="1"/>
              <a:t>mori</a:t>
            </a:r>
            <a:r>
              <a:rPr lang="sk-SK" sz="2800" dirty="0"/>
              <a:t>.</a:t>
            </a:r>
            <a:endParaRPr lang="de-DE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F6ADAD-F836-45EA-A6BB-F51F9AA3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22" y="0"/>
            <a:ext cx="10353761" cy="1326321"/>
          </a:xfrm>
        </p:spPr>
        <p:txBody>
          <a:bodyPr/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19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F4C5-496E-4819-9115-055D459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 err="1"/>
              <a:t>Ukra</a:t>
            </a:r>
            <a:r>
              <a:rPr lang="sk-SK" dirty="0"/>
              <a:t>j</a:t>
            </a:r>
            <a:r>
              <a:rPr lang="de-DE" dirty="0"/>
              <a:t>in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D20416-2E0F-4295-8D12-8A46FC06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0" y="1840745"/>
            <a:ext cx="10404388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>
                <a:effectLst/>
              </a:rPr>
              <a:t>Ukrajina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silne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proti</a:t>
            </a:r>
            <a:r>
              <a:rPr lang="de-DE" sz="2800" dirty="0">
                <a:effectLst/>
              </a:rPr>
              <a:t> Nord Stream 2, </a:t>
            </a:r>
            <a:r>
              <a:rPr lang="de-DE" sz="2800" dirty="0" err="1">
                <a:effectLst/>
              </a:rPr>
              <a:t>pretože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Ukrajina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krajina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ktorá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ekonomicky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politicky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oslabená</a:t>
            </a:r>
            <a:r>
              <a:rPr lang="de-DE" sz="2800" dirty="0">
                <a:effectLst/>
              </a:rPr>
              <a:t>.</a:t>
            </a:r>
            <a:endParaRPr lang="de-DE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F5C5E9-DB4C-4DA8-AEAA-7ABA2D1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30" y="4044972"/>
            <a:ext cx="3882537" cy="23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9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2065-7F02-408C-B923-FADBCA18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/>
              <a:t>Ekonomik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ADE24-5073-4F41-979A-58F217FA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62" y="1334481"/>
            <a:ext cx="10056594" cy="50647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Ak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žiadny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nebude tiecť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cez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Ukrajinu</a:t>
            </a:r>
            <a:r>
              <a:rPr lang="de-DE" sz="2800" dirty="0">
                <a:effectLst/>
              </a:rPr>
              <a:t>: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ročná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strata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bude </a:t>
            </a:r>
            <a:r>
              <a:rPr lang="de-DE" sz="2800" dirty="0" err="1">
                <a:effectLst/>
              </a:rPr>
              <a:t>asi</a:t>
            </a:r>
            <a:r>
              <a:rPr lang="de-DE" sz="2800" dirty="0">
                <a:effectLst/>
              </a:rPr>
              <a:t> 2 000 000 000 EUR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Ukrajina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st</a:t>
            </a:r>
            <a:r>
              <a:rPr lang="sk-SK" sz="2800" dirty="0" err="1">
                <a:effectLst/>
              </a:rPr>
              <a:t>ratí</a:t>
            </a:r>
            <a:r>
              <a:rPr lang="de-DE" sz="2800" dirty="0">
                <a:effectLst/>
              </a:rPr>
              <a:t> 2,5 </a:t>
            </a:r>
            <a:r>
              <a:rPr lang="de-DE" sz="2800" dirty="0" err="1">
                <a:effectLst/>
              </a:rPr>
              <a:t>až</a:t>
            </a:r>
            <a:r>
              <a:rPr lang="de-DE" sz="2800" dirty="0">
                <a:effectLst/>
              </a:rPr>
              <a:t> 3 </a:t>
            </a:r>
            <a:r>
              <a:rPr lang="sk-SK" sz="2800" dirty="0">
                <a:effectLst/>
              </a:rPr>
              <a:t>%</a:t>
            </a:r>
            <a:r>
              <a:rPr lang="de-DE" sz="2800" dirty="0">
                <a:effectLst/>
              </a:rPr>
              <a:t> z </a:t>
            </a:r>
            <a:r>
              <a:rPr lang="de-DE" sz="2800" dirty="0" err="1">
                <a:effectLst/>
              </a:rPr>
              <a:t>jeho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hrubého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domáceho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produktu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sk-SK" sz="2800" dirty="0">
                <a:effectLst/>
              </a:rPr>
              <a:t>Ak </a:t>
            </a:r>
            <a:r>
              <a:rPr lang="de-DE" sz="2800" dirty="0" err="1">
                <a:effectLst/>
              </a:rPr>
              <a:t>nedôjde</a:t>
            </a:r>
            <a:r>
              <a:rPr lang="de-DE" sz="2800" dirty="0">
                <a:effectLst/>
              </a:rPr>
              <a:t> v </a:t>
            </a:r>
            <a:r>
              <a:rPr lang="de-DE" sz="2800" dirty="0" err="1">
                <a:effectLst/>
              </a:rPr>
              <a:t>najbližších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piatich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rokoch</a:t>
            </a:r>
            <a:r>
              <a:rPr lang="de-DE" sz="2800" dirty="0">
                <a:effectLst/>
              </a:rPr>
              <a:t>: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sk-SK" sz="2800" dirty="0">
                <a:effectLst/>
              </a:rPr>
              <a:t>k </a:t>
            </a:r>
            <a:r>
              <a:rPr lang="de-DE" sz="2800" dirty="0">
                <a:effectLst/>
              </a:rPr>
              <a:t>5 </a:t>
            </a:r>
            <a:r>
              <a:rPr lang="de-DE" sz="2800" dirty="0" err="1">
                <a:effectLst/>
              </a:rPr>
              <a:t>ročn</a:t>
            </a:r>
            <a:r>
              <a:rPr lang="sk-SK" sz="2800" dirty="0">
                <a:effectLst/>
              </a:rPr>
              <a:t>ej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zmluv</a:t>
            </a:r>
            <a:r>
              <a:rPr lang="sk-SK" sz="2800" dirty="0">
                <a:effectLst/>
              </a:rPr>
              <a:t>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medzi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Ruskom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Ukrajinou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7 000 000 000 </a:t>
            </a:r>
            <a:r>
              <a:rPr lang="de-DE" sz="2800" dirty="0" err="1">
                <a:effectLst/>
              </a:rPr>
              <a:t>dolárov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príjm</a:t>
            </a:r>
            <a:r>
              <a:rPr lang="sk-SK" sz="2800" dirty="0" err="1">
                <a:effectLst/>
              </a:rPr>
              <a:t>ov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počas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obdobia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6025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C9B35-BB23-4BA3-8611-FE979D96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51269-93A8-4142-A2EC-A49EE9FB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862568"/>
            <a:ext cx="11096367" cy="3132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>
                <a:effectLst/>
              </a:rPr>
              <a:t>Ukrajina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obáva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masívne</a:t>
            </a:r>
            <a:r>
              <a:rPr lang="sk-SK" sz="2800" dirty="0">
                <a:effectLst/>
              </a:rPr>
              <a:t>j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hrozb</a:t>
            </a:r>
            <a:r>
              <a:rPr lang="sk-SK" sz="2800" dirty="0">
                <a:effectLst/>
              </a:rPr>
              <a:t>y</a:t>
            </a:r>
            <a:r>
              <a:rPr lang="de-DE" sz="2800" dirty="0">
                <a:effectLst/>
              </a:rPr>
              <a:t> Rusk:</a:t>
            </a:r>
            <a:r>
              <a:rPr lang="sk-SK" sz="28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de-DE" sz="2800" dirty="0">
                <a:effectLst/>
              </a:rPr>
              <a:t>-krajina </a:t>
            </a:r>
            <a:r>
              <a:rPr lang="sk-SK" sz="2800" dirty="0">
                <a:effectLst/>
              </a:rPr>
              <a:t>sa </a:t>
            </a:r>
            <a:r>
              <a:rPr lang="de-DE" sz="2800" dirty="0" err="1">
                <a:effectLst/>
              </a:rPr>
              <a:t>cíti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zraniteľn</a:t>
            </a:r>
            <a:r>
              <a:rPr lang="sk-SK" sz="2800" dirty="0">
                <a:effectLst/>
              </a:rPr>
              <a:t>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bez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role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tranzit</a:t>
            </a:r>
            <a:r>
              <a:rPr lang="sk-SK" sz="2800" dirty="0">
                <a:effectLst/>
              </a:rPr>
              <a:t>nej krajiny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krajiny</a:t>
            </a:r>
            <a:endParaRPr lang="sk-SK" sz="2800" dirty="0">
              <a:effectLst/>
            </a:endParaRPr>
          </a:p>
          <a:p>
            <a:pPr marL="0" indent="0">
              <a:buNone/>
            </a:pPr>
            <a:r>
              <a:rPr lang="de-DE" sz="2800" dirty="0">
                <a:effectLst/>
              </a:rPr>
              <a:t>-</a:t>
            </a:r>
            <a:r>
              <a:rPr lang="sk-SK" sz="2800" dirty="0">
                <a:effectLst/>
              </a:rPr>
              <a:t>obáva sa </a:t>
            </a:r>
            <a:r>
              <a:rPr lang="de-DE" sz="2800" dirty="0" err="1">
                <a:effectLst/>
              </a:rPr>
              <a:t>vypnutie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dodávok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plynu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518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9AB8-A27F-4E99-A8B9-E5E641BE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Cieľom</a:t>
            </a:r>
            <a:r>
              <a:rPr lang="de-DE" dirty="0"/>
              <a:t> </a:t>
            </a:r>
            <a:r>
              <a:rPr lang="de-DE" dirty="0" err="1"/>
              <a:t>práce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1FB01-8497-4916-9FD5-C3E4F1AA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3695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 err="1"/>
              <a:t>Preskúmanie</a:t>
            </a:r>
            <a:r>
              <a:rPr lang="de-DE" sz="2800" dirty="0"/>
              <a:t> </a:t>
            </a:r>
            <a:r>
              <a:rPr lang="de-DE" sz="2800" dirty="0" err="1"/>
              <a:t>nasledujúcej</a:t>
            </a:r>
            <a:r>
              <a:rPr lang="de-DE" sz="2800" dirty="0"/>
              <a:t> </a:t>
            </a:r>
            <a:r>
              <a:rPr lang="de-DE" sz="2800" dirty="0" err="1"/>
              <a:t>hypotézy</a:t>
            </a:r>
            <a:r>
              <a:rPr lang="de-DE" sz="2800" dirty="0"/>
              <a:t>: </a:t>
            </a:r>
            <a:endParaRPr lang="sk-SK" sz="2800" dirty="0"/>
          </a:p>
          <a:p>
            <a:pPr marL="0" indent="0" algn="just">
              <a:buNone/>
            </a:pPr>
            <a:r>
              <a:rPr lang="sk-SK" sz="2800" dirty="0"/>
              <a:t>1. </a:t>
            </a:r>
            <a:r>
              <a:rPr lang="de-DE" sz="2800" dirty="0"/>
              <a:t>Nord Stream 2 je </a:t>
            </a:r>
            <a:r>
              <a:rPr lang="de-DE" sz="2800" dirty="0" err="1"/>
              <a:t>kontroverzný</a:t>
            </a:r>
            <a:r>
              <a:rPr lang="de-DE" sz="2800" dirty="0"/>
              <a:t> </a:t>
            </a:r>
            <a:r>
              <a:rPr lang="de-DE" sz="2800" dirty="0" err="1"/>
              <a:t>najmä</a:t>
            </a:r>
            <a:r>
              <a:rPr lang="de-DE" sz="2800" dirty="0"/>
              <a:t> z </a:t>
            </a:r>
            <a:r>
              <a:rPr lang="de-DE" sz="2800" dirty="0" err="1"/>
              <a:t>dôvodu</a:t>
            </a:r>
            <a:r>
              <a:rPr lang="de-DE" sz="2800" dirty="0"/>
              <a:t> </a:t>
            </a:r>
            <a:r>
              <a:rPr lang="de-DE" sz="2800" dirty="0" err="1"/>
              <a:t>ekonomických</a:t>
            </a:r>
            <a:r>
              <a:rPr lang="de-DE" sz="2800" dirty="0"/>
              <a:t> </a:t>
            </a:r>
            <a:r>
              <a:rPr lang="de-DE" sz="2800" dirty="0" err="1"/>
              <a:t>konfliktov</a:t>
            </a:r>
            <a:r>
              <a:rPr lang="de-DE" sz="2800" dirty="0"/>
              <a:t> </a:t>
            </a:r>
            <a:r>
              <a:rPr lang="de-DE" sz="2800" dirty="0" err="1"/>
              <a:t>záujmov</a:t>
            </a:r>
            <a:r>
              <a:rPr lang="de-DE" sz="2800" dirty="0"/>
              <a:t> </a:t>
            </a:r>
            <a:r>
              <a:rPr lang="de-DE" sz="2800" dirty="0" err="1"/>
              <a:t>medzi</a:t>
            </a:r>
            <a:r>
              <a:rPr lang="de-DE" sz="2800" dirty="0"/>
              <a:t> </a:t>
            </a:r>
            <a:r>
              <a:rPr lang="de-DE" sz="2800" dirty="0" err="1"/>
              <a:t>Nemeckom</a:t>
            </a:r>
            <a:r>
              <a:rPr lang="de-DE" sz="2800" dirty="0"/>
              <a:t> na </a:t>
            </a:r>
            <a:r>
              <a:rPr lang="de-DE" sz="2800" dirty="0" err="1"/>
              <a:t>jednej</a:t>
            </a:r>
            <a:r>
              <a:rPr lang="de-DE" sz="2800" dirty="0"/>
              <a:t> </a:t>
            </a:r>
            <a:r>
              <a:rPr lang="de-DE" sz="2800" dirty="0" err="1"/>
              <a:t>strane</a:t>
            </a:r>
            <a:r>
              <a:rPr lang="de-DE" sz="2800" dirty="0"/>
              <a:t> a </a:t>
            </a:r>
            <a:r>
              <a:rPr lang="de-DE" sz="2800" dirty="0" err="1"/>
              <a:t>Poľskom</a:t>
            </a:r>
            <a:r>
              <a:rPr lang="de-DE" sz="2800" dirty="0"/>
              <a:t>, </a:t>
            </a:r>
            <a:r>
              <a:rPr lang="sk-SK" sz="2800" dirty="0"/>
              <a:t>S</a:t>
            </a:r>
            <a:r>
              <a:rPr lang="de-DE" sz="2800" dirty="0" err="1"/>
              <a:t>lovenskom</a:t>
            </a:r>
            <a:r>
              <a:rPr lang="de-DE" sz="2800" dirty="0"/>
              <a:t> a </a:t>
            </a:r>
            <a:r>
              <a:rPr lang="de-DE" sz="2800" dirty="0" err="1"/>
              <a:t>Ukrajinou</a:t>
            </a:r>
            <a:r>
              <a:rPr lang="de-DE" sz="2800" dirty="0"/>
              <a:t> na </a:t>
            </a:r>
            <a:r>
              <a:rPr lang="de-DE" sz="2800" dirty="0" err="1"/>
              <a:t>strane</a:t>
            </a:r>
            <a:r>
              <a:rPr lang="de-DE" sz="2800" dirty="0"/>
              <a:t> </a:t>
            </a:r>
            <a:r>
              <a:rPr lang="de-DE" sz="2800" dirty="0" err="1"/>
              <a:t>druhej</a:t>
            </a:r>
            <a:r>
              <a:rPr lang="de-DE" sz="2800" dirty="0"/>
              <a:t>.  </a:t>
            </a:r>
            <a:endParaRPr lang="sk-SK" sz="2800" dirty="0"/>
          </a:p>
          <a:p>
            <a:pPr marL="0" indent="0" algn="just">
              <a:buNone/>
            </a:pPr>
            <a:r>
              <a:rPr lang="de-DE" sz="2800" dirty="0"/>
              <a:t> </a:t>
            </a:r>
            <a:r>
              <a:rPr lang="sk-SK" sz="2800" dirty="0"/>
              <a:t>2. </a:t>
            </a:r>
            <a:r>
              <a:rPr lang="de-DE" sz="2800" dirty="0" err="1"/>
              <a:t>Tento</a:t>
            </a:r>
            <a:r>
              <a:rPr lang="de-DE" sz="2800" dirty="0"/>
              <a:t> </a:t>
            </a:r>
            <a:r>
              <a:rPr lang="de-DE" sz="2800" dirty="0" err="1"/>
              <a:t>konflikt</a:t>
            </a:r>
            <a:r>
              <a:rPr lang="de-DE" sz="2800" dirty="0"/>
              <a:t> </a:t>
            </a:r>
            <a:r>
              <a:rPr lang="de-DE" sz="2800" dirty="0" err="1"/>
              <a:t>má</a:t>
            </a:r>
            <a:r>
              <a:rPr lang="de-DE" sz="2800" dirty="0"/>
              <a:t> </a:t>
            </a:r>
            <a:r>
              <a:rPr lang="de-DE" sz="2800" dirty="0" err="1"/>
              <a:t>negatívny</a:t>
            </a:r>
            <a:r>
              <a:rPr lang="de-DE" sz="2800" dirty="0"/>
              <a:t> </a:t>
            </a:r>
            <a:r>
              <a:rPr lang="de-DE" sz="2800" dirty="0" err="1"/>
              <a:t>vplyv</a:t>
            </a:r>
            <a:r>
              <a:rPr lang="de-DE" sz="2800" dirty="0"/>
              <a:t> na </a:t>
            </a:r>
            <a:r>
              <a:rPr lang="de-DE" sz="2800" dirty="0" err="1"/>
              <a:t>spoločnú</a:t>
            </a:r>
            <a:r>
              <a:rPr lang="de-DE" sz="2800" dirty="0"/>
              <a:t> </a:t>
            </a:r>
            <a:r>
              <a:rPr lang="de-DE" sz="2800" dirty="0" err="1"/>
              <a:t>európsku</a:t>
            </a:r>
            <a:r>
              <a:rPr lang="de-DE" sz="2800" dirty="0"/>
              <a:t> </a:t>
            </a:r>
            <a:r>
              <a:rPr lang="de-DE" sz="2800" dirty="0" err="1"/>
              <a:t>energetickú</a:t>
            </a:r>
            <a:r>
              <a:rPr lang="de-DE" sz="2800" dirty="0"/>
              <a:t> </a:t>
            </a:r>
            <a:r>
              <a:rPr lang="de-DE" sz="2800" dirty="0" err="1"/>
              <a:t>politiku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61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00AC0-6003-4373-8898-42EDD15D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5DF3E6-2B78-4307-81DE-ECC486BC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387183"/>
            <a:ext cx="9811870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/>
              <a:t>Prostredie</a:t>
            </a:r>
            <a:r>
              <a:rPr lang="de-DE" sz="2800" dirty="0"/>
              <a:t> nie je </a:t>
            </a:r>
            <a:r>
              <a:rPr lang="de-DE" sz="2800" dirty="0" err="1"/>
              <a:t>súčasťou</a:t>
            </a:r>
            <a:r>
              <a:rPr lang="de-DE" sz="2800" dirty="0"/>
              <a:t> </a:t>
            </a:r>
            <a:r>
              <a:rPr lang="sk-SK" sz="2800" dirty="0"/>
              <a:t> stanoviska U</a:t>
            </a:r>
            <a:r>
              <a:rPr lang="de-DE" sz="2800" dirty="0" err="1"/>
              <a:t>krajin</a:t>
            </a:r>
            <a:r>
              <a:rPr lang="sk-SK" sz="2800" dirty="0"/>
              <a:t>y</a:t>
            </a:r>
            <a:r>
              <a:rPr lang="de-DE" sz="2800" dirty="0"/>
              <a:t>.  </a:t>
            </a:r>
            <a:endParaRPr lang="sk-SK" sz="2800" dirty="0"/>
          </a:p>
          <a:p>
            <a:pPr marL="0" indent="0">
              <a:buNone/>
            </a:pPr>
            <a:r>
              <a:rPr lang="de-DE" sz="2800" dirty="0"/>
              <a:t>-</a:t>
            </a:r>
            <a:r>
              <a:rPr lang="de-DE" sz="2800" dirty="0" err="1"/>
              <a:t>Ukrajina</a:t>
            </a:r>
            <a:r>
              <a:rPr lang="de-DE" sz="2800" dirty="0"/>
              <a:t> </a:t>
            </a:r>
            <a:r>
              <a:rPr lang="de-DE" sz="2800" dirty="0" err="1"/>
              <a:t>sa</a:t>
            </a:r>
            <a:r>
              <a:rPr lang="de-DE" sz="2800" dirty="0"/>
              <a:t> </a:t>
            </a:r>
            <a:r>
              <a:rPr lang="de-DE" sz="2800" dirty="0" err="1"/>
              <a:t>nenachádza</a:t>
            </a:r>
            <a:r>
              <a:rPr lang="de-DE" sz="2800" dirty="0"/>
              <a:t> </a:t>
            </a:r>
            <a:r>
              <a:rPr lang="sk-SK" sz="2800" dirty="0"/>
              <a:t>pri</a:t>
            </a:r>
            <a:r>
              <a:rPr lang="de-DE" sz="2800" dirty="0"/>
              <a:t> </a:t>
            </a:r>
            <a:r>
              <a:rPr lang="de-DE" sz="2800" dirty="0" err="1"/>
              <a:t>Baltskom</a:t>
            </a:r>
            <a:r>
              <a:rPr lang="de-DE" sz="2800" dirty="0"/>
              <a:t> </a:t>
            </a:r>
            <a:r>
              <a:rPr lang="de-DE" sz="2800" dirty="0" err="1"/>
              <a:t>mori</a:t>
            </a:r>
            <a:r>
              <a:rPr lang="sk-SK" sz="2800" dirty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5855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C86B-5A5B-43BE-BE5A-FADF0A49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 err="1"/>
              <a:t>Porovnanie</a:t>
            </a:r>
            <a:r>
              <a:rPr lang="de-DE" dirty="0"/>
              <a:t> </a:t>
            </a:r>
            <a:r>
              <a:rPr lang="de-DE" dirty="0" err="1"/>
              <a:t>Nemecka</a:t>
            </a:r>
            <a:r>
              <a:rPr lang="de-DE" dirty="0"/>
              <a:t> s </a:t>
            </a:r>
            <a:r>
              <a:rPr lang="de-DE" dirty="0" err="1"/>
              <a:t>Poľskom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F09CB-3872-4340-B5E0-BCAAECD24FCB}"/>
              </a:ext>
            </a:extLst>
          </p:cNvPr>
          <p:cNvSpPr txBox="1"/>
          <p:nvPr/>
        </p:nvSpPr>
        <p:spPr>
          <a:xfrm>
            <a:off x="607514" y="1682894"/>
            <a:ext cx="238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Nemecko</a:t>
            </a:r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ABBDE0-8A5C-4945-BE00-2B5EDBF94DC2}"/>
              </a:ext>
            </a:extLst>
          </p:cNvPr>
          <p:cNvSpPr txBox="1"/>
          <p:nvPr/>
        </p:nvSpPr>
        <p:spPr>
          <a:xfrm>
            <a:off x="8624278" y="1759837"/>
            <a:ext cx="237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Po</a:t>
            </a:r>
            <a:r>
              <a:rPr lang="sk-SK" sz="2800" dirty="0" err="1"/>
              <a:t>ľsko</a:t>
            </a:r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A6C380-BA09-440F-9297-E5168F08C6A0}"/>
              </a:ext>
            </a:extLst>
          </p:cNvPr>
          <p:cNvSpPr txBox="1"/>
          <p:nvPr/>
        </p:nvSpPr>
        <p:spPr>
          <a:xfrm>
            <a:off x="2703014" y="3661540"/>
            <a:ext cx="607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/>
              <a:t>Ekonimika</a:t>
            </a:r>
            <a:r>
              <a:rPr lang="sk-SK" sz="2800" dirty="0"/>
              <a:t> Politika Životné </a:t>
            </a:r>
            <a:r>
              <a:rPr lang="sk-SK" sz="2800" dirty="0" err="1"/>
              <a:t>prostrdie</a:t>
            </a:r>
            <a:endParaRPr lang="de-DE" sz="2800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E3298948-7928-4253-8115-C70E2648611C}"/>
              </a:ext>
            </a:extLst>
          </p:cNvPr>
          <p:cNvSpPr/>
          <p:nvPr/>
        </p:nvSpPr>
        <p:spPr>
          <a:xfrm>
            <a:off x="6645530" y="1764293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48919D1C-90D6-4F14-BAB2-04FFB7EECDD0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3DF26D-1F81-4004-ABC4-EB96AD75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4" y="2356366"/>
            <a:ext cx="2095500" cy="1257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4F63D7-01F8-4B4A-9F57-87038A28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8" y="2321856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D71C-E933-4677-AC02-A666730F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pPr marL="0" indent="0"/>
            <a:r>
              <a:rPr lang="sk-SK" dirty="0"/>
              <a:t>Ekonomika</a:t>
            </a:r>
            <a:r>
              <a:rPr lang="de-DE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7A9A0A-9DBC-462F-9F68-84EE674373A2}"/>
              </a:ext>
            </a:extLst>
          </p:cNvPr>
          <p:cNvSpPr txBox="1"/>
          <p:nvPr/>
        </p:nvSpPr>
        <p:spPr>
          <a:xfrm>
            <a:off x="970930" y="1651242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652B9E-1DA9-4C3F-9811-A925547903DD}"/>
              </a:ext>
            </a:extLst>
          </p:cNvPr>
          <p:cNvSpPr txBox="1"/>
          <p:nvPr/>
        </p:nvSpPr>
        <p:spPr>
          <a:xfrm>
            <a:off x="7837125" y="1651241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Po</a:t>
            </a:r>
            <a:r>
              <a:rPr lang="sk-SK" sz="2800" b="1" dirty="0" err="1"/>
              <a:t>ľsko</a:t>
            </a:r>
            <a:r>
              <a:rPr lang="de-DE" sz="2800" b="1" dirty="0"/>
              <a:t>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7D36E3-A7C5-4232-A9E0-895E12D7B7DD}"/>
              </a:ext>
            </a:extLst>
          </p:cNvPr>
          <p:cNvSpPr txBox="1"/>
          <p:nvPr/>
        </p:nvSpPr>
        <p:spPr>
          <a:xfrm>
            <a:off x="626994" y="2345495"/>
            <a:ext cx="4071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p</a:t>
            </a:r>
            <a:r>
              <a:rPr lang="de-DE" sz="2800" dirty="0" err="1"/>
              <a:t>osilnenie</a:t>
            </a:r>
            <a:r>
              <a:rPr lang="de-DE" sz="2800" dirty="0"/>
              <a:t> </a:t>
            </a:r>
            <a:r>
              <a:rPr lang="de-DE" sz="2800" dirty="0" err="1"/>
              <a:t>priemyslu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občania budú</a:t>
            </a:r>
            <a:r>
              <a:rPr lang="de-DE" sz="2800" dirty="0"/>
              <a:t> </a:t>
            </a:r>
            <a:r>
              <a:rPr lang="de-DE" sz="2800" dirty="0" err="1"/>
              <a:t>finančne</a:t>
            </a:r>
            <a:r>
              <a:rPr lang="de-DE" sz="2800" dirty="0"/>
              <a:t> </a:t>
            </a:r>
            <a:r>
              <a:rPr lang="sk-SK" sz="2800" dirty="0"/>
              <a:t>odbremenení 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Sloboda prerušenia </a:t>
            </a:r>
            <a:r>
              <a:rPr lang="de-DE" sz="2800" dirty="0"/>
              <a:t> </a:t>
            </a:r>
            <a:r>
              <a:rPr lang="de-DE" sz="2800" dirty="0" err="1"/>
              <a:t>zásobovani</a:t>
            </a:r>
            <a:r>
              <a:rPr lang="sk-SK" sz="2800" dirty="0"/>
              <a:t>a</a:t>
            </a:r>
            <a:r>
              <a:rPr lang="de-DE" sz="2800" dirty="0"/>
              <a:t> </a:t>
            </a:r>
            <a:r>
              <a:rPr lang="de-DE" sz="2800" dirty="0" err="1"/>
              <a:t>energiou</a:t>
            </a:r>
            <a:endParaRPr lang="de-DE" sz="2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9B19F3C-B919-4253-846A-F6CE059DAE3D}"/>
              </a:ext>
            </a:extLst>
          </p:cNvPr>
          <p:cNvSpPr txBox="1"/>
          <p:nvPr/>
        </p:nvSpPr>
        <p:spPr>
          <a:xfrm>
            <a:off x="7493185" y="2345495"/>
            <a:ext cx="41670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o</a:t>
            </a:r>
            <a:r>
              <a:rPr lang="de-DE" sz="2800" dirty="0" err="1"/>
              <a:t>slabenie</a:t>
            </a:r>
            <a:r>
              <a:rPr lang="de-DE" sz="2800" dirty="0"/>
              <a:t> </a:t>
            </a:r>
            <a:r>
              <a:rPr lang="de-DE" sz="2800" dirty="0" err="1"/>
              <a:t>plynárenského</a:t>
            </a:r>
            <a:r>
              <a:rPr lang="de-DE" sz="2800" dirty="0"/>
              <a:t> </a:t>
            </a:r>
            <a:r>
              <a:rPr lang="de-DE" sz="2800" dirty="0" err="1"/>
              <a:t>priemyslu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rozvoj </a:t>
            </a:r>
            <a:r>
              <a:rPr lang="de-DE" sz="2800" dirty="0" err="1"/>
              <a:t>poľsk</a:t>
            </a:r>
            <a:r>
              <a:rPr lang="sk-SK" sz="2800" dirty="0" err="1"/>
              <a:t>ých</a:t>
            </a:r>
            <a:r>
              <a:rPr lang="de-DE" sz="2800" dirty="0"/>
              <a:t> m</a:t>
            </a:r>
            <a:r>
              <a:rPr lang="sk-SK" sz="2800" dirty="0"/>
              <a:t>i</a:t>
            </a:r>
            <a:r>
              <a:rPr lang="de-DE" sz="2800" dirty="0" err="1"/>
              <a:t>est</a:t>
            </a:r>
            <a:r>
              <a:rPr lang="sk-SK" sz="2800" dirty="0"/>
              <a:t> bude narušený 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zabráni sa </a:t>
            </a:r>
            <a:r>
              <a:rPr lang="de-DE" sz="2800" dirty="0" err="1"/>
              <a:t>príjmo</a:t>
            </a:r>
            <a:r>
              <a:rPr lang="sk-SK" sz="2800" dirty="0"/>
              <a:t>m</a:t>
            </a:r>
            <a:r>
              <a:rPr lang="de-DE" sz="2800" dirty="0"/>
              <a:t> z </a:t>
            </a:r>
            <a:r>
              <a:rPr lang="de-DE" sz="2800" dirty="0" err="1"/>
              <a:t>tranzitných</a:t>
            </a:r>
            <a:r>
              <a:rPr lang="de-DE" sz="2800" dirty="0"/>
              <a:t> </a:t>
            </a:r>
            <a:r>
              <a:rPr lang="de-DE" sz="2800" dirty="0" err="1"/>
              <a:t>poplatkov</a:t>
            </a:r>
            <a:r>
              <a:rPr lang="de-DE" sz="28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CCCFDB-F597-4411-BB68-44CD1589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9A407B-B6B7-43B2-821D-8ED9AB1D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7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EECA7-09A5-4152-8522-69C2D960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750E9B-78D5-4123-BE96-1EC4A10EB239}"/>
              </a:ext>
            </a:extLst>
          </p:cNvPr>
          <p:cNvSpPr txBox="1"/>
          <p:nvPr/>
        </p:nvSpPr>
        <p:spPr>
          <a:xfrm>
            <a:off x="970930" y="1651242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750277-CFC1-4855-8D84-AC72422CC228}"/>
              </a:ext>
            </a:extLst>
          </p:cNvPr>
          <p:cNvSpPr txBox="1"/>
          <p:nvPr/>
        </p:nvSpPr>
        <p:spPr>
          <a:xfrm>
            <a:off x="7837125" y="1651241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Po</a:t>
            </a:r>
            <a:r>
              <a:rPr lang="sk-SK" sz="2800" b="1" dirty="0" err="1"/>
              <a:t>ľsko</a:t>
            </a:r>
            <a:r>
              <a:rPr lang="de-DE" sz="2800" b="1" dirty="0"/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FF43CE-BE00-4876-A0C3-91ED00A21E71}"/>
              </a:ext>
            </a:extLst>
          </p:cNvPr>
          <p:cNvSpPr txBox="1"/>
          <p:nvPr/>
        </p:nvSpPr>
        <p:spPr>
          <a:xfrm>
            <a:off x="626994" y="2345495"/>
            <a:ext cx="4071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de-DE" sz="2800" dirty="0" err="1"/>
              <a:t>Rusko</a:t>
            </a:r>
            <a:r>
              <a:rPr lang="de-DE" sz="2800" dirty="0"/>
              <a:t> je </a:t>
            </a:r>
            <a:r>
              <a:rPr lang="de-DE" sz="2800" dirty="0" err="1"/>
              <a:t>vnímané</a:t>
            </a:r>
            <a:r>
              <a:rPr lang="de-DE" sz="2800" dirty="0"/>
              <a:t>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spoľahlivý</a:t>
            </a:r>
            <a:r>
              <a:rPr lang="de-DE" sz="2800" dirty="0"/>
              <a:t> </a:t>
            </a:r>
            <a:r>
              <a:rPr lang="de-DE" sz="2800" dirty="0" err="1"/>
              <a:t>partner</a:t>
            </a:r>
            <a:endParaRPr lang="sk-SK" sz="2800" dirty="0"/>
          </a:p>
          <a:p>
            <a:pPr algn="just"/>
            <a:r>
              <a:rPr lang="sk-SK" sz="2800" dirty="0"/>
              <a:t>- </a:t>
            </a:r>
            <a:r>
              <a:rPr lang="de-DE" sz="2800" dirty="0" err="1"/>
              <a:t>predpokladá</a:t>
            </a:r>
            <a:r>
              <a:rPr lang="de-DE" sz="2800" dirty="0"/>
              <a:t> </a:t>
            </a:r>
            <a:r>
              <a:rPr lang="de-DE" sz="2800" dirty="0" err="1"/>
              <a:t>sa</a:t>
            </a:r>
            <a:r>
              <a:rPr lang="de-DE" sz="2800" dirty="0"/>
              <a:t>, </a:t>
            </a:r>
            <a:r>
              <a:rPr lang="sk-SK" sz="2800" dirty="0"/>
              <a:t> </a:t>
            </a:r>
          </a:p>
          <a:p>
            <a:pPr algn="just"/>
            <a:r>
              <a:rPr lang="sk-SK" sz="2800" dirty="0"/>
              <a:t>  </a:t>
            </a:r>
            <a:r>
              <a:rPr lang="de-DE" sz="2800" dirty="0" err="1"/>
              <a:t>obojstrann</a:t>
            </a:r>
            <a:r>
              <a:rPr lang="sk-SK" sz="2800" dirty="0"/>
              <a:t>á</a:t>
            </a:r>
            <a:r>
              <a:rPr lang="de-DE" sz="2800" dirty="0"/>
              <a:t> </a:t>
            </a:r>
            <a:r>
              <a:rPr lang="de-DE" sz="2800" dirty="0" err="1"/>
              <a:t>závislosť</a:t>
            </a:r>
            <a:r>
              <a:rPr lang="de-DE" sz="2800" dirty="0"/>
              <a:t> </a:t>
            </a:r>
            <a:r>
              <a:rPr lang="sk-SK" sz="2800" dirty="0"/>
              <a:t>– zaťaženosť ostatných </a:t>
            </a:r>
            <a:r>
              <a:rPr lang="de-DE" sz="2800" dirty="0"/>
              <a:t> </a:t>
            </a:r>
            <a:endParaRPr lang="sk-SK" sz="2800" dirty="0"/>
          </a:p>
          <a:p>
            <a:pPr algn="just"/>
            <a:r>
              <a:rPr lang="sk-SK" sz="2800" dirty="0"/>
              <a:t>   </a:t>
            </a:r>
            <a:r>
              <a:rPr lang="de-DE" sz="2800" dirty="0" err="1"/>
              <a:t>krajín</a:t>
            </a:r>
            <a:r>
              <a:rPr lang="de-DE" sz="2800" dirty="0"/>
              <a:t> </a:t>
            </a:r>
            <a:r>
              <a:rPr lang="sk-SK" sz="2800" dirty="0"/>
              <a:t>sa akceptuje</a:t>
            </a:r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80C41C-D8E9-44B2-A2DF-98ACF13A48BA}"/>
              </a:ext>
            </a:extLst>
          </p:cNvPr>
          <p:cNvSpPr txBox="1"/>
          <p:nvPr/>
        </p:nvSpPr>
        <p:spPr>
          <a:xfrm>
            <a:off x="7493185" y="2345495"/>
            <a:ext cx="41670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de-DE" sz="2800" dirty="0" err="1"/>
              <a:t>Rusko</a:t>
            </a:r>
            <a:r>
              <a:rPr lang="de-DE" sz="2800" dirty="0"/>
              <a:t> je </a:t>
            </a:r>
            <a:r>
              <a:rPr lang="de-DE" sz="2800" dirty="0" err="1"/>
              <a:t>vnímané</a:t>
            </a:r>
            <a:r>
              <a:rPr lang="de-DE" sz="2800" dirty="0"/>
              <a:t>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hrozba</a:t>
            </a:r>
            <a:r>
              <a:rPr lang="de-DE" sz="2800" dirty="0"/>
              <a:t> </a:t>
            </a:r>
            <a:endParaRPr lang="sk-SK" sz="2800" dirty="0"/>
          </a:p>
          <a:p>
            <a:pPr marL="285750" indent="-285750" algn="just">
              <a:buFontTx/>
              <a:buChar char="-"/>
            </a:pPr>
            <a:r>
              <a:rPr lang="de-DE" sz="2800" dirty="0" err="1"/>
              <a:t>strach</a:t>
            </a:r>
            <a:r>
              <a:rPr lang="de-DE" sz="2800" dirty="0"/>
              <a:t> z </a:t>
            </a:r>
            <a:r>
              <a:rPr lang="de-DE" sz="2800" dirty="0" err="1"/>
              <a:t>jednostrannej</a:t>
            </a:r>
            <a:r>
              <a:rPr lang="de-DE" sz="2800" dirty="0"/>
              <a:t> </a:t>
            </a:r>
            <a:r>
              <a:rPr lang="de-DE" sz="2800" dirty="0" err="1"/>
              <a:t>závislosti</a:t>
            </a:r>
            <a:r>
              <a:rPr lang="de-DE" sz="2800" dirty="0"/>
              <a:t> </a:t>
            </a:r>
            <a:endParaRPr lang="sk-SK" sz="2800" dirty="0"/>
          </a:p>
          <a:p>
            <a:pPr marL="285750" indent="-285750" algn="just">
              <a:buFontTx/>
              <a:buChar char="-"/>
            </a:pPr>
            <a:r>
              <a:rPr lang="de-DE" sz="2800" dirty="0" err="1"/>
              <a:t>záťaž</a:t>
            </a:r>
            <a:r>
              <a:rPr lang="de-DE" sz="2800" dirty="0"/>
              <a:t> na </a:t>
            </a:r>
            <a:r>
              <a:rPr lang="de-DE" sz="2800" dirty="0" err="1"/>
              <a:t>Ukrajine</a:t>
            </a:r>
            <a:r>
              <a:rPr lang="de-DE" sz="2800" dirty="0"/>
              <a:t> </a:t>
            </a:r>
            <a:r>
              <a:rPr lang="de-DE" sz="2800" dirty="0" err="1"/>
              <a:t>sa</a:t>
            </a:r>
            <a:r>
              <a:rPr lang="de-DE" sz="2800" dirty="0"/>
              <a:t> </a:t>
            </a:r>
            <a:r>
              <a:rPr lang="de-DE" sz="2800" dirty="0" err="1"/>
              <a:t>považuje</a:t>
            </a:r>
            <a:r>
              <a:rPr lang="de-DE" sz="2800" dirty="0"/>
              <a:t> </a:t>
            </a:r>
            <a:r>
              <a:rPr lang="de-DE" sz="2800" dirty="0" err="1"/>
              <a:t>za</a:t>
            </a:r>
            <a:r>
              <a:rPr lang="de-DE" sz="2800" dirty="0"/>
              <a:t> </a:t>
            </a:r>
            <a:r>
              <a:rPr lang="de-DE" sz="2800" dirty="0" err="1"/>
              <a:t>neprimeran</a:t>
            </a:r>
            <a:r>
              <a:rPr lang="sk-SK" sz="2800" dirty="0"/>
              <a:t>ú</a:t>
            </a:r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DBB879-A215-4442-B64F-471F9F6A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63F417-E165-46C3-989F-1757BE15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8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4EA97-E220-48E8-87F7-9A1D7450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sk-SK" dirty="0"/>
              <a:t>Životné </a:t>
            </a:r>
            <a:r>
              <a:rPr lang="sk-SK" dirty="0" err="1"/>
              <a:t>prostrdie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947662-67A6-46C4-9393-45BE1A56D9F9}"/>
              </a:ext>
            </a:extLst>
          </p:cNvPr>
          <p:cNvSpPr txBox="1"/>
          <p:nvPr/>
        </p:nvSpPr>
        <p:spPr>
          <a:xfrm>
            <a:off x="970930" y="1651242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B9B716-579D-4709-8E2E-522531FDEB2B}"/>
              </a:ext>
            </a:extLst>
          </p:cNvPr>
          <p:cNvSpPr txBox="1"/>
          <p:nvPr/>
        </p:nvSpPr>
        <p:spPr>
          <a:xfrm>
            <a:off x="7837125" y="1651241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</a:t>
            </a:r>
            <a:r>
              <a:rPr lang="sk-SK" sz="2800" b="1" dirty="0" err="1"/>
              <a:t>oľsko</a:t>
            </a:r>
            <a:r>
              <a:rPr lang="de-DE" sz="2800" b="1" dirty="0"/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571A0C-7300-4C58-A185-43D377ABAEB7}"/>
              </a:ext>
            </a:extLst>
          </p:cNvPr>
          <p:cNvSpPr txBox="1"/>
          <p:nvPr/>
        </p:nvSpPr>
        <p:spPr>
          <a:xfrm>
            <a:off x="626994" y="2437828"/>
            <a:ext cx="4071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/>
              <a:t>Nord Stream 2 je </a:t>
            </a:r>
            <a:r>
              <a:rPr lang="de-DE" sz="2800" dirty="0" err="1"/>
              <a:t>považovaný</a:t>
            </a:r>
            <a:r>
              <a:rPr lang="de-DE" sz="2800" dirty="0"/>
              <a:t> </a:t>
            </a:r>
            <a:r>
              <a:rPr lang="de-DE" sz="2800" dirty="0" err="1"/>
              <a:t>za</a:t>
            </a:r>
            <a:r>
              <a:rPr lang="de-DE" sz="2800" dirty="0"/>
              <a:t> </a:t>
            </a:r>
            <a:r>
              <a:rPr lang="de-DE" sz="2800" dirty="0" err="1"/>
              <a:t>dôležitý</a:t>
            </a:r>
            <a:r>
              <a:rPr lang="de-DE" sz="2800" dirty="0"/>
              <a:t> </a:t>
            </a:r>
            <a:r>
              <a:rPr lang="de-DE" sz="2800" dirty="0" err="1"/>
              <a:t>pre</a:t>
            </a:r>
            <a:r>
              <a:rPr lang="de-DE" sz="2800" dirty="0"/>
              <a:t> </a:t>
            </a:r>
            <a:r>
              <a:rPr lang="de-DE" sz="2800" dirty="0" err="1"/>
              <a:t>znižovanie</a:t>
            </a:r>
            <a:r>
              <a:rPr lang="de-DE" sz="2800" dirty="0"/>
              <a:t> </a:t>
            </a:r>
            <a:r>
              <a:rPr lang="de-DE" sz="2800" dirty="0" err="1"/>
              <a:t>emisií</a:t>
            </a:r>
            <a:r>
              <a:rPr lang="de-DE" sz="2800" dirty="0"/>
              <a:t> CO2 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de-DE" sz="2800" dirty="0" err="1"/>
              <a:t>zničenie</a:t>
            </a:r>
            <a:r>
              <a:rPr lang="de-DE" sz="2800" dirty="0"/>
              <a:t> </a:t>
            </a:r>
            <a:r>
              <a:rPr lang="de-DE" sz="2800" dirty="0" err="1"/>
              <a:t>životného</a:t>
            </a:r>
            <a:r>
              <a:rPr lang="de-DE" sz="2800" dirty="0"/>
              <a:t> </a:t>
            </a:r>
            <a:r>
              <a:rPr lang="de-DE" sz="2800" dirty="0" err="1"/>
              <a:t>prostredia</a:t>
            </a:r>
            <a:r>
              <a:rPr lang="de-DE" sz="2800" dirty="0"/>
              <a:t> v </a:t>
            </a:r>
            <a:r>
              <a:rPr lang="de-DE" sz="2800" dirty="0" err="1"/>
              <a:t>oblasti</a:t>
            </a:r>
            <a:r>
              <a:rPr lang="de-DE" sz="2800" dirty="0"/>
              <a:t> </a:t>
            </a:r>
            <a:r>
              <a:rPr lang="de-DE" sz="2800" dirty="0" err="1"/>
              <a:t>stavebníctva</a:t>
            </a:r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331934-0867-4154-8E65-66DC5D90F741}"/>
              </a:ext>
            </a:extLst>
          </p:cNvPr>
          <p:cNvSpPr txBox="1"/>
          <p:nvPr/>
        </p:nvSpPr>
        <p:spPr>
          <a:xfrm>
            <a:off x="7493185" y="2345495"/>
            <a:ext cx="4167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800" dirty="0" err="1"/>
              <a:t>Obavy</a:t>
            </a:r>
            <a:r>
              <a:rPr lang="de-DE" sz="2800" dirty="0"/>
              <a:t> z </a:t>
            </a:r>
            <a:r>
              <a:rPr lang="de-DE" sz="2800" dirty="0" err="1"/>
              <a:t>nízkych</a:t>
            </a:r>
            <a:r>
              <a:rPr lang="de-DE" sz="2800" dirty="0"/>
              <a:t> </a:t>
            </a:r>
            <a:r>
              <a:rPr lang="de-DE" sz="2800" dirty="0" err="1"/>
              <a:t>rybolovných</a:t>
            </a:r>
            <a:r>
              <a:rPr lang="de-DE" sz="2800" dirty="0"/>
              <a:t> </a:t>
            </a:r>
            <a:r>
              <a:rPr lang="de-DE" sz="2800" dirty="0" err="1"/>
              <a:t>kvót</a:t>
            </a:r>
            <a:r>
              <a:rPr lang="de-DE" sz="2800" dirty="0"/>
              <a:t> </a:t>
            </a:r>
            <a:endParaRPr lang="sk-SK" sz="2800" dirty="0"/>
          </a:p>
          <a:p>
            <a:pPr marL="342900" indent="-342900">
              <a:buFontTx/>
              <a:buChar char="-"/>
            </a:pPr>
            <a:r>
              <a:rPr lang="sk-SK" sz="2800" dirty="0"/>
              <a:t>Strach z </a:t>
            </a:r>
            <a:r>
              <a:rPr lang="de-DE" sz="2800" dirty="0" err="1"/>
              <a:t>munície</a:t>
            </a:r>
            <a:r>
              <a:rPr lang="sk-SK" sz="2800" dirty="0"/>
              <a:t> na dne morí</a:t>
            </a:r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88FB99-9B0D-4FFC-8248-53BD595B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79B1FBD-780F-4610-B39D-5A4DFE41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EBF74-D535-4841-812F-B15174CF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 err="1"/>
              <a:t>Porovnanie</a:t>
            </a:r>
            <a:r>
              <a:rPr lang="de-DE" dirty="0"/>
              <a:t> </a:t>
            </a:r>
            <a:r>
              <a:rPr lang="de-DE" dirty="0" err="1"/>
              <a:t>Nemecka</a:t>
            </a:r>
            <a:r>
              <a:rPr lang="de-DE" dirty="0"/>
              <a:t> so </a:t>
            </a:r>
            <a:r>
              <a:rPr lang="de-DE" dirty="0" err="1"/>
              <a:t>Slovenskom</a:t>
            </a:r>
            <a:endParaRPr lang="de-DE" dirty="0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09722379-6DED-4DF5-8E63-4FD4E394122D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29B7E1AA-C91A-450D-82B5-1B80FCD9CD3C}"/>
              </a:ext>
            </a:extLst>
          </p:cNvPr>
          <p:cNvSpPr/>
          <p:nvPr/>
        </p:nvSpPr>
        <p:spPr>
          <a:xfrm>
            <a:off x="6645530" y="1764293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B94F56-5762-46AF-B3C1-74D0A8CD5182}"/>
              </a:ext>
            </a:extLst>
          </p:cNvPr>
          <p:cNvSpPr txBox="1"/>
          <p:nvPr/>
        </p:nvSpPr>
        <p:spPr>
          <a:xfrm>
            <a:off x="901051" y="1759838"/>
            <a:ext cx="150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Nemecko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F61367-E0D1-4C49-8B37-6380CA7A73B4}"/>
              </a:ext>
            </a:extLst>
          </p:cNvPr>
          <p:cNvSpPr txBox="1"/>
          <p:nvPr/>
        </p:nvSpPr>
        <p:spPr>
          <a:xfrm>
            <a:off x="8734634" y="1759838"/>
            <a:ext cx="237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Slo</a:t>
            </a:r>
            <a:r>
              <a:rPr lang="sk-SK" dirty="0" err="1"/>
              <a:t>vensko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BF2804-F0E7-4311-9473-1983C152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34" y="2562687"/>
            <a:ext cx="2095499" cy="1257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B2815E-B3C5-400B-B385-54904EFC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6" y="2562687"/>
            <a:ext cx="2095500" cy="1257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7205BB4-AB55-415C-800A-A31FD314D174}"/>
              </a:ext>
            </a:extLst>
          </p:cNvPr>
          <p:cNvSpPr txBox="1"/>
          <p:nvPr/>
        </p:nvSpPr>
        <p:spPr>
          <a:xfrm>
            <a:off x="2759956" y="3889609"/>
            <a:ext cx="74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Ekonomika Politika Životné prostredie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71149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57D39-8762-43C8-BE32-A5D3375A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sk-SK" dirty="0"/>
              <a:t>Ekonomika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AA8510-8560-4A45-8613-B2641446233B}"/>
              </a:ext>
            </a:extLst>
          </p:cNvPr>
          <p:cNvSpPr txBox="1"/>
          <p:nvPr/>
        </p:nvSpPr>
        <p:spPr>
          <a:xfrm>
            <a:off x="1020080" y="1924374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F4DDB-16AA-4B44-9AAE-52DB0E3111CC}"/>
              </a:ext>
            </a:extLst>
          </p:cNvPr>
          <p:cNvSpPr txBox="1"/>
          <p:nvPr/>
        </p:nvSpPr>
        <p:spPr>
          <a:xfrm>
            <a:off x="7454253" y="1924373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Slo</a:t>
            </a:r>
            <a:r>
              <a:rPr lang="sk-SK" sz="2800" b="1" dirty="0" err="1"/>
              <a:t>vensko</a:t>
            </a:r>
            <a:r>
              <a:rPr lang="de-DE" sz="28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303146-6C81-4C3D-82E1-50B2B2BC9DD1}"/>
              </a:ext>
            </a:extLst>
          </p:cNvPr>
          <p:cNvSpPr txBox="1"/>
          <p:nvPr/>
        </p:nvSpPr>
        <p:spPr>
          <a:xfrm>
            <a:off x="1020080" y="2984090"/>
            <a:ext cx="407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Malé riziko</a:t>
            </a:r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DD0BDF-0234-4C4F-9111-85D890858F74}"/>
              </a:ext>
            </a:extLst>
          </p:cNvPr>
          <p:cNvSpPr txBox="1"/>
          <p:nvPr/>
        </p:nvSpPr>
        <p:spPr>
          <a:xfrm>
            <a:off x="7787975" y="2984090"/>
            <a:ext cx="41670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Veľké riziko</a:t>
            </a:r>
            <a:endParaRPr lang="de-DE" sz="2800" dirty="0"/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818687-C4DE-4D8D-BF55-3C5BEC04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709D5B6-A55F-4D9B-AC53-8F3734C67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6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E9418-64AB-4BAD-AF36-D4FC7CF5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44F1AB-8DC2-4502-9E95-49D8DFD62E78}"/>
              </a:ext>
            </a:extLst>
          </p:cNvPr>
          <p:cNvSpPr txBox="1"/>
          <p:nvPr/>
        </p:nvSpPr>
        <p:spPr>
          <a:xfrm>
            <a:off x="7837125" y="1651241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Slo</a:t>
            </a:r>
            <a:r>
              <a:rPr lang="sk-SK" sz="2800" b="1" dirty="0" err="1"/>
              <a:t>vensko</a:t>
            </a:r>
            <a:r>
              <a:rPr lang="de-DE" sz="2800" b="1" dirty="0"/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841BB8-6487-4E43-B447-6BF7C4670862}"/>
              </a:ext>
            </a:extLst>
          </p:cNvPr>
          <p:cNvSpPr txBox="1"/>
          <p:nvPr/>
        </p:nvSpPr>
        <p:spPr>
          <a:xfrm>
            <a:off x="970930" y="1651242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endParaRPr lang="de-DE" sz="2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1D8A96-B1AF-4C9B-B4BC-F563A71A03E5}"/>
              </a:ext>
            </a:extLst>
          </p:cNvPr>
          <p:cNvSpPr txBox="1"/>
          <p:nvPr/>
        </p:nvSpPr>
        <p:spPr>
          <a:xfrm>
            <a:off x="970930" y="2437828"/>
            <a:ext cx="3973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 err="1"/>
              <a:t>Obavy</a:t>
            </a:r>
            <a:r>
              <a:rPr lang="de-DE" sz="2800" dirty="0"/>
              <a:t> </a:t>
            </a:r>
            <a:r>
              <a:rPr lang="de-DE" sz="2800" dirty="0" err="1"/>
              <a:t>Slovenska</a:t>
            </a:r>
            <a:r>
              <a:rPr lang="de-DE" sz="2800" dirty="0"/>
              <a:t> nie </a:t>
            </a:r>
            <a:r>
              <a:rPr lang="de-DE" sz="2800" dirty="0" err="1"/>
              <a:t>sú</a:t>
            </a:r>
            <a:r>
              <a:rPr lang="de-DE" sz="2800" dirty="0"/>
              <a:t> </a:t>
            </a:r>
            <a:r>
              <a:rPr lang="de-DE" sz="2800" dirty="0" err="1"/>
              <a:t>vnímané</a:t>
            </a:r>
            <a:r>
              <a:rPr lang="de-DE" sz="2800" dirty="0"/>
              <a:t>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dôvod</a:t>
            </a:r>
            <a:r>
              <a:rPr lang="de-DE" sz="2800" dirty="0"/>
              <a:t> na </a:t>
            </a:r>
            <a:r>
              <a:rPr lang="de-DE" sz="2800" dirty="0" err="1"/>
              <a:t>zrušenie</a:t>
            </a:r>
            <a:r>
              <a:rPr lang="de-DE" sz="2800" dirty="0"/>
              <a:t> </a:t>
            </a:r>
            <a:r>
              <a:rPr lang="de-DE" sz="2800" dirty="0" err="1"/>
              <a:t>alebo</a:t>
            </a:r>
            <a:r>
              <a:rPr lang="de-DE" sz="2800" dirty="0"/>
              <a:t> </a:t>
            </a:r>
            <a:r>
              <a:rPr lang="sk-SK" sz="2800" dirty="0"/>
              <a:t>menenie </a:t>
            </a:r>
            <a:r>
              <a:rPr lang="de-DE" sz="2800" dirty="0"/>
              <a:t> Nord Stream 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DDC33F-8EC0-40F5-B559-A177C20E7C73}"/>
              </a:ext>
            </a:extLst>
          </p:cNvPr>
          <p:cNvSpPr txBox="1"/>
          <p:nvPr/>
        </p:nvSpPr>
        <p:spPr>
          <a:xfrm>
            <a:off x="7837125" y="2339557"/>
            <a:ext cx="416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800" dirty="0"/>
              <a:t>Slovensko </a:t>
            </a:r>
            <a:r>
              <a:rPr lang="sk-SK" sz="2800" dirty="0"/>
              <a:t>sa </a:t>
            </a:r>
            <a:r>
              <a:rPr lang="nb-NO" sz="2800" dirty="0"/>
              <a:t>cíti nevníman</a:t>
            </a:r>
            <a:r>
              <a:rPr lang="sk-SK" sz="2800" dirty="0"/>
              <a:t>é</a:t>
            </a:r>
            <a:r>
              <a:rPr lang="nb-NO" sz="2800" dirty="0"/>
              <a:t> a je </a:t>
            </a:r>
            <a:r>
              <a:rPr lang="sk-SK" sz="2800" dirty="0"/>
              <a:t>nahnevané</a:t>
            </a:r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B514B9-19E8-4B03-9024-E10BD653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F75E26-C6DD-4B7E-9EF5-03BFB42A7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9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A79D-2B71-484B-B959-011B7D7E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pPr marL="0" indent="0"/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8B2FC0-B340-4E75-BB9F-CA9CA8B54A64}"/>
              </a:ext>
            </a:extLst>
          </p:cNvPr>
          <p:cNvSpPr txBox="1"/>
          <p:nvPr/>
        </p:nvSpPr>
        <p:spPr>
          <a:xfrm>
            <a:off x="1359244" y="2921168"/>
            <a:ext cx="9177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/>
              <a:t>Vplyv</a:t>
            </a:r>
            <a:r>
              <a:rPr lang="de-DE" sz="2800" dirty="0"/>
              <a:t> na </a:t>
            </a:r>
            <a:r>
              <a:rPr lang="de-DE" sz="2800" dirty="0" err="1"/>
              <a:t>prírodu</a:t>
            </a:r>
            <a:r>
              <a:rPr lang="de-DE" sz="2800" dirty="0"/>
              <a:t> nie </a:t>
            </a:r>
            <a:r>
              <a:rPr lang="sk-SK" sz="2800" dirty="0"/>
              <a:t>je</a:t>
            </a:r>
            <a:r>
              <a:rPr lang="de-DE" sz="2800" dirty="0"/>
              <a:t> </a:t>
            </a:r>
            <a:r>
              <a:rPr lang="de-DE" sz="2800" dirty="0" err="1"/>
              <a:t>súčasťou</a:t>
            </a:r>
            <a:r>
              <a:rPr lang="de-DE" sz="2800" dirty="0"/>
              <a:t> </a:t>
            </a:r>
            <a:r>
              <a:rPr lang="de-DE" sz="2800" dirty="0" err="1"/>
              <a:t>konfliktu</a:t>
            </a:r>
            <a:r>
              <a:rPr lang="de-DE" sz="2800" dirty="0"/>
              <a:t>, </a:t>
            </a:r>
            <a:r>
              <a:rPr lang="de-DE" sz="2800" dirty="0" err="1"/>
              <a:t>pretože</a:t>
            </a:r>
            <a:r>
              <a:rPr lang="de-DE" sz="2800" dirty="0"/>
              <a:t> </a:t>
            </a:r>
            <a:r>
              <a:rPr lang="de-DE" sz="2800" dirty="0" err="1"/>
              <a:t>Slovensko</a:t>
            </a:r>
            <a:r>
              <a:rPr lang="de-DE" sz="2800" dirty="0"/>
              <a:t> </a:t>
            </a:r>
            <a:r>
              <a:rPr lang="de-DE" sz="2800" dirty="0" err="1"/>
              <a:t>nehrani</a:t>
            </a:r>
            <a:r>
              <a:rPr lang="sk-SK" sz="2800" dirty="0"/>
              <a:t>čí </a:t>
            </a:r>
            <a:r>
              <a:rPr lang="de-DE" sz="2800" dirty="0"/>
              <a:t>s </a:t>
            </a:r>
            <a:r>
              <a:rPr lang="de-DE" sz="2800" dirty="0" err="1"/>
              <a:t>Baltským</a:t>
            </a:r>
            <a:r>
              <a:rPr lang="de-DE" sz="2800" dirty="0"/>
              <a:t> </a:t>
            </a:r>
            <a:r>
              <a:rPr lang="de-DE" sz="2800" dirty="0" err="1"/>
              <a:t>morom</a:t>
            </a:r>
            <a:r>
              <a:rPr lang="de-DE" sz="2800" dirty="0"/>
              <a:t>, a </a:t>
            </a:r>
            <a:r>
              <a:rPr lang="de-DE" sz="2800" dirty="0" err="1"/>
              <a:t>preto</a:t>
            </a:r>
            <a:r>
              <a:rPr lang="de-DE" sz="2800" dirty="0"/>
              <a:t> nie je </a:t>
            </a:r>
            <a:r>
              <a:rPr lang="de-DE" sz="2800" dirty="0" err="1"/>
              <a:t>priamo</a:t>
            </a:r>
            <a:r>
              <a:rPr lang="de-DE" sz="2800" dirty="0"/>
              <a:t> </a:t>
            </a:r>
            <a:r>
              <a:rPr lang="de-DE" sz="2800" dirty="0" err="1"/>
              <a:t>ovplyvnené</a:t>
            </a:r>
            <a:r>
              <a:rPr lang="de-DE" sz="2800" dirty="0"/>
              <a:t> </a:t>
            </a:r>
            <a:r>
              <a:rPr lang="de-DE" sz="2800" dirty="0" err="1"/>
              <a:t>environmentálnymi</a:t>
            </a:r>
            <a:r>
              <a:rPr lang="de-DE" sz="2800" dirty="0"/>
              <a:t> </a:t>
            </a:r>
            <a:r>
              <a:rPr lang="de-DE" sz="2800" dirty="0" err="1"/>
              <a:t>škodami</a:t>
            </a:r>
            <a:r>
              <a:rPr lang="de-DE" sz="2800" dirty="0"/>
              <a:t>, </a:t>
            </a:r>
            <a:r>
              <a:rPr lang="de-DE" sz="2800" dirty="0" err="1"/>
              <a:t>ktoré</a:t>
            </a:r>
            <a:r>
              <a:rPr lang="de-DE" sz="2800" dirty="0"/>
              <a:t> </a:t>
            </a:r>
            <a:r>
              <a:rPr lang="sk-SK" sz="2800" dirty="0"/>
              <a:t>sú </a:t>
            </a:r>
            <a:r>
              <a:rPr lang="de-DE" sz="2800" dirty="0" err="1"/>
              <a:t>tam</a:t>
            </a:r>
            <a:r>
              <a:rPr lang="de-DE" sz="2800" dirty="0"/>
              <a:t> </a:t>
            </a:r>
            <a:r>
              <a:rPr lang="de-DE" sz="2800" dirty="0" err="1"/>
              <a:t>spôsob</a:t>
            </a:r>
            <a:r>
              <a:rPr lang="sk-SK" sz="2800" dirty="0" err="1"/>
              <a:t>ené</a:t>
            </a:r>
            <a:r>
              <a:rPr lang="de-DE" sz="28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3ECB59-A77F-4426-892E-C8071B75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B4D1125-4BAA-4B1C-B4C7-3327DE95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1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A301E-330F-41A7-BA97-50198A00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/>
              <a:t>Porovnanie</a:t>
            </a:r>
            <a:r>
              <a:rPr lang="de-DE" dirty="0"/>
              <a:t> </a:t>
            </a:r>
            <a:r>
              <a:rPr lang="de-DE" dirty="0" err="1"/>
              <a:t>Nemecka</a:t>
            </a:r>
            <a:r>
              <a:rPr lang="de-DE" dirty="0"/>
              <a:t> s </a:t>
            </a:r>
            <a:r>
              <a:rPr lang="de-DE" dirty="0" err="1"/>
              <a:t>Ukrajinou</a:t>
            </a:r>
            <a:endParaRPr lang="de-DE" dirty="0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9815FED8-F6AF-47DB-9A61-8B94519C65A1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82A23DAD-FDDF-4F32-8FDF-EB7AC27A2015}"/>
              </a:ext>
            </a:extLst>
          </p:cNvPr>
          <p:cNvSpPr/>
          <p:nvPr/>
        </p:nvSpPr>
        <p:spPr>
          <a:xfrm>
            <a:off x="6645530" y="178716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8B6F4E-E3C2-43A2-969B-5930FDDB07B4}"/>
              </a:ext>
            </a:extLst>
          </p:cNvPr>
          <p:cNvSpPr txBox="1"/>
          <p:nvPr/>
        </p:nvSpPr>
        <p:spPr>
          <a:xfrm>
            <a:off x="770154" y="1723852"/>
            <a:ext cx="238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Nemecko</a:t>
            </a:r>
            <a:endParaRPr lang="de-DE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5CBFE5-EC96-4FD3-8F2A-3C482AA66F5C}"/>
              </a:ext>
            </a:extLst>
          </p:cNvPr>
          <p:cNvSpPr txBox="1"/>
          <p:nvPr/>
        </p:nvSpPr>
        <p:spPr>
          <a:xfrm>
            <a:off x="8723924" y="1741657"/>
            <a:ext cx="237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Ukrajina</a:t>
            </a:r>
            <a:endParaRPr lang="de-DE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5E5FA9-42E0-4C0E-AE84-D7BAB520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24" y="2264877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604CB45-721C-4A75-B03A-D38F02B9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2274402"/>
            <a:ext cx="2095500" cy="1257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33DCC6C-D399-47F5-96F5-66BA68FD9357}"/>
              </a:ext>
            </a:extLst>
          </p:cNvPr>
          <p:cNvSpPr txBox="1"/>
          <p:nvPr/>
        </p:nvSpPr>
        <p:spPr>
          <a:xfrm>
            <a:off x="2835701" y="3793312"/>
            <a:ext cx="798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Ekonomika</a:t>
            </a:r>
            <a:r>
              <a:rPr lang="de-DE" sz="2800" dirty="0"/>
              <a:t> </a:t>
            </a:r>
            <a:r>
              <a:rPr lang="sk-SK" sz="2800" dirty="0" err="1"/>
              <a:t>P</a:t>
            </a:r>
            <a:r>
              <a:rPr lang="de-DE" sz="2800" dirty="0" err="1"/>
              <a:t>olitika</a:t>
            </a:r>
            <a:r>
              <a:rPr lang="de-DE" sz="2800" dirty="0"/>
              <a:t> </a:t>
            </a:r>
            <a:r>
              <a:rPr lang="sk-SK" sz="2800" dirty="0"/>
              <a:t>Životné </a:t>
            </a:r>
            <a:r>
              <a:rPr lang="de-DE" sz="2800" dirty="0" err="1"/>
              <a:t>prostredia</a:t>
            </a:r>
            <a:r>
              <a:rPr lang="sk-SK" sz="2800" dirty="0"/>
              <a:t>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5223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234DB-A408-4FA4-AEFE-41CE6C77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sk-SK" dirty="0"/>
              <a:t>Štruktúra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BF11E-AFBF-40DD-B214-24312C88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37" y="1364183"/>
            <a:ext cx="10969450" cy="553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/>
              <a:t>Vy</a:t>
            </a:r>
            <a:r>
              <a:rPr lang="sk-SK" sz="2800" dirty="0"/>
              <a:t>svetlenie</a:t>
            </a:r>
            <a:r>
              <a:rPr lang="de-DE" sz="2800" dirty="0"/>
              <a:t> </a:t>
            </a:r>
            <a:r>
              <a:rPr lang="de-DE" sz="2800" dirty="0" err="1"/>
              <a:t>týchto</a:t>
            </a:r>
            <a:r>
              <a:rPr lang="de-DE" sz="2800" dirty="0"/>
              <a:t> </a:t>
            </a:r>
            <a:r>
              <a:rPr lang="de-DE" sz="2800" dirty="0" err="1"/>
              <a:t>termínoch</a:t>
            </a:r>
            <a:r>
              <a:rPr lang="de-DE" sz="2800" dirty="0"/>
              <a:t>:</a:t>
            </a:r>
            <a:endParaRPr lang="sk-SK" sz="2800" dirty="0"/>
          </a:p>
          <a:p>
            <a:pPr marL="0" indent="0">
              <a:buNone/>
            </a:pPr>
            <a:r>
              <a:rPr lang="de-DE" sz="2800" dirty="0"/>
              <a:t>-</a:t>
            </a:r>
            <a:r>
              <a:rPr lang="sk-SK" sz="2800" dirty="0"/>
              <a:t> </a:t>
            </a:r>
            <a:r>
              <a:rPr lang="de-DE" sz="2800" dirty="0"/>
              <a:t>Nord Stream 2</a:t>
            </a:r>
            <a:endParaRPr lang="sk-SK" sz="2800" dirty="0"/>
          </a:p>
          <a:p>
            <a:pPr marL="0" indent="0">
              <a:buNone/>
            </a:pPr>
            <a:r>
              <a:rPr lang="de-DE" sz="2800" dirty="0"/>
              <a:t>-</a:t>
            </a:r>
            <a:r>
              <a:rPr lang="sk-SK" sz="2800" dirty="0"/>
              <a:t> </a:t>
            </a:r>
            <a:r>
              <a:rPr lang="de-DE" sz="2800" dirty="0" err="1"/>
              <a:t>spoločná</a:t>
            </a:r>
            <a:r>
              <a:rPr lang="de-DE" sz="2800" dirty="0"/>
              <a:t> </a:t>
            </a:r>
            <a:r>
              <a:rPr lang="de-DE" sz="2800" dirty="0" err="1"/>
              <a:t>európska</a:t>
            </a:r>
            <a:r>
              <a:rPr lang="de-DE" sz="2800" dirty="0"/>
              <a:t> </a:t>
            </a:r>
            <a:r>
              <a:rPr lang="de-DE" sz="2800" dirty="0" err="1"/>
              <a:t>energetická</a:t>
            </a:r>
            <a:r>
              <a:rPr lang="de-DE" sz="2800" dirty="0"/>
              <a:t> </a:t>
            </a:r>
            <a:r>
              <a:rPr lang="de-DE" sz="2800" dirty="0" err="1"/>
              <a:t>politika</a:t>
            </a:r>
            <a:r>
              <a:rPr lang="de-DE" sz="2800" dirty="0"/>
              <a:t> </a:t>
            </a:r>
            <a:endParaRPr lang="sk-SK" sz="2800" dirty="0"/>
          </a:p>
          <a:p>
            <a:pPr marL="0" indent="0">
              <a:buNone/>
            </a:pPr>
            <a:r>
              <a:rPr lang="de-DE" sz="2800" dirty="0"/>
              <a:t>–</a:t>
            </a:r>
            <a:r>
              <a:rPr lang="sk-SK" sz="2800" dirty="0"/>
              <a:t> </a:t>
            </a:r>
            <a:r>
              <a:rPr lang="de-DE" sz="2800" dirty="0" err="1"/>
              <a:t>situácia</a:t>
            </a:r>
            <a:r>
              <a:rPr lang="de-DE" sz="2800" dirty="0"/>
              <a:t> v </a:t>
            </a:r>
            <a:r>
              <a:rPr lang="de-DE" sz="2800" dirty="0" err="1"/>
              <a:t>oblasti</a:t>
            </a:r>
            <a:r>
              <a:rPr lang="de-DE" sz="2800" dirty="0"/>
              <a:t> </a:t>
            </a:r>
            <a:r>
              <a:rPr lang="de-DE" sz="2800" dirty="0" err="1"/>
              <a:t>energetickej</a:t>
            </a:r>
            <a:r>
              <a:rPr lang="de-DE" sz="2800" dirty="0"/>
              <a:t> </a:t>
            </a:r>
            <a:r>
              <a:rPr lang="de-DE" sz="2800" dirty="0" err="1"/>
              <a:t>politiky</a:t>
            </a:r>
            <a:r>
              <a:rPr lang="de-DE" sz="2800" dirty="0"/>
              <a:t> </a:t>
            </a:r>
            <a:r>
              <a:rPr lang="de-DE" sz="2800" dirty="0" err="1"/>
              <a:t>Európy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02935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87E38-99A8-4AFA-9965-1CFC3655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/>
              <a:t>Ekonomiky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E448A1-2C87-4838-A2FE-9C1A89B9DAC7}"/>
              </a:ext>
            </a:extLst>
          </p:cNvPr>
          <p:cNvSpPr txBox="1"/>
          <p:nvPr/>
        </p:nvSpPr>
        <p:spPr>
          <a:xfrm>
            <a:off x="1042182" y="2363308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F000A3-3CB9-4958-A879-B39677907FFF}"/>
              </a:ext>
            </a:extLst>
          </p:cNvPr>
          <p:cNvSpPr txBox="1"/>
          <p:nvPr/>
        </p:nvSpPr>
        <p:spPr>
          <a:xfrm>
            <a:off x="7837125" y="2363307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Ukra</a:t>
            </a:r>
            <a:r>
              <a:rPr lang="sk-SK" sz="2800" b="1" dirty="0" err="1"/>
              <a:t>jina</a:t>
            </a:r>
            <a:r>
              <a:rPr lang="de-DE" sz="28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6CC160-4C46-466B-9D1F-B4DDE7DF3093}"/>
              </a:ext>
            </a:extLst>
          </p:cNvPr>
          <p:cNvSpPr txBox="1"/>
          <p:nvPr/>
        </p:nvSpPr>
        <p:spPr>
          <a:xfrm>
            <a:off x="970930" y="3429000"/>
            <a:ext cx="4959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z</a:t>
            </a:r>
            <a:r>
              <a:rPr lang="de-DE" sz="2800" dirty="0" err="1"/>
              <a:t>výšenie</a:t>
            </a:r>
            <a:r>
              <a:rPr lang="de-DE" sz="2800" dirty="0"/>
              <a:t> </a:t>
            </a:r>
            <a:r>
              <a:rPr lang="de-DE" sz="2800" dirty="0" err="1"/>
              <a:t>konkurencieschopnosti</a:t>
            </a:r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F8772D-F269-4C69-8077-626366807EA6}"/>
              </a:ext>
            </a:extLst>
          </p:cNvPr>
          <p:cNvSpPr txBox="1"/>
          <p:nvPr/>
        </p:nvSpPr>
        <p:spPr>
          <a:xfrm>
            <a:off x="7837125" y="3435056"/>
            <a:ext cx="416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o</a:t>
            </a:r>
            <a:r>
              <a:rPr lang="de-DE" sz="2800" dirty="0" err="1"/>
              <a:t>slabenie</a:t>
            </a:r>
            <a:r>
              <a:rPr lang="de-DE" sz="2800" dirty="0"/>
              <a:t> 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de-DE" sz="2800" dirty="0" err="1"/>
              <a:t>strat</a:t>
            </a:r>
            <a:r>
              <a:rPr lang="sk-SK" sz="2800" dirty="0"/>
              <a:t>a</a:t>
            </a:r>
            <a:r>
              <a:rPr lang="de-DE" sz="2800" dirty="0"/>
              <a:t> </a:t>
            </a:r>
            <a:r>
              <a:rPr lang="de-DE" sz="2800" dirty="0" err="1"/>
              <a:t>tranzitných</a:t>
            </a:r>
            <a:r>
              <a:rPr lang="de-DE" sz="2800" dirty="0"/>
              <a:t> </a:t>
            </a:r>
            <a:r>
              <a:rPr lang="de-DE" sz="2800" dirty="0" err="1"/>
              <a:t>poplatkov</a:t>
            </a:r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DA6C00-4A42-4FBA-A184-CB4D9EEE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00BCB7-9DF9-45F8-BBD8-563CF53C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90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A5978-6585-4E73-A1A2-E4DF960C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  <a:r>
              <a:rPr lang="sk-SK" dirty="0"/>
              <a:t>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9377A1-EE03-42F7-ADB1-B96C5C042431}"/>
              </a:ext>
            </a:extLst>
          </p:cNvPr>
          <p:cNvSpPr txBox="1"/>
          <p:nvPr/>
        </p:nvSpPr>
        <p:spPr>
          <a:xfrm>
            <a:off x="913796" y="2437828"/>
            <a:ext cx="54690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 err="1"/>
              <a:t>Vydieranie</a:t>
            </a:r>
            <a:r>
              <a:rPr lang="de-DE" sz="2800" dirty="0"/>
              <a:t> </a:t>
            </a:r>
            <a:r>
              <a:rPr lang="de-DE" sz="2800" dirty="0" err="1"/>
              <a:t>Ukrajiny</a:t>
            </a:r>
            <a:r>
              <a:rPr lang="de-DE" sz="2800" dirty="0"/>
              <a:t>  </a:t>
            </a:r>
            <a:r>
              <a:rPr lang="sk-SK" sz="2800" dirty="0"/>
              <a:t>v </a:t>
            </a:r>
            <a:r>
              <a:rPr lang="de-DE" sz="2800" dirty="0" err="1"/>
              <a:t>dôsledku</a:t>
            </a:r>
            <a:r>
              <a:rPr lang="de-DE" sz="2800" dirty="0"/>
              <a:t> </a:t>
            </a:r>
            <a:r>
              <a:rPr lang="de-DE" sz="2800" dirty="0" err="1"/>
              <a:t>vypnutia</a:t>
            </a:r>
            <a:r>
              <a:rPr lang="de-DE" sz="2800" dirty="0"/>
              <a:t> </a:t>
            </a:r>
            <a:r>
              <a:rPr lang="de-DE" sz="2800" dirty="0" err="1"/>
              <a:t>dodávok</a:t>
            </a:r>
            <a:r>
              <a:rPr lang="de-DE" sz="2800" dirty="0"/>
              <a:t> </a:t>
            </a:r>
            <a:r>
              <a:rPr lang="de-DE" sz="2800" dirty="0" err="1"/>
              <a:t>plynu</a:t>
            </a:r>
            <a:r>
              <a:rPr lang="de-DE" sz="2800" dirty="0"/>
              <a:t> v </a:t>
            </a:r>
            <a:r>
              <a:rPr lang="de-DE" sz="2800" dirty="0" err="1"/>
              <a:t>Rusku</a:t>
            </a:r>
            <a:r>
              <a:rPr lang="de-DE" sz="2800" dirty="0"/>
              <a:t> nie je </a:t>
            </a:r>
            <a:r>
              <a:rPr lang="de-DE" sz="2800" dirty="0" err="1"/>
              <a:t>vnímaná</a:t>
            </a:r>
            <a:r>
              <a:rPr lang="de-DE" sz="2800" dirty="0"/>
              <a:t>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možný</a:t>
            </a:r>
            <a:r>
              <a:rPr lang="de-DE" sz="2800" dirty="0"/>
              <a:t> </a:t>
            </a:r>
            <a:r>
              <a:rPr lang="de-DE" sz="2800" dirty="0" err="1"/>
              <a:t>dôsledok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hr</a:t>
            </a:r>
            <a:r>
              <a:rPr lang="de-DE" sz="2800" dirty="0" err="1"/>
              <a:t>oz</a:t>
            </a:r>
            <a:r>
              <a:rPr lang="sk-SK" sz="2800" dirty="0"/>
              <a:t>ba o</a:t>
            </a:r>
            <a:r>
              <a:rPr lang="de-DE" sz="2800" dirty="0" err="1"/>
              <a:t>brojeného</a:t>
            </a:r>
            <a:r>
              <a:rPr lang="de-DE" sz="2800" dirty="0"/>
              <a:t> </a:t>
            </a:r>
            <a:r>
              <a:rPr lang="de-DE" sz="2800" dirty="0" err="1"/>
              <a:t>konfliktu</a:t>
            </a:r>
            <a:r>
              <a:rPr lang="de-DE" sz="2800" dirty="0"/>
              <a:t> </a:t>
            </a:r>
            <a:r>
              <a:rPr lang="de-DE" sz="2800" dirty="0" err="1"/>
              <a:t>medzi</a:t>
            </a:r>
            <a:r>
              <a:rPr lang="de-DE" sz="2800" dirty="0"/>
              <a:t> </a:t>
            </a:r>
            <a:r>
              <a:rPr lang="de-DE" sz="2800" dirty="0" err="1"/>
              <a:t>Ukrajinou</a:t>
            </a:r>
            <a:r>
              <a:rPr lang="de-DE" sz="2800" dirty="0"/>
              <a:t> a </a:t>
            </a:r>
            <a:r>
              <a:rPr lang="de-DE" sz="2800" dirty="0" err="1"/>
              <a:t>Ruskom</a:t>
            </a:r>
            <a:r>
              <a:rPr lang="de-DE" sz="2800" dirty="0"/>
              <a:t> je </a:t>
            </a:r>
            <a:r>
              <a:rPr lang="de-DE" sz="2800" dirty="0" err="1"/>
              <a:t>vnímaná</a:t>
            </a:r>
            <a:r>
              <a:rPr lang="de-DE" sz="2800" dirty="0"/>
              <a:t> </a:t>
            </a: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realistick</a:t>
            </a:r>
            <a:r>
              <a:rPr lang="sk-SK" sz="2800" dirty="0"/>
              <a:t>á</a:t>
            </a:r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931660-2D61-41FB-8E56-5241AE6FF68E}"/>
              </a:ext>
            </a:extLst>
          </p:cNvPr>
          <p:cNvSpPr txBox="1"/>
          <p:nvPr/>
        </p:nvSpPr>
        <p:spPr>
          <a:xfrm>
            <a:off x="970930" y="1651242"/>
            <a:ext cx="338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Nemecko</a:t>
            </a:r>
            <a:r>
              <a:rPr lang="de-DE" sz="28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2306B3-535C-470A-934A-3C27E6A5EE51}"/>
              </a:ext>
            </a:extLst>
          </p:cNvPr>
          <p:cNvSpPr txBox="1"/>
          <p:nvPr/>
        </p:nvSpPr>
        <p:spPr>
          <a:xfrm>
            <a:off x="7837125" y="1651241"/>
            <a:ext cx="30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Ukra</a:t>
            </a:r>
            <a:r>
              <a:rPr lang="sk-SK" sz="2800" b="1" dirty="0" err="1"/>
              <a:t>jina</a:t>
            </a:r>
            <a:r>
              <a:rPr lang="de-DE" sz="2800" b="1" dirty="0"/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71BEA4-77D3-4781-96AE-7DA0EA60F5E2}"/>
              </a:ext>
            </a:extLst>
          </p:cNvPr>
          <p:cNvSpPr txBox="1"/>
          <p:nvPr/>
        </p:nvSpPr>
        <p:spPr>
          <a:xfrm>
            <a:off x="7837125" y="2437826"/>
            <a:ext cx="4167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 err="1"/>
              <a:t>Ukrajina</a:t>
            </a:r>
            <a:r>
              <a:rPr lang="de-DE" sz="2800" dirty="0"/>
              <a:t> </a:t>
            </a:r>
            <a:r>
              <a:rPr lang="sk-SK" sz="2800" dirty="0"/>
              <a:t>sa </a:t>
            </a:r>
            <a:r>
              <a:rPr lang="de-DE" sz="2800" dirty="0" err="1"/>
              <a:t>cíti</a:t>
            </a:r>
            <a:r>
              <a:rPr lang="de-DE" sz="2800" dirty="0"/>
              <a:t> v </a:t>
            </a:r>
            <a:r>
              <a:rPr lang="de-DE" sz="2800" dirty="0" err="1"/>
              <a:t>existenciálne</a:t>
            </a:r>
            <a:r>
              <a:rPr lang="de-DE" sz="2800" dirty="0"/>
              <a:t> </a:t>
            </a:r>
            <a:r>
              <a:rPr lang="de-DE" sz="2800" dirty="0" err="1"/>
              <a:t>nebezpečn</a:t>
            </a:r>
            <a:r>
              <a:rPr lang="sk-SK" sz="2800" dirty="0"/>
              <a:t>ej</a:t>
            </a:r>
            <a:r>
              <a:rPr lang="de-DE" sz="2800" dirty="0"/>
              <a:t> </a:t>
            </a:r>
            <a:r>
              <a:rPr lang="de-DE" sz="2800" dirty="0" err="1"/>
              <a:t>pozíci</a:t>
            </a:r>
            <a:r>
              <a:rPr lang="sk-SK" sz="2800" dirty="0"/>
              <a:t>i</a:t>
            </a:r>
          </a:p>
          <a:p>
            <a:pPr marL="285750" indent="-285750">
              <a:buFontTx/>
              <a:buChar char="-"/>
            </a:pPr>
            <a:r>
              <a:rPr lang="sk-SK" sz="2800" dirty="0"/>
              <a:t>obáva sa </a:t>
            </a:r>
            <a:r>
              <a:rPr lang="de-DE" sz="2800" dirty="0" err="1"/>
              <a:t>ozbrojen</a:t>
            </a:r>
            <a:r>
              <a:rPr lang="sk-SK" sz="2800" dirty="0" err="1"/>
              <a:t>ého</a:t>
            </a:r>
            <a:r>
              <a:rPr lang="de-DE" sz="2800" dirty="0"/>
              <a:t> </a:t>
            </a:r>
            <a:r>
              <a:rPr lang="de-DE" sz="2800" dirty="0" err="1"/>
              <a:t>konflikt</a:t>
            </a:r>
            <a:r>
              <a:rPr lang="sk-SK" sz="2800" dirty="0"/>
              <a:t>u</a:t>
            </a:r>
            <a:r>
              <a:rPr lang="de-DE" sz="2800" dirty="0"/>
              <a:t> s </a:t>
            </a:r>
            <a:r>
              <a:rPr lang="de-DE" sz="2800" dirty="0" err="1"/>
              <a:t>Ruskom</a:t>
            </a:r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9ADE9F-C4BC-43E9-98E3-FFF03994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BD32A9C-88C5-4B4C-9C00-00A8E4D0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24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7FBBE-0B8A-4E03-A592-C6C81F5C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/>
              <a:t>Životné</a:t>
            </a:r>
            <a:r>
              <a:rPr lang="de-DE" dirty="0"/>
              <a:t> </a:t>
            </a:r>
            <a:r>
              <a:rPr lang="de-DE" dirty="0" err="1"/>
              <a:t>prostredie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C09567-94E5-41D8-BB27-88BEC1A7A236}"/>
              </a:ext>
            </a:extLst>
          </p:cNvPr>
          <p:cNvSpPr txBox="1"/>
          <p:nvPr/>
        </p:nvSpPr>
        <p:spPr>
          <a:xfrm>
            <a:off x="1186249" y="2675242"/>
            <a:ext cx="9712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 err="1"/>
              <a:t>Účinky</a:t>
            </a:r>
            <a:r>
              <a:rPr lang="de-DE" sz="2800" dirty="0"/>
              <a:t> na </a:t>
            </a:r>
            <a:r>
              <a:rPr lang="de-DE" sz="2800" dirty="0" err="1"/>
              <a:t>prírodu</a:t>
            </a:r>
            <a:r>
              <a:rPr lang="de-DE" sz="2800" dirty="0"/>
              <a:t> nie </a:t>
            </a:r>
            <a:r>
              <a:rPr lang="de-DE" sz="2800" dirty="0" err="1"/>
              <a:t>sú</a:t>
            </a:r>
            <a:r>
              <a:rPr lang="de-DE" sz="2800" dirty="0"/>
              <a:t> </a:t>
            </a:r>
            <a:r>
              <a:rPr lang="de-DE" sz="2800" dirty="0" err="1"/>
              <a:t>súčasťou</a:t>
            </a:r>
            <a:r>
              <a:rPr lang="de-DE" sz="2800" dirty="0"/>
              <a:t> </a:t>
            </a:r>
            <a:r>
              <a:rPr lang="de-DE" sz="2800" dirty="0" err="1"/>
              <a:t>konfliktu</a:t>
            </a:r>
            <a:r>
              <a:rPr lang="de-DE" sz="2800" dirty="0"/>
              <a:t>, </a:t>
            </a:r>
            <a:r>
              <a:rPr lang="de-DE" sz="2800" dirty="0" err="1"/>
              <a:t>pretože</a:t>
            </a:r>
            <a:r>
              <a:rPr lang="de-DE" sz="2800" dirty="0"/>
              <a:t> </a:t>
            </a:r>
            <a:r>
              <a:rPr lang="de-DE" sz="2800" dirty="0" err="1"/>
              <a:t>Ukrajina</a:t>
            </a:r>
            <a:r>
              <a:rPr lang="de-DE" sz="2800" dirty="0"/>
              <a:t> </a:t>
            </a:r>
            <a:r>
              <a:rPr lang="de-DE" sz="2800" dirty="0" err="1"/>
              <a:t>nehrani</a:t>
            </a:r>
            <a:r>
              <a:rPr lang="sk-SK" sz="2800" dirty="0"/>
              <a:t>čí</a:t>
            </a:r>
            <a:r>
              <a:rPr lang="de-DE" sz="2800" dirty="0"/>
              <a:t> s </a:t>
            </a:r>
            <a:r>
              <a:rPr lang="de-DE" sz="2800" dirty="0" err="1"/>
              <a:t>Baltským</a:t>
            </a:r>
            <a:r>
              <a:rPr lang="de-DE" sz="2800" dirty="0"/>
              <a:t> </a:t>
            </a:r>
            <a:r>
              <a:rPr lang="de-DE" sz="2800" dirty="0" err="1"/>
              <a:t>morom</a:t>
            </a:r>
            <a:r>
              <a:rPr lang="de-DE" sz="2800" dirty="0"/>
              <a:t>, a </a:t>
            </a:r>
            <a:r>
              <a:rPr lang="de-DE" sz="2800" dirty="0" err="1"/>
              <a:t>preto</a:t>
            </a:r>
            <a:r>
              <a:rPr lang="de-DE" sz="2800" dirty="0"/>
              <a:t> nie je </a:t>
            </a:r>
            <a:r>
              <a:rPr lang="de-DE" sz="2800" dirty="0" err="1"/>
              <a:t>priamo</a:t>
            </a:r>
            <a:r>
              <a:rPr lang="de-DE" sz="2800" dirty="0"/>
              <a:t> </a:t>
            </a:r>
            <a:r>
              <a:rPr lang="de-DE" sz="2800" dirty="0" err="1"/>
              <a:t>ovplyvnená</a:t>
            </a:r>
            <a:r>
              <a:rPr lang="de-DE" sz="2800" dirty="0"/>
              <a:t> </a:t>
            </a:r>
            <a:r>
              <a:rPr lang="de-DE" sz="2800" dirty="0" err="1"/>
              <a:t>environmentálnymi</a:t>
            </a:r>
            <a:r>
              <a:rPr lang="de-DE" sz="2800" dirty="0"/>
              <a:t> </a:t>
            </a:r>
            <a:r>
              <a:rPr lang="de-DE" sz="2800" dirty="0" err="1"/>
              <a:t>škodami</a:t>
            </a:r>
            <a:r>
              <a:rPr lang="de-DE" sz="2800" dirty="0"/>
              <a:t>, </a:t>
            </a:r>
            <a:r>
              <a:rPr lang="de-DE" sz="2800" dirty="0" err="1"/>
              <a:t>ktoré</a:t>
            </a:r>
            <a:r>
              <a:rPr lang="de-DE" sz="2800" dirty="0"/>
              <a:t> </a:t>
            </a:r>
            <a:r>
              <a:rPr lang="de-DE" sz="2800" dirty="0" err="1"/>
              <a:t>tam</a:t>
            </a:r>
            <a:r>
              <a:rPr lang="de-DE" sz="2800" dirty="0"/>
              <a:t> </a:t>
            </a:r>
            <a:r>
              <a:rPr lang="sk-SK" sz="2800" dirty="0"/>
              <a:t>boli </a:t>
            </a:r>
            <a:r>
              <a:rPr lang="de-DE" sz="2800" dirty="0" err="1"/>
              <a:t>spôsob</a:t>
            </a:r>
            <a:r>
              <a:rPr lang="sk-SK" sz="2800" dirty="0" err="1"/>
              <a:t>ené</a:t>
            </a:r>
            <a:r>
              <a:rPr lang="de-DE" sz="28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C24CD0-33BB-411B-A0AE-5F07879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8AB8F-4613-4016-928B-5BC04DC4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3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25530-BBAF-41EF-A46E-9ADF0D96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r>
              <a:rPr lang="de-DE" dirty="0" err="1"/>
              <a:t>Podobnosti</a:t>
            </a:r>
            <a:r>
              <a:rPr lang="de-DE" dirty="0"/>
              <a:t> </a:t>
            </a:r>
            <a:r>
              <a:rPr lang="de-DE" dirty="0" err="1"/>
              <a:t>medzi</a:t>
            </a:r>
            <a:r>
              <a:rPr lang="de-DE" dirty="0"/>
              <a:t> </a:t>
            </a:r>
            <a:r>
              <a:rPr lang="de-DE" dirty="0" err="1"/>
              <a:t>Nemeckom</a:t>
            </a:r>
            <a:r>
              <a:rPr lang="de-DE" dirty="0"/>
              <a:t>, </a:t>
            </a:r>
            <a:r>
              <a:rPr lang="de-DE" dirty="0" err="1"/>
              <a:t>poľskom</a:t>
            </a:r>
            <a:r>
              <a:rPr lang="de-DE" dirty="0"/>
              <a:t>, </a:t>
            </a:r>
            <a:r>
              <a:rPr lang="de-DE" dirty="0" err="1"/>
              <a:t>slovenskom</a:t>
            </a:r>
            <a:r>
              <a:rPr lang="de-DE" dirty="0"/>
              <a:t> a </a:t>
            </a:r>
            <a:r>
              <a:rPr lang="de-DE" dirty="0" err="1"/>
              <a:t>Ukrajinou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EA70D1-F82F-4563-804D-ABE67749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83" y="1581432"/>
            <a:ext cx="9267567" cy="3695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/>
              <a:t>Existuje</a:t>
            </a:r>
            <a:r>
              <a:rPr lang="de-DE" sz="2800" dirty="0"/>
              <a:t> </a:t>
            </a:r>
            <a:r>
              <a:rPr lang="de-DE" sz="2800" dirty="0" err="1"/>
              <a:t>len</a:t>
            </a:r>
            <a:r>
              <a:rPr lang="de-DE" sz="2800" dirty="0"/>
              <a:t> </a:t>
            </a:r>
            <a:r>
              <a:rPr lang="de-DE" sz="2800" dirty="0" err="1"/>
              <a:t>jedna</a:t>
            </a:r>
            <a:r>
              <a:rPr lang="de-DE" sz="2800" dirty="0"/>
              <a:t> </a:t>
            </a:r>
            <a:r>
              <a:rPr lang="de-DE" sz="2800" dirty="0" err="1"/>
              <a:t>dohoda</a:t>
            </a:r>
            <a:r>
              <a:rPr lang="de-DE" sz="2800" dirty="0"/>
              <a:t>: </a:t>
            </a:r>
            <a:endParaRPr lang="sk-SK" sz="2800" dirty="0"/>
          </a:p>
          <a:p>
            <a:pPr marL="0" indent="0" algn="just">
              <a:buNone/>
            </a:pPr>
            <a:r>
              <a:rPr lang="sk-SK" sz="2800" dirty="0"/>
              <a:t>- </a:t>
            </a:r>
            <a:r>
              <a:rPr lang="de-DE" sz="2800" dirty="0" err="1"/>
              <a:t>Ukrajina</a:t>
            </a:r>
            <a:r>
              <a:rPr lang="de-DE" sz="2800" dirty="0"/>
              <a:t> </a:t>
            </a:r>
            <a:r>
              <a:rPr lang="de-DE" sz="2800" dirty="0" err="1"/>
              <a:t>musí</a:t>
            </a:r>
            <a:r>
              <a:rPr lang="de-DE" sz="2800" dirty="0"/>
              <a:t> </a:t>
            </a:r>
            <a:r>
              <a:rPr lang="de-DE" sz="2800" dirty="0" err="1"/>
              <a:t>zostať</a:t>
            </a:r>
            <a:r>
              <a:rPr lang="de-DE" sz="2800" dirty="0"/>
              <a:t> </a:t>
            </a:r>
            <a:r>
              <a:rPr lang="de-DE" sz="2800" dirty="0" err="1"/>
              <a:t>tranzitn</a:t>
            </a:r>
            <a:r>
              <a:rPr lang="sk-SK" sz="2800" dirty="0" err="1"/>
              <a:t>ou</a:t>
            </a:r>
            <a:r>
              <a:rPr lang="de-DE" sz="2800" dirty="0"/>
              <a:t> </a:t>
            </a:r>
            <a:r>
              <a:rPr lang="de-DE" sz="2800" dirty="0" err="1"/>
              <a:t>krajin</a:t>
            </a:r>
            <a:r>
              <a:rPr lang="sk-SK" sz="2800" dirty="0" err="1"/>
              <a:t>ou</a:t>
            </a:r>
            <a:r>
              <a:rPr lang="sk-SK" sz="2800" dirty="0"/>
              <a:t> plynu</a:t>
            </a:r>
            <a:r>
              <a:rPr lang="de-DE" sz="2800" dirty="0"/>
              <a:t> </a:t>
            </a:r>
            <a:endParaRPr lang="sk-SK" sz="2800" dirty="0"/>
          </a:p>
          <a:p>
            <a:pPr marL="0" indent="0" algn="just">
              <a:buNone/>
            </a:pPr>
            <a:r>
              <a:rPr lang="sk-SK" sz="2800" dirty="0"/>
              <a:t>- </a:t>
            </a:r>
            <a:r>
              <a:rPr lang="de-DE" sz="2800" dirty="0" err="1"/>
              <a:t>dosiahnuť</a:t>
            </a:r>
            <a:r>
              <a:rPr lang="de-DE" sz="2800" dirty="0"/>
              <a:t> </a:t>
            </a:r>
            <a:r>
              <a:rPr lang="sk-SK" sz="2800" dirty="0"/>
              <a:t>cieľ </a:t>
            </a:r>
            <a:r>
              <a:rPr lang="de-DE" sz="2800" dirty="0" err="1"/>
              <a:t>prostredníctvom</a:t>
            </a:r>
            <a:r>
              <a:rPr lang="de-DE" sz="2800" dirty="0"/>
              <a:t> </a:t>
            </a:r>
            <a:r>
              <a:rPr lang="de-DE" sz="2800" dirty="0" err="1"/>
              <a:t>spolupráce</a:t>
            </a:r>
            <a:r>
              <a:rPr lang="de-DE" sz="2800" dirty="0"/>
              <a:t> </a:t>
            </a:r>
            <a:r>
              <a:rPr lang="de-DE" sz="2800" dirty="0" err="1"/>
              <a:t>všetkých</a:t>
            </a:r>
            <a:r>
              <a:rPr lang="de-DE" sz="2800" dirty="0"/>
              <a:t> </a:t>
            </a:r>
            <a:r>
              <a:rPr lang="de-DE" sz="2800" dirty="0" err="1"/>
              <a:t>strán</a:t>
            </a:r>
            <a:r>
              <a:rPr lang="de-DE" sz="2800" dirty="0"/>
              <a:t> na </a:t>
            </a:r>
            <a:r>
              <a:rPr lang="de-DE" sz="2800" dirty="0" err="1"/>
              <a:t>nasledujúcich</a:t>
            </a:r>
            <a:r>
              <a:rPr lang="de-DE" sz="2800" dirty="0"/>
              <a:t> 5 </a:t>
            </a:r>
            <a:r>
              <a:rPr lang="de-DE" sz="2800" dirty="0" err="1"/>
              <a:t>rokov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67107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03746-2380-4CDE-AA6E-00178202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 err="1"/>
              <a:t>Záver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295888-4D56-448D-8158-1CABAF66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2" y="1460666"/>
            <a:ext cx="10699146" cy="44948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/>
              <a:t>Nord Stream 2 je </a:t>
            </a:r>
            <a:r>
              <a:rPr lang="de-DE" sz="2800" dirty="0" err="1"/>
              <a:t>projekt</a:t>
            </a:r>
            <a:r>
              <a:rPr lang="de-DE" sz="2800" dirty="0"/>
              <a:t> s </a:t>
            </a:r>
            <a:r>
              <a:rPr lang="de-DE" sz="2800" dirty="0" err="1"/>
              <a:t>ďalekosiahlymi</a:t>
            </a:r>
            <a:r>
              <a:rPr lang="de-DE" sz="2800" dirty="0"/>
              <a:t> </a:t>
            </a:r>
            <a:r>
              <a:rPr lang="de-DE" sz="2800" dirty="0" err="1"/>
              <a:t>rozmermi</a:t>
            </a:r>
            <a:r>
              <a:rPr lang="de-DE" sz="2800" dirty="0"/>
              <a:t>: </a:t>
            </a:r>
            <a:r>
              <a:rPr lang="sk-SK" sz="2800" dirty="0"/>
              <a:t>U</a:t>
            </a:r>
            <a:r>
              <a:rPr lang="de-DE" sz="2800" dirty="0" err="1"/>
              <a:t>kazuje</a:t>
            </a:r>
            <a:r>
              <a:rPr lang="de-DE" sz="2800" dirty="0"/>
              <a:t> 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sk-SK" sz="2800" dirty="0"/>
              <a:t>intenzitu</a:t>
            </a:r>
            <a:r>
              <a:rPr lang="de-DE" sz="2800" dirty="0"/>
              <a:t> </a:t>
            </a:r>
            <a:r>
              <a:rPr lang="de-DE" sz="2800" dirty="0" err="1"/>
              <a:t>energetického</a:t>
            </a:r>
            <a:r>
              <a:rPr lang="de-DE" sz="2800" dirty="0"/>
              <a:t> </a:t>
            </a:r>
            <a:r>
              <a:rPr lang="de-DE" sz="2800" dirty="0" err="1"/>
              <a:t>trhu</a:t>
            </a:r>
            <a:r>
              <a:rPr lang="de-DE" sz="2800" dirty="0"/>
              <a:t> v </a:t>
            </a:r>
            <a:r>
              <a:rPr lang="de-DE" sz="2800" dirty="0" err="1"/>
              <a:t>Európe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de-DE" sz="2800" dirty="0" err="1"/>
              <a:t>ako</a:t>
            </a:r>
            <a:r>
              <a:rPr lang="de-DE" sz="2800" dirty="0"/>
              <a:t> </a:t>
            </a:r>
            <a:r>
              <a:rPr lang="de-DE" sz="2800" dirty="0" err="1"/>
              <a:t>dôležitá</a:t>
            </a:r>
            <a:r>
              <a:rPr lang="de-DE" sz="2800" dirty="0"/>
              <a:t> je </a:t>
            </a:r>
            <a:r>
              <a:rPr lang="de-DE" sz="2800" dirty="0" err="1"/>
              <a:t>úloha</a:t>
            </a:r>
            <a:r>
              <a:rPr lang="de-DE" sz="2800" dirty="0"/>
              <a:t> </a:t>
            </a:r>
            <a:r>
              <a:rPr lang="de-DE" sz="2800" dirty="0" err="1"/>
              <a:t>tranzit</a:t>
            </a:r>
            <a:r>
              <a:rPr lang="sk-SK" sz="2800" dirty="0"/>
              <a:t>nej krajiny</a:t>
            </a:r>
            <a:r>
              <a:rPr lang="de-DE" sz="2800" dirty="0"/>
              <a:t> </a:t>
            </a:r>
            <a:r>
              <a:rPr lang="de-DE" sz="2800" dirty="0" err="1"/>
              <a:t>plynu</a:t>
            </a:r>
            <a:r>
              <a:rPr lang="de-DE" sz="2800" dirty="0"/>
              <a:t> </a:t>
            </a:r>
            <a:r>
              <a:rPr lang="de-DE" sz="2800" dirty="0" err="1"/>
              <a:t>pre</a:t>
            </a:r>
            <a:r>
              <a:rPr lang="de-DE" sz="2800" dirty="0"/>
              <a:t> </a:t>
            </a:r>
            <a:r>
              <a:rPr lang="de-DE" sz="2800" dirty="0" err="1"/>
              <a:t>východoeurópske</a:t>
            </a:r>
            <a:r>
              <a:rPr lang="de-DE" sz="2800" dirty="0"/>
              <a:t> </a:t>
            </a:r>
            <a:r>
              <a:rPr lang="de-DE" sz="2800" dirty="0" err="1"/>
              <a:t>krajiny</a:t>
            </a:r>
            <a:r>
              <a:rPr lang="de-DE" sz="2800" dirty="0"/>
              <a:t> 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sk-SK" sz="2800" dirty="0"/>
              <a:t>že pri </a:t>
            </a:r>
            <a:r>
              <a:rPr lang="de-DE" sz="2800" dirty="0" err="1"/>
              <a:t>energetick</a:t>
            </a:r>
            <a:r>
              <a:rPr lang="sk-SK" sz="2800" dirty="0"/>
              <a:t>ej</a:t>
            </a:r>
            <a:r>
              <a:rPr lang="de-DE" sz="2800" dirty="0"/>
              <a:t> </a:t>
            </a:r>
            <a:r>
              <a:rPr lang="de-DE" sz="2800" dirty="0" err="1"/>
              <a:t>politik</a:t>
            </a:r>
            <a:r>
              <a:rPr lang="sk-SK" sz="2800" dirty="0"/>
              <a:t>e sú dôležité </a:t>
            </a:r>
            <a:r>
              <a:rPr lang="sk-SK" sz="2800" dirty="0" err="1"/>
              <a:t>vn</a:t>
            </a:r>
            <a:r>
              <a:rPr lang="de-DE" sz="2800" dirty="0" err="1"/>
              <a:t>útroštátn</a:t>
            </a:r>
            <a:r>
              <a:rPr lang="sk-SK" sz="2800" dirty="0"/>
              <a:t>e</a:t>
            </a:r>
            <a:r>
              <a:rPr lang="de-DE" sz="2800" dirty="0"/>
              <a:t> </a:t>
            </a:r>
            <a:r>
              <a:rPr lang="de-DE" sz="2800" dirty="0" err="1"/>
              <a:t>riešenia</a:t>
            </a:r>
            <a:endParaRPr lang="sk-SK" sz="2800" dirty="0"/>
          </a:p>
          <a:p>
            <a:pPr algn="just">
              <a:buFontTx/>
              <a:buChar char="-"/>
            </a:pPr>
            <a:r>
              <a:rPr lang="sk-SK" sz="2800" dirty="0"/>
              <a:t>že </a:t>
            </a:r>
            <a:r>
              <a:rPr lang="de-DE" sz="2800" dirty="0"/>
              <a:t> </a:t>
            </a:r>
            <a:r>
              <a:rPr lang="sk-SK" sz="2800" dirty="0"/>
              <a:t>pri európskej e</a:t>
            </a:r>
            <a:r>
              <a:rPr lang="de-DE" sz="2800" dirty="0" err="1"/>
              <a:t>nergetick</a:t>
            </a:r>
            <a:r>
              <a:rPr lang="sk-SK" sz="2800" dirty="0"/>
              <a:t>ej</a:t>
            </a:r>
            <a:r>
              <a:rPr lang="de-DE" sz="2800" dirty="0"/>
              <a:t> </a:t>
            </a:r>
            <a:r>
              <a:rPr lang="de-DE" sz="2800" dirty="0" err="1"/>
              <a:t>politik</a:t>
            </a:r>
            <a:r>
              <a:rPr lang="sk-SK" sz="2800" dirty="0"/>
              <a:t>e</a:t>
            </a:r>
            <a:r>
              <a:rPr lang="de-DE" sz="2800" dirty="0"/>
              <a:t> </a:t>
            </a:r>
            <a:r>
              <a:rPr lang="sk-SK" sz="2800" dirty="0"/>
              <a:t>sa presadí  </a:t>
            </a:r>
          </a:p>
          <a:p>
            <a:pPr marL="0" indent="0" algn="just">
              <a:buNone/>
            </a:pPr>
            <a:r>
              <a:rPr lang="sk-SK" sz="2800" dirty="0"/>
              <a:t>   </a:t>
            </a:r>
            <a:r>
              <a:rPr lang="de-DE" sz="2800" dirty="0" err="1"/>
              <a:t>silnejš</a:t>
            </a:r>
            <a:r>
              <a:rPr lang="sk-SK" sz="2800" dirty="0"/>
              <a:t>í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3339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38108-224E-4A23-A2A1-FF7CB6E3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sv-SE" dirty="0">
                <a:effectLst/>
              </a:rPr>
              <a:t>Vplyv na spoločnú európsku energetickú politiku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E8F61-8B2E-4FD5-AC63-135A62BB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8236"/>
            <a:ext cx="12191999" cy="4741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Posúdenie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dosahu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spoločnosti</a:t>
            </a:r>
            <a:r>
              <a:rPr lang="de-DE" sz="2800" dirty="0">
                <a:effectLst/>
              </a:rPr>
              <a:t> Nord Stream 2 na </a:t>
            </a:r>
            <a:r>
              <a:rPr lang="de-DE" sz="2800" dirty="0" err="1">
                <a:effectLst/>
              </a:rPr>
              <a:t>energetickú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úniu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možné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len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vzťahu</a:t>
            </a:r>
            <a:r>
              <a:rPr lang="de-DE" sz="2800" dirty="0">
                <a:effectLst/>
              </a:rPr>
              <a:t> k </a:t>
            </a:r>
            <a:r>
              <a:rPr lang="de-DE" sz="2800" dirty="0" err="1">
                <a:effectLst/>
              </a:rPr>
              <a:t>záujmom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pozíciám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jednotlivých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členských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štátov</a:t>
            </a:r>
            <a:r>
              <a:rPr lang="de-DE" sz="2800" dirty="0">
                <a:effectLst/>
              </a:rPr>
              <a:t>. 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de-DE" sz="2800" dirty="0" err="1">
                <a:effectLst/>
              </a:rPr>
              <a:t>Priority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hospodárstvo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politiku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životné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prostredie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ovplyvnené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spoločnosťou</a:t>
            </a:r>
            <a:r>
              <a:rPr lang="de-DE" sz="2800" dirty="0">
                <a:effectLst/>
              </a:rPr>
              <a:t> Nord Stream 2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líšia</a:t>
            </a:r>
            <a:r>
              <a:rPr lang="de-DE" sz="2800" dirty="0">
                <a:effectLst/>
              </a:rPr>
              <a:t> v </a:t>
            </a:r>
            <a:r>
              <a:rPr lang="de-DE" sz="2800" dirty="0" err="1">
                <a:effectLst/>
              </a:rPr>
              <a:t>závislosti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od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krajiny</a:t>
            </a:r>
            <a:r>
              <a:rPr lang="de-DE" sz="2800" dirty="0">
                <a:effectLst/>
              </a:rPr>
              <a:t>.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de-DE" sz="2800" dirty="0">
                <a:effectLst/>
              </a:rPr>
              <a:t>-</a:t>
            </a:r>
            <a:r>
              <a:rPr lang="de-DE" sz="2800" dirty="0" err="1">
                <a:effectLst/>
              </a:rPr>
              <a:t>Východné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členské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štáty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poškodené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>
                <a:effectLst/>
              </a:rPr>
              <a:t>ne</a:t>
            </a:r>
            <a:r>
              <a:rPr lang="sk-SK" sz="2800" dirty="0">
                <a:effectLst/>
              </a:rPr>
              <a:t>uskutočnenie</a:t>
            </a:r>
            <a:r>
              <a:rPr lang="de-DE" sz="2800" dirty="0">
                <a:effectLst/>
              </a:rPr>
              <a:t> Nord Stream 2 </a:t>
            </a:r>
            <a:r>
              <a:rPr lang="de-DE" sz="2800" dirty="0" err="1">
                <a:effectLst/>
              </a:rPr>
              <a:t>by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poškodil</a:t>
            </a:r>
            <a:r>
              <a:rPr lang="sk-SK" sz="2800" dirty="0">
                <a:effectLst/>
              </a:rPr>
              <a:t>o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štáty profitujúce z neho </a:t>
            </a: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energetick</a:t>
            </a:r>
            <a:r>
              <a:rPr lang="sk-SK" sz="2800" dirty="0">
                <a:effectLst/>
              </a:rPr>
              <a:t>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úni</a:t>
            </a:r>
            <a:r>
              <a:rPr lang="sk-SK" sz="2800" dirty="0">
                <a:effectLst/>
              </a:rPr>
              <a:t>a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najmä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termín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solidarity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len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nepresne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vymedzené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7208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276CD-D5C5-4D3D-99B7-3494CC86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 err="1">
                <a:effectLst/>
              </a:rPr>
              <a:t>Zhrnutie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321B93-FD75-4D25-9DEE-A69F85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1610"/>
            <a:ext cx="11096973" cy="40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err="1">
                <a:effectLst/>
              </a:rPr>
              <a:t>Hypotéza</a:t>
            </a:r>
            <a:r>
              <a:rPr lang="de-DE" sz="2800" dirty="0">
                <a:effectLst/>
              </a:rPr>
              <a:t> je </a:t>
            </a:r>
            <a:r>
              <a:rPr lang="sk-SK" sz="2800" dirty="0">
                <a:effectLst/>
              </a:rPr>
              <a:t>nesprávna</a:t>
            </a:r>
            <a:r>
              <a:rPr lang="de-DE" sz="2800" dirty="0">
                <a:effectLst/>
              </a:rPr>
              <a:t>,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de-DE" sz="2800" dirty="0" err="1">
                <a:effectLst/>
              </a:rPr>
              <a:t>pretože</a:t>
            </a:r>
            <a:r>
              <a:rPr lang="de-DE" sz="2800" dirty="0">
                <a:effectLst/>
              </a:rPr>
              <a:t> nie </a:t>
            </a:r>
            <a:r>
              <a:rPr lang="de-DE" sz="2800" dirty="0" err="1">
                <a:effectLst/>
              </a:rPr>
              <a:t>len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ekonomické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zázemie</a:t>
            </a:r>
            <a:r>
              <a:rPr lang="sk-SK" sz="2800" dirty="0">
                <a:effectLst/>
              </a:rPr>
              <a:t> zohráva dôležitú úlohu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ale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aj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politické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aspekty</a:t>
            </a:r>
            <a:r>
              <a:rPr lang="de-DE" sz="2800" dirty="0">
                <a:effectLst/>
              </a:rPr>
              <a:t> a </a:t>
            </a:r>
            <a:r>
              <a:rPr lang="de-DE" sz="2800" dirty="0" err="1">
                <a:effectLst/>
              </a:rPr>
              <a:t>tiež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vplyv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životného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prostredia</a:t>
            </a:r>
            <a:r>
              <a:rPr lang="de-DE" sz="2800" dirty="0">
                <a:effectLst/>
              </a:rPr>
              <a:t>.  </a:t>
            </a:r>
            <a:endParaRPr lang="sk-SK" sz="2800" dirty="0">
              <a:effectLst/>
            </a:endParaRPr>
          </a:p>
          <a:p>
            <a:pPr marL="0" indent="0" algn="just">
              <a:buNone/>
            </a:pPr>
            <a:r>
              <a:rPr lang="de-DE" sz="2800" dirty="0" err="1">
                <a:effectLst/>
              </a:rPr>
              <a:t>Okrem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toho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vplyv</a:t>
            </a:r>
            <a:r>
              <a:rPr lang="de-DE" sz="2800" dirty="0">
                <a:effectLst/>
              </a:rPr>
              <a:t> Nord Stream 2 na </a:t>
            </a:r>
            <a:r>
              <a:rPr lang="de-DE" sz="2800" dirty="0" err="1">
                <a:effectLst/>
              </a:rPr>
              <a:t>spoločnú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európsku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energetickú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politiku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nemožno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jasne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vymedziť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záporný</a:t>
            </a:r>
            <a:r>
              <a:rPr lang="de-DE" sz="2800" dirty="0">
                <a:effectLst/>
              </a:rPr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7970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B11E5-0AEE-4FEA-88BD-B6592D37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Implementácia</a:t>
            </a:r>
            <a:r>
              <a:rPr lang="de-DE" dirty="0"/>
              <a:t> </a:t>
            </a:r>
            <a:r>
              <a:rPr lang="de-DE" dirty="0" err="1"/>
              <a:t>médií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054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E373A-D9A7-4FAA-908B-5AA42B4B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0" y="0"/>
            <a:ext cx="10353761" cy="1326321"/>
          </a:xfrm>
        </p:spPr>
        <p:txBody>
          <a:bodyPr/>
          <a:lstStyle/>
          <a:p>
            <a:pPr lvl="0"/>
            <a:r>
              <a:rPr lang="sk-SK" dirty="0">
                <a:effectLst/>
              </a:rPr>
              <a:t>Zoznam ilustrácií</a:t>
            </a:r>
            <a:endParaRPr lang="de-DE" dirty="0">
              <a:effectLst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22BE1-CCA9-4910-B381-404BFE34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2" y="1326321"/>
            <a:ext cx="11993115" cy="5194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k-SK" sz="2400" dirty="0">
                <a:effectLst/>
              </a:rPr>
              <a:t>Ropovod do Európy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2"/>
              </a:rPr>
              <a:t>https://www.dw.com/de/machtkampf-um-gasleitungen-nach-europa/a-5789311</a:t>
            </a:r>
            <a:r>
              <a:rPr lang="de-DE" sz="2400" dirty="0"/>
              <a:t> </a:t>
            </a:r>
            <a:r>
              <a:rPr lang="de-DE" sz="2400" dirty="0">
                <a:effectLst/>
              </a:rPr>
              <a:t>[Stand: 05.02.2020]</a:t>
            </a:r>
          </a:p>
          <a:p>
            <a:pPr marL="0" indent="0" algn="just">
              <a:buNone/>
            </a:pPr>
            <a:r>
              <a:rPr lang="sk-SK" sz="2400" dirty="0">
                <a:effectLst/>
              </a:rPr>
              <a:t>Vlajka Nemecka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3"/>
              </a:rPr>
              <a:t>https://de.wikipedia.org/wiki/Flagge_Deutschlands</a:t>
            </a:r>
            <a:r>
              <a:rPr lang="de-DE" sz="2400" dirty="0"/>
              <a:t> </a:t>
            </a:r>
            <a:r>
              <a:rPr lang="de-DE" sz="2400" dirty="0">
                <a:effectLst/>
              </a:rPr>
              <a:t>[Stand: 05.02.2020]</a:t>
            </a:r>
            <a:endParaRPr lang="de-DE" sz="2400" dirty="0"/>
          </a:p>
          <a:p>
            <a:pPr marL="0" indent="0" algn="just">
              <a:buNone/>
            </a:pPr>
            <a:r>
              <a:rPr lang="sk-SK" sz="2400" dirty="0"/>
              <a:t>Vlajka Poľska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4"/>
              </a:rPr>
              <a:t>https://de.wikipedia.org/wiki/Flagge_Polens</a:t>
            </a:r>
            <a:r>
              <a:rPr lang="de-DE" sz="2400" dirty="0">
                <a:effectLst/>
              </a:rPr>
              <a:t> [Stand: 05.02.2020]</a:t>
            </a:r>
            <a:endParaRPr lang="de-DE" sz="2400" dirty="0"/>
          </a:p>
          <a:p>
            <a:pPr marL="0" indent="0" algn="just">
              <a:buNone/>
            </a:pPr>
            <a:r>
              <a:rPr lang="sk-SK" sz="2400" dirty="0"/>
              <a:t>Vlajka Ukrajiny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5"/>
              </a:rPr>
              <a:t>https://de.wikipedia.org/wiki/Flagge_der_Ukraine</a:t>
            </a:r>
            <a:r>
              <a:rPr lang="de-DE" sz="2400" dirty="0"/>
              <a:t> </a:t>
            </a:r>
            <a:r>
              <a:rPr lang="de-DE" sz="2400" dirty="0">
                <a:effectLst/>
              </a:rPr>
              <a:t>[Stand: 05.02.2020]</a:t>
            </a:r>
          </a:p>
          <a:p>
            <a:pPr marL="0" indent="0" algn="just">
              <a:buNone/>
            </a:pPr>
            <a:r>
              <a:rPr lang="sk-SK" sz="2400" dirty="0">
                <a:effectLst/>
              </a:rPr>
              <a:t>Vlajka Slovenska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6"/>
              </a:rPr>
              <a:t>https://de.wikipedia.org/wiki/Flagge_der_Slowakei</a:t>
            </a:r>
            <a:r>
              <a:rPr lang="de-DE" sz="2400" dirty="0"/>
              <a:t> </a:t>
            </a:r>
            <a:r>
              <a:rPr lang="de-DE" sz="2400" dirty="0">
                <a:effectLst/>
              </a:rPr>
              <a:t>[Stand: 05.02.2020]</a:t>
            </a:r>
          </a:p>
          <a:p>
            <a:pPr marL="0" indent="0" algn="just">
              <a:buNone/>
            </a:pPr>
            <a:r>
              <a:rPr lang="sk-SK" sz="2400" dirty="0">
                <a:effectLst/>
              </a:rPr>
              <a:t>Mapa ropovodu </a:t>
            </a:r>
            <a:r>
              <a:rPr lang="sk-SK" sz="2400" dirty="0" err="1">
                <a:effectLst/>
              </a:rPr>
              <a:t>Baltic</a:t>
            </a:r>
            <a:r>
              <a:rPr lang="de-DE" sz="2400" dirty="0">
                <a:effectLst/>
              </a:rPr>
              <a:t>: </a:t>
            </a:r>
            <a:r>
              <a:rPr lang="de-DE" sz="2400" dirty="0">
                <a:hlinkClick r:id="rId7"/>
              </a:rPr>
              <a:t>https://de.wikipedia.org/wiki/Baltic_Pipe#/media/Datei:Mapa_baltic-pipe-public-domain-PL.jpg</a:t>
            </a:r>
            <a:r>
              <a:rPr lang="de-DE" sz="2400" dirty="0"/>
              <a:t> </a:t>
            </a:r>
            <a:r>
              <a:rPr lang="de-DE" sz="2400" dirty="0">
                <a:effectLst/>
              </a:rPr>
              <a:t>[Stand: 05.02.2020]</a:t>
            </a:r>
          </a:p>
          <a:p>
            <a:pPr marL="0" indent="0" algn="just">
              <a:buNone/>
            </a:pPr>
            <a:endParaRPr lang="de-DE" sz="2400" dirty="0"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068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84D63-2CD7-41DD-912D-66F81C05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56" y="0"/>
            <a:ext cx="10353761" cy="1326321"/>
          </a:xfrm>
        </p:spPr>
        <p:txBody>
          <a:bodyPr/>
          <a:lstStyle/>
          <a:p>
            <a:r>
              <a:rPr lang="sk-SK" dirty="0">
                <a:effectLst/>
              </a:rPr>
              <a:t>Zoznam použitej literatúry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7CF00C-152D-4C96-95D5-A4B41892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6909"/>
            <a:ext cx="12192000" cy="5248894"/>
          </a:xfrm>
        </p:spPr>
        <p:txBody>
          <a:bodyPr>
            <a:noAutofit/>
          </a:bodyPr>
          <a:lstStyle/>
          <a:p>
            <a:r>
              <a:rPr lang="de-DE" sz="1000" dirty="0">
                <a:effectLst/>
              </a:rPr>
              <a:t>Benz, M. (2018. 01 03). </a:t>
            </a:r>
            <a:r>
              <a:rPr lang="de-DE" sz="1000" i="1" dirty="0">
                <a:effectLst/>
              </a:rPr>
              <a:t>Neue </a:t>
            </a:r>
            <a:r>
              <a:rPr lang="de-DE" sz="1000" i="1" dirty="0" err="1">
                <a:effectLst/>
              </a:rPr>
              <a:t>Bürcher</a:t>
            </a:r>
            <a:r>
              <a:rPr lang="de-DE" sz="1000" i="1" dirty="0">
                <a:effectLst/>
              </a:rPr>
              <a:t> Zeitung</a:t>
            </a:r>
            <a:r>
              <a:rPr lang="de-DE" sz="1000" dirty="0">
                <a:effectLst/>
              </a:rPr>
              <a:t>. Von https://www.nzz.ch/wirtschaft/die-ukraine-traegt-im-erdgasstreit-mit-russland-endgueltig-den-sieg-davon-ld.1361746 abgerufen</a:t>
            </a:r>
          </a:p>
          <a:p>
            <a:r>
              <a:rPr lang="de-DE" sz="1000" dirty="0">
                <a:effectLst/>
              </a:rPr>
              <a:t>(09. 26 2018). Von https://www.kyivpost.com/ukraine-politics/finance-ministry-ukraine-to-lose-2-5-3-percent-of-gdp-over-nord-stream-2.html?cn-reloaded=1 abgerufen</a:t>
            </a:r>
          </a:p>
          <a:p>
            <a:r>
              <a:rPr lang="de-DE" sz="1000" i="1" dirty="0" err="1">
                <a:effectLst/>
              </a:rPr>
              <a:t>ARd</a:t>
            </a:r>
            <a:r>
              <a:rPr lang="de-DE" sz="1000" dirty="0">
                <a:effectLst/>
              </a:rPr>
              <a:t>. (21. 12 2019). Von https://www.tagesschau.de/ausland/trump-nord-stream-2-sanktionen-103.html abgerufen</a:t>
            </a:r>
          </a:p>
          <a:p>
            <a:r>
              <a:rPr lang="de-DE" sz="1000" dirty="0">
                <a:effectLst/>
              </a:rPr>
              <a:t>Aretz, E. (08. 02 2019). </a:t>
            </a:r>
            <a:r>
              <a:rPr lang="de-DE" sz="1000" i="1" dirty="0">
                <a:effectLst/>
              </a:rPr>
              <a:t>tagesschau.de</a:t>
            </a:r>
            <a:r>
              <a:rPr lang="de-DE" sz="1000" dirty="0">
                <a:effectLst/>
              </a:rPr>
              <a:t>. Von https://www.tagesschau.de/wirtschaft/deutschland-russland-gas-101.html abgerufen [13.01.2020]</a:t>
            </a:r>
          </a:p>
          <a:p>
            <a:r>
              <a:rPr lang="de-DE" sz="1000" dirty="0" err="1">
                <a:effectLst/>
              </a:rPr>
              <a:t>Ballin</a:t>
            </a:r>
            <a:r>
              <a:rPr lang="de-DE" sz="1000" dirty="0">
                <a:effectLst/>
              </a:rPr>
              <a:t>, A. (04. 12 2019). </a:t>
            </a:r>
            <a:r>
              <a:rPr lang="de-DE" sz="1000" i="1" dirty="0">
                <a:effectLst/>
              </a:rPr>
              <a:t>Handelsblatt</a:t>
            </a:r>
            <a:r>
              <a:rPr lang="de-DE" sz="1000" dirty="0">
                <a:effectLst/>
              </a:rPr>
              <a:t>. Von https://www.handelsblatt.com/unternehmen/energie/energieversorgung-ukraine-und-russland-pokern-im-gasstreit-hoch/25294772.html?ticket=ST-43322890-5NwfmDsSvSHqH4a7cNbk-ap2 abgerufen[13.01.2020]</a:t>
            </a:r>
          </a:p>
          <a:p>
            <a:r>
              <a:rPr lang="de-DE" sz="1000" dirty="0" err="1">
                <a:effectLst/>
              </a:rPr>
              <a:t>Bidder</a:t>
            </a:r>
            <a:r>
              <a:rPr lang="de-DE" sz="1000" dirty="0">
                <a:effectLst/>
              </a:rPr>
              <a:t>, B. (08. 02 2019). </a:t>
            </a:r>
            <a:r>
              <a:rPr lang="de-DE" sz="1000" i="1" dirty="0">
                <a:effectLst/>
              </a:rPr>
              <a:t>Spiegel Online</a:t>
            </a:r>
            <a:r>
              <a:rPr lang="de-DE" sz="1000" dirty="0">
                <a:effectLst/>
              </a:rPr>
              <a:t>. Von https://www.spiegel.de/wirtschaft/soziales/nord-stream-2-deutschland-zahlt-einen-zu-hohen-preis-a-1252335.html abgerufen[13.01.2020]</a:t>
            </a:r>
          </a:p>
          <a:p>
            <a:r>
              <a:rPr lang="de-DE" sz="1000" i="1" dirty="0">
                <a:effectLst/>
              </a:rPr>
              <a:t>Bundeszentrale für politische Bildung</a:t>
            </a:r>
            <a:r>
              <a:rPr lang="de-DE" sz="1000" dirty="0">
                <a:effectLst/>
              </a:rPr>
              <a:t>. (13. 07 2013). Von http://www.bpb.de/politik/wirtschaft/energiepolitik/152502/gemeinsamen-energieaussenpolitik-der-eu abgerufen[13.01.2020]</a:t>
            </a:r>
          </a:p>
          <a:p>
            <a:r>
              <a:rPr lang="de-DE" sz="1000" i="1" dirty="0">
                <a:effectLst/>
              </a:rPr>
              <a:t>ENERGIE-CHRONIK</a:t>
            </a:r>
            <a:r>
              <a:rPr lang="de-DE" sz="1000" dirty="0">
                <a:effectLst/>
              </a:rPr>
              <a:t>. (2006). Von https://www.energie-chronik.de/060706.htm abgerufen[13.01.2020]</a:t>
            </a:r>
          </a:p>
          <a:p>
            <a:r>
              <a:rPr lang="de-DE" sz="1000" i="1" dirty="0" err="1">
                <a:effectLst/>
              </a:rPr>
              <a:t>Eustream</a:t>
            </a:r>
            <a:r>
              <a:rPr lang="de-DE" sz="1000" dirty="0">
                <a:effectLst/>
              </a:rPr>
              <a:t>. (kein Datum). Von https://www.eustream.sk/en_company-eustream abgerufen[13.01.2020]</a:t>
            </a:r>
          </a:p>
          <a:p>
            <a:r>
              <a:rPr lang="de-DE" sz="1000" dirty="0" err="1">
                <a:effectLst/>
              </a:rPr>
              <a:t>Faiß</a:t>
            </a:r>
            <a:r>
              <a:rPr lang="de-DE" sz="1000" dirty="0">
                <a:effectLst/>
              </a:rPr>
              <a:t>, H. L. (16. 09 2019). </a:t>
            </a:r>
            <a:r>
              <a:rPr lang="de-DE" sz="1000" i="1" dirty="0">
                <a:effectLst/>
              </a:rPr>
              <a:t>Politik in den EU-Mitgliedsstaaten</a:t>
            </a:r>
            <a:r>
              <a:rPr lang="de-DE" sz="1000" dirty="0">
                <a:effectLst/>
              </a:rPr>
              <a:t>. Von https://www.treffpunkteuropa.de/nord-stream-2-worum-geht-es-eigentlich abgerufen[13.01.2020]</a:t>
            </a:r>
          </a:p>
          <a:p>
            <a:r>
              <a:rPr lang="de-DE" sz="1000" dirty="0">
                <a:effectLst/>
              </a:rPr>
              <a:t>Hölzl (kein Datum) Von https://twinspace.etwinning.net/89104/materials/files[13.01.2020]</a:t>
            </a:r>
          </a:p>
          <a:p>
            <a:r>
              <a:rPr lang="de-DE" sz="1000" dirty="0">
                <a:effectLst/>
              </a:rPr>
              <a:t>Kellermann, F. (18. 21 2017). </a:t>
            </a:r>
            <a:r>
              <a:rPr lang="de-DE" sz="1000" i="1" dirty="0">
                <a:effectLst/>
              </a:rPr>
              <a:t>Deutschlandfunk</a:t>
            </a:r>
            <a:r>
              <a:rPr lang="de-DE" sz="1000" dirty="0">
                <a:effectLst/>
              </a:rPr>
              <a:t>. Von https://www.deutschlandfunk.de/deutsch-russische-gaspipeline-nordstream-ii-entzweit-polen.795.de.html?dram:article_id=406298 abgerufen[13.01.2020]</a:t>
            </a:r>
          </a:p>
          <a:p>
            <a:r>
              <a:rPr lang="de-DE" sz="1000" dirty="0">
                <a:effectLst/>
              </a:rPr>
              <a:t>Kellermann, F. (12. 09 2018). </a:t>
            </a:r>
            <a:r>
              <a:rPr lang="de-DE" sz="1000" i="1" dirty="0">
                <a:effectLst/>
              </a:rPr>
              <a:t>Deutschlandfunk</a:t>
            </a:r>
            <a:r>
              <a:rPr lang="de-DE" sz="1000" dirty="0">
                <a:effectLst/>
              </a:rPr>
              <a:t>. Von https://www.deutschlandfunk.de/nord-stream-2-die-ukraine-kaempft-um-ihre-kunden.1773.de.html?dram:article_id=427881 abgerufen[13.01.2020]</a:t>
            </a:r>
          </a:p>
          <a:p>
            <a:r>
              <a:rPr lang="de-DE" sz="1000" i="1" dirty="0" err="1">
                <a:effectLst/>
              </a:rPr>
              <a:t>Kyiw</a:t>
            </a:r>
            <a:r>
              <a:rPr lang="de-DE" sz="1000" i="1" dirty="0">
                <a:effectLst/>
              </a:rPr>
              <a:t> Post</a:t>
            </a:r>
            <a:r>
              <a:rPr lang="de-DE" sz="1000" dirty="0">
                <a:effectLst/>
              </a:rPr>
              <a:t>. (kein Datum). Von https://www.kyivpost.com/ukraine-politics/finance-ministry-ukraine-to-lose-2-5-3-percent-of-gdp-over-nord-stream-2.html?cn-reloaded=1 abgerufen[13.01.2020]</a:t>
            </a:r>
          </a:p>
          <a:p>
            <a:r>
              <a:rPr lang="de-DE" sz="1000" dirty="0">
                <a:effectLst/>
              </a:rPr>
              <a:t>Lang, K. O., &amp; Westphal, K. (2016). </a:t>
            </a:r>
            <a:r>
              <a:rPr lang="de-DE" sz="1000" i="1" dirty="0">
                <a:effectLst/>
              </a:rPr>
              <a:t>Nord Stream 2 - Versuch einer politischen und wirtschaftlichen Einordnung.</a:t>
            </a:r>
            <a:r>
              <a:rPr lang="de-DE" sz="1000" dirty="0">
                <a:effectLst/>
              </a:rPr>
              <a:t> Berlin: Stiftung Wissenschaft und Politik. [13.01.2020]</a:t>
            </a:r>
          </a:p>
          <a:p>
            <a:r>
              <a:rPr lang="de-DE" sz="1000" dirty="0">
                <a:effectLst/>
              </a:rPr>
              <a:t>Löhr, J. (15. 05 2018). </a:t>
            </a:r>
            <a:r>
              <a:rPr lang="de-DE" sz="1000" i="1" dirty="0">
                <a:effectLst/>
              </a:rPr>
              <a:t>Frankfurter Allgemeine</a:t>
            </a:r>
            <a:r>
              <a:rPr lang="de-DE" sz="1000" dirty="0">
                <a:effectLst/>
              </a:rPr>
              <a:t>. Von https://www.faz.net/aktuell/wirtschaft/die-pipeline-nord-stream-2-wird-zum-politikum-15589843.html abgerufen[13.01.2020]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9648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E6323-D746-4F9F-B1AC-7567AD9E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sk-SK" dirty="0"/>
              <a:t>Štruktúra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EA2E3-D7B1-4DA2-A72A-30017043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8789"/>
            <a:ext cx="10614991" cy="5219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/>
              <a:t>Vysvetlenie</a:t>
            </a:r>
            <a:r>
              <a:rPr lang="de-DE" sz="2800" dirty="0"/>
              <a:t> </a:t>
            </a:r>
            <a:r>
              <a:rPr lang="de-DE" sz="2800" dirty="0" err="1"/>
              <a:t>pozícií</a:t>
            </a:r>
            <a:r>
              <a:rPr lang="de-DE" sz="2800" dirty="0"/>
              <a:t> </a:t>
            </a:r>
            <a:r>
              <a:rPr lang="de-DE" sz="2800" dirty="0" err="1"/>
              <a:t>Nemecka</a:t>
            </a:r>
            <a:r>
              <a:rPr lang="sk-SK" sz="2800" dirty="0"/>
              <a:t>,</a:t>
            </a:r>
            <a:r>
              <a:rPr lang="de-DE" sz="2800" dirty="0"/>
              <a:t> </a:t>
            </a:r>
            <a:r>
              <a:rPr lang="de-DE" sz="2800" dirty="0" err="1"/>
              <a:t>Slovensk</a:t>
            </a:r>
            <a:r>
              <a:rPr lang="sk-SK" sz="2800" dirty="0"/>
              <a:t>a,</a:t>
            </a:r>
            <a:r>
              <a:rPr lang="de-DE" sz="2800" dirty="0"/>
              <a:t> </a:t>
            </a:r>
            <a:r>
              <a:rPr lang="de-DE" sz="2800" dirty="0" err="1"/>
              <a:t>Poľsk</a:t>
            </a:r>
            <a:r>
              <a:rPr lang="sk-SK" sz="2800" dirty="0"/>
              <a:t>a </a:t>
            </a:r>
            <a:r>
              <a:rPr lang="sk-SK" sz="2800" dirty="0" err="1"/>
              <a:t>a</a:t>
            </a:r>
            <a:r>
              <a:rPr lang="de-DE" sz="2800" dirty="0"/>
              <a:t> </a:t>
            </a:r>
            <a:r>
              <a:rPr lang="de-DE" sz="2800" dirty="0" err="1"/>
              <a:t>Ukrajin</a:t>
            </a:r>
            <a:r>
              <a:rPr lang="sk-SK" sz="2800" dirty="0"/>
              <a:t>y</a:t>
            </a:r>
            <a:r>
              <a:rPr lang="de-DE" sz="2800" dirty="0"/>
              <a:t> </a:t>
            </a: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de-DE" sz="2800" dirty="0"/>
              <a:t>na </a:t>
            </a:r>
            <a:r>
              <a:rPr lang="de-DE" sz="2800" dirty="0" err="1"/>
              <a:t>základe</a:t>
            </a:r>
            <a:r>
              <a:rPr lang="de-DE" sz="2800" dirty="0"/>
              <a:t> </a:t>
            </a:r>
            <a:r>
              <a:rPr lang="de-DE" sz="2800" dirty="0" err="1"/>
              <a:t>kategóri</a:t>
            </a:r>
            <a:r>
              <a:rPr lang="sk-SK" sz="2800" dirty="0"/>
              <a:t>í:</a:t>
            </a:r>
            <a:r>
              <a:rPr lang="de-DE" sz="2800" dirty="0"/>
              <a:t> </a:t>
            </a:r>
            <a:r>
              <a:rPr lang="de-DE" sz="2800" dirty="0" err="1"/>
              <a:t>ekonomika</a:t>
            </a:r>
            <a:r>
              <a:rPr lang="de-DE" sz="2800" dirty="0"/>
              <a:t>, </a:t>
            </a:r>
            <a:r>
              <a:rPr lang="de-DE" sz="2800" dirty="0" err="1"/>
              <a:t>politika</a:t>
            </a:r>
            <a:r>
              <a:rPr lang="de-DE" sz="2800" dirty="0"/>
              <a:t> a </a:t>
            </a:r>
            <a:r>
              <a:rPr lang="de-DE" sz="2800" dirty="0" err="1"/>
              <a:t>životné</a:t>
            </a:r>
            <a:r>
              <a:rPr lang="de-DE" sz="2800" dirty="0"/>
              <a:t> </a:t>
            </a:r>
            <a:r>
              <a:rPr lang="de-DE" sz="2800" dirty="0" err="1"/>
              <a:t>prostredie</a:t>
            </a:r>
            <a:r>
              <a:rPr lang="sk-SK" sz="2800" dirty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70306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07245-8981-4964-90DF-300DC3F5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sk-SK" dirty="0">
                <a:effectLst/>
              </a:rPr>
              <a:t>Zoznam použitej literatúry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BF0EE-6A02-49CF-AC93-2065DA5F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7538"/>
            <a:ext cx="12191999" cy="5522026"/>
          </a:xfrm>
        </p:spPr>
        <p:txBody>
          <a:bodyPr>
            <a:normAutofit fontScale="47500" lnSpcReduction="20000"/>
          </a:bodyPr>
          <a:lstStyle/>
          <a:p>
            <a:r>
              <a:rPr lang="de-DE" i="1" dirty="0">
                <a:effectLst/>
              </a:rPr>
              <a:t>NABU</a:t>
            </a:r>
            <a:r>
              <a:rPr lang="de-DE" dirty="0">
                <a:effectLst/>
              </a:rPr>
              <a:t>. (kein Datum). Von https://www.nabu.de/natur-und-landschaft/meere/lebensraum-meer/gefahren/23740.html abgerufen[13.01.2020]</a:t>
            </a:r>
          </a:p>
          <a:p>
            <a:r>
              <a:rPr lang="de-DE" i="1" dirty="0">
                <a:effectLst/>
              </a:rPr>
              <a:t>Nord Stream 2</a:t>
            </a:r>
            <a:r>
              <a:rPr lang="de-DE" dirty="0">
                <a:effectLst/>
              </a:rPr>
              <a:t>. (kein Datum). Von https://www.nord-stream2.com/de/unternehmen/anteilseigner-und-finanzinvestoren/ abgerufen[13.01.2020]</a:t>
            </a:r>
          </a:p>
          <a:p>
            <a:r>
              <a:rPr lang="de-DE" i="1" dirty="0">
                <a:effectLst/>
              </a:rPr>
              <a:t>Nord Stream 2</a:t>
            </a:r>
            <a:r>
              <a:rPr lang="de-DE" dirty="0">
                <a:effectLst/>
              </a:rPr>
              <a:t>. (kein Datum). Von Anteilseigner und Finanzinvestoren: https://www.nord-stream2.com/de/unternehmen/anteilseigner-und-finanzinvestoren/ abgerufen[13.01.2020]</a:t>
            </a:r>
          </a:p>
          <a:p>
            <a:r>
              <a:rPr lang="de-DE" i="1" dirty="0">
                <a:effectLst/>
              </a:rPr>
              <a:t>Nord Stream 2 AG</a:t>
            </a:r>
            <a:r>
              <a:rPr lang="de-DE" dirty="0">
                <a:effectLst/>
              </a:rPr>
              <a:t>. (12 2017). Von https://webcache.googleusercontent.com/search?q=cache:pWxIuWu_dQsJ:https://www.nord-stream2.com/de/download/document/32/+&amp;cd=1&amp;hl=de&amp;ct=clnk&amp;gl=pl abgerufen[13.01.2020]</a:t>
            </a:r>
          </a:p>
          <a:p>
            <a:r>
              <a:rPr lang="de-DE" i="1" dirty="0">
                <a:effectLst/>
              </a:rPr>
              <a:t>Reuters</a:t>
            </a:r>
            <a:r>
              <a:rPr lang="de-DE" dirty="0">
                <a:effectLst/>
              </a:rPr>
              <a:t>. (26. 08 2016). Von https://uk.reuters.com/article/slovakia-russia-pipelne-idUKL8N1B71GE abgerufen[13.01.2020]</a:t>
            </a:r>
          </a:p>
          <a:p>
            <a:r>
              <a:rPr lang="de-DE" i="1" dirty="0">
                <a:effectLst/>
              </a:rPr>
              <a:t>Russia </a:t>
            </a:r>
            <a:r>
              <a:rPr lang="de-DE" i="1" dirty="0" err="1">
                <a:effectLst/>
              </a:rPr>
              <a:t>Bussines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today</a:t>
            </a:r>
            <a:r>
              <a:rPr lang="de-DE" dirty="0">
                <a:effectLst/>
              </a:rPr>
              <a:t>. (2019). Von https://russiabusinesstoday.com/economy/poland-plans-to-increase-transit-fee-for-russian-gas/ abgerufen[13.01.2020]</a:t>
            </a:r>
          </a:p>
          <a:p>
            <a:r>
              <a:rPr lang="de-DE" dirty="0" err="1">
                <a:effectLst/>
              </a:rPr>
              <a:t>Sabanova</a:t>
            </a:r>
            <a:r>
              <a:rPr lang="de-DE" dirty="0">
                <a:effectLst/>
              </a:rPr>
              <a:t>, K. (11. 06 2018). </a:t>
            </a:r>
            <a:r>
              <a:rPr lang="de-DE" i="1" dirty="0">
                <a:effectLst/>
              </a:rPr>
              <a:t>FOMOSO</a:t>
            </a:r>
            <a:r>
              <a:rPr lang="de-DE" dirty="0">
                <a:effectLst/>
              </a:rPr>
              <a:t>. Von https://www.fomoso.org/meinungen/kommentare/nord-stream-2-grund-fuer-die-angst-in-der-ukraine-und-in-polen/#_ftnref2 abgerufen[13.01.2020]</a:t>
            </a:r>
          </a:p>
          <a:p>
            <a:r>
              <a:rPr lang="de-DE" dirty="0" err="1">
                <a:effectLst/>
              </a:rPr>
              <a:t>Schlandt</a:t>
            </a:r>
            <a:r>
              <a:rPr lang="de-DE" dirty="0">
                <a:effectLst/>
              </a:rPr>
              <a:t>, J. (04. 07 2017). </a:t>
            </a:r>
            <a:r>
              <a:rPr lang="de-DE" i="1" dirty="0">
                <a:effectLst/>
              </a:rPr>
              <a:t>Berliner Morgenpost</a:t>
            </a:r>
            <a:r>
              <a:rPr lang="de-DE" dirty="0">
                <a:effectLst/>
              </a:rPr>
              <a:t>. Von https://www.morgenpost.de/wirtschaft/article210184861/Mehr-russisches-Gas-fuer-Deutschland.html abgerufen[13.01.2020]</a:t>
            </a:r>
          </a:p>
          <a:p>
            <a:r>
              <a:rPr lang="de-DE" dirty="0">
                <a:effectLst/>
              </a:rPr>
              <a:t>Schuller, K. (02. 11 2019). </a:t>
            </a:r>
            <a:r>
              <a:rPr lang="de-DE" i="1" dirty="0">
                <a:effectLst/>
              </a:rPr>
              <a:t>Frankfurter Allgemeine</a:t>
            </a:r>
            <a:r>
              <a:rPr lang="de-DE" dirty="0">
                <a:effectLst/>
              </a:rPr>
              <a:t>. Von https://www.faz.net/aktuell/politik/russlands-nord-stream-gas-ist-eine-gefahr-fuer-deutschland-und-europa-16465519.html abgerufen[13.01.2020]</a:t>
            </a:r>
          </a:p>
          <a:p>
            <a:r>
              <a:rPr lang="de-DE" dirty="0">
                <a:effectLst/>
              </a:rPr>
              <a:t>Sommer, T. (12. 02 2019). </a:t>
            </a:r>
            <a:r>
              <a:rPr lang="de-DE" i="1" dirty="0">
                <a:effectLst/>
              </a:rPr>
              <a:t>Zeit Online</a:t>
            </a:r>
            <a:r>
              <a:rPr lang="de-DE" dirty="0">
                <a:effectLst/>
              </a:rPr>
              <a:t>. Von https://www.zeit.de/politik/deutschland/2019-02/nord-stream-fakten-hintergruende abgerufen[13.01.2020]</a:t>
            </a:r>
          </a:p>
          <a:p>
            <a:r>
              <a:rPr lang="de-DE" i="1" dirty="0">
                <a:effectLst/>
              </a:rPr>
              <a:t>Spiegel Online</a:t>
            </a:r>
            <a:r>
              <a:rPr lang="de-DE" dirty="0">
                <a:effectLst/>
              </a:rPr>
              <a:t>. (30. 11 2018). Von https://www.spiegel.de/wirtschaft/soziales/baltic-pipe-polen-und-daenemark-ueber-gaspipeline-unter-der-ostsee-einig-a-1241441.html abgerufen[13.01.2020]</a:t>
            </a:r>
          </a:p>
          <a:p>
            <a:r>
              <a:rPr lang="de-DE" i="1" dirty="0">
                <a:effectLst/>
              </a:rPr>
              <a:t>Spiegel Online</a:t>
            </a:r>
            <a:r>
              <a:rPr lang="de-DE" dirty="0">
                <a:effectLst/>
              </a:rPr>
              <a:t>. (07. 05 2019). Von https://www.spiegel.de/wirtschaft/unternehmen/nord-stream-2-ukraine-bezeichnet-gaspipeline-als-raeuberische-investition-a-1266266.html abgerufen[13.01.2020]</a:t>
            </a:r>
          </a:p>
          <a:p>
            <a:r>
              <a:rPr lang="de-DE" i="1" dirty="0" err="1">
                <a:effectLst/>
              </a:rPr>
              <a:t>statista</a:t>
            </a:r>
            <a:r>
              <a:rPr lang="de-DE" dirty="0">
                <a:effectLst/>
              </a:rPr>
              <a:t>. (2019). Von https://de.statista.com/statistik/daten/studie/273612/umfrage/bruttoinlandsprodukt-bip-der-slowakei/ abgerufen[13.01.2020]</a:t>
            </a:r>
          </a:p>
          <a:p>
            <a:r>
              <a:rPr lang="de-DE" dirty="0">
                <a:effectLst/>
              </a:rPr>
              <a:t>Steiner, E. (29. 01 2019). </a:t>
            </a:r>
            <a:r>
              <a:rPr lang="de-DE" i="1" dirty="0">
                <a:effectLst/>
              </a:rPr>
              <a:t>Welt</a:t>
            </a:r>
            <a:r>
              <a:rPr lang="de-DE" dirty="0">
                <a:effectLst/>
              </a:rPr>
              <a:t>. Von https://www.welt.de/wirtschaft/article187819534/Energieversorgung-Die-gefaehrliche-Abhaengigkeit-der-EU-von-Russland.html abgerufen[13.01.2020]</a:t>
            </a:r>
          </a:p>
          <a:p>
            <a:r>
              <a:rPr lang="de-DE" i="1" dirty="0">
                <a:effectLst/>
              </a:rPr>
              <a:t>Stern</a:t>
            </a:r>
            <a:r>
              <a:rPr lang="de-DE" dirty="0">
                <a:effectLst/>
              </a:rPr>
              <a:t>. (19. 12 2019). Von https://www.stern.de/wirtschaft/news/nach-langen-verhandlungen-russland-und-ukraine--einigung-ueber-neuen-gastransit-vertrag-9056868.html abgerufen[13.01.2020]</a:t>
            </a:r>
          </a:p>
          <a:p>
            <a:r>
              <a:rPr lang="de-DE" i="1" dirty="0">
                <a:effectLst/>
              </a:rPr>
              <a:t>Süddeutsche Zeitung</a:t>
            </a:r>
            <a:r>
              <a:rPr lang="de-DE" dirty="0">
                <a:effectLst/>
              </a:rPr>
              <a:t>. (24. 06 2014). Von https://www.sueddeutsche.de/wirtschaft/energieversorgung-europa-muss-von-importiertem-gas-und-oel-unabhaengig-werden-1.2013645 abgerufen[13.01.2020]</a:t>
            </a:r>
          </a:p>
          <a:p>
            <a:r>
              <a:rPr lang="de-DE" i="1" dirty="0">
                <a:effectLst/>
              </a:rPr>
              <a:t>Zeit Online</a:t>
            </a:r>
            <a:r>
              <a:rPr lang="de-DE" dirty="0">
                <a:effectLst/>
              </a:rPr>
              <a:t>. (31. 12 2019). Von https://www.zeit.de/politik/ausland/2019-12/gastransit-russland-ukraine-vertrag-gasversorgung abgerufen[13.01.2020]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29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9B24D-880A-423C-8A44-F8A2ED33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9377"/>
            <a:ext cx="12191999" cy="1326321"/>
          </a:xfrm>
        </p:spPr>
        <p:txBody>
          <a:bodyPr/>
          <a:lstStyle/>
          <a:p>
            <a:r>
              <a:rPr lang="sk-SK" dirty="0"/>
              <a:t>Štruktúra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37A043-5140-4061-B562-C993E10F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1266944"/>
            <a:ext cx="9422295" cy="5366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/>
              <a:t>Porovnanie</a:t>
            </a:r>
            <a:r>
              <a:rPr lang="de-DE" sz="2800" dirty="0"/>
              <a:t> </a:t>
            </a:r>
            <a:r>
              <a:rPr lang="de-DE" sz="2800" dirty="0" err="1"/>
              <a:t>Nemecka</a:t>
            </a:r>
            <a:r>
              <a:rPr lang="de-DE" sz="2800" dirty="0"/>
              <a:t> s: </a:t>
            </a:r>
            <a:endParaRPr lang="sk-SK" sz="2800" dirty="0"/>
          </a:p>
          <a:p>
            <a:pPr marL="0" indent="0" algn="ctr">
              <a:buNone/>
            </a:pPr>
            <a:r>
              <a:rPr lang="de-DE" sz="2800" dirty="0" err="1"/>
              <a:t>Poľsko</a:t>
            </a:r>
            <a:r>
              <a:rPr lang="sk-SK" sz="2800" dirty="0"/>
              <a:t>+</a:t>
            </a:r>
            <a:r>
              <a:rPr lang="de-DE" sz="2800" dirty="0"/>
              <a:t> </a:t>
            </a:r>
            <a:r>
              <a:rPr lang="de-DE" sz="2800" dirty="0" err="1"/>
              <a:t>Slovensko</a:t>
            </a:r>
            <a:r>
              <a:rPr lang="sk-SK" sz="2800" dirty="0"/>
              <a:t>+</a:t>
            </a:r>
            <a:r>
              <a:rPr lang="de-DE" sz="2800" dirty="0"/>
              <a:t> </a:t>
            </a:r>
            <a:r>
              <a:rPr lang="de-DE" sz="2800" dirty="0" err="1"/>
              <a:t>Ukrajina</a:t>
            </a:r>
            <a:r>
              <a:rPr lang="de-DE" sz="2800" dirty="0"/>
              <a:t> </a:t>
            </a:r>
            <a:r>
              <a:rPr lang="sk-SK" sz="2800" dirty="0"/>
              <a:t>a</a:t>
            </a:r>
          </a:p>
          <a:p>
            <a:pPr marL="0" indent="0" algn="ctr">
              <a:buNone/>
            </a:pPr>
            <a:r>
              <a:rPr lang="sk-SK" sz="2800" dirty="0"/>
              <a:t>s</a:t>
            </a:r>
            <a:r>
              <a:rPr lang="de-DE" sz="2800" dirty="0" err="1"/>
              <a:t>poločné</a:t>
            </a:r>
            <a:r>
              <a:rPr lang="de-DE" sz="2800" dirty="0"/>
              <a:t> </a:t>
            </a:r>
            <a:r>
              <a:rPr lang="de-DE" sz="2800" dirty="0" err="1"/>
              <a:t>závery</a:t>
            </a:r>
            <a:r>
              <a:rPr lang="de-DE" sz="2800" dirty="0"/>
              <a:t> </a:t>
            </a:r>
            <a:r>
              <a:rPr lang="de-DE" sz="2800" dirty="0" err="1"/>
              <a:t>vplyv</a:t>
            </a:r>
            <a:r>
              <a:rPr lang="sk-SK" sz="2800" dirty="0"/>
              <a:t>u</a:t>
            </a:r>
            <a:r>
              <a:rPr lang="de-DE" sz="2800" dirty="0"/>
              <a:t> na </a:t>
            </a:r>
            <a:r>
              <a:rPr lang="de-DE" sz="2800" dirty="0" err="1"/>
              <a:t>spoločnú</a:t>
            </a:r>
            <a:r>
              <a:rPr lang="de-DE" sz="2800" dirty="0"/>
              <a:t> </a:t>
            </a:r>
            <a:r>
              <a:rPr lang="de-DE" sz="2800" dirty="0" err="1"/>
              <a:t>európsku</a:t>
            </a:r>
            <a:r>
              <a:rPr lang="de-DE" sz="2800" dirty="0"/>
              <a:t> </a:t>
            </a:r>
            <a:r>
              <a:rPr lang="de-DE" sz="2800" dirty="0" err="1"/>
              <a:t>energetickú</a:t>
            </a:r>
            <a:r>
              <a:rPr lang="de-DE" sz="2800" dirty="0"/>
              <a:t> </a:t>
            </a:r>
            <a:r>
              <a:rPr lang="de-DE" sz="2800" dirty="0" err="1"/>
              <a:t>politiku</a:t>
            </a:r>
            <a:r>
              <a:rPr lang="sk-SK" sz="2800" dirty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9816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97065-BA57-4D45-9B82-B8A7345B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Nord Stream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8E630-9AEF-47C8-837E-8952C5CA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29047"/>
            <a:ext cx="11423374" cy="4199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-</a:t>
            </a:r>
            <a:r>
              <a:rPr lang="sk-SK" sz="2800" dirty="0">
                <a:effectLst/>
              </a:rPr>
              <a:t>r</a:t>
            </a:r>
            <a:r>
              <a:rPr lang="de-DE" sz="2800" dirty="0" err="1">
                <a:effectLst/>
              </a:rPr>
              <a:t>ozšírenie</a:t>
            </a:r>
            <a:r>
              <a:rPr lang="de-DE" sz="2800" dirty="0">
                <a:effectLst/>
              </a:rPr>
              <a:t> Nord Stream</a:t>
            </a:r>
            <a:r>
              <a:rPr lang="sk-SK" sz="2800" dirty="0">
                <a:effectLst/>
              </a:rPr>
              <a:t> 2</a:t>
            </a:r>
          </a:p>
          <a:p>
            <a:pPr marL="0" indent="0">
              <a:buNone/>
            </a:pPr>
            <a:r>
              <a:rPr lang="de-DE" sz="2800" dirty="0">
                <a:effectLst/>
              </a:rPr>
              <a:t>-transport </a:t>
            </a:r>
            <a:r>
              <a:rPr lang="de-DE" sz="2800" dirty="0" err="1">
                <a:effectLst/>
              </a:rPr>
              <a:t>plynu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cez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Baltské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more</a:t>
            </a:r>
            <a:r>
              <a:rPr lang="de-DE" sz="2800" dirty="0">
                <a:effectLst/>
              </a:rPr>
              <a:t> z Ruska do </a:t>
            </a:r>
            <a:r>
              <a:rPr lang="de-DE" sz="2800" dirty="0" err="1">
                <a:effectLst/>
              </a:rPr>
              <a:t>Nemecka</a:t>
            </a:r>
            <a:endParaRPr lang="sk-SK" sz="2800" dirty="0">
              <a:effectLst/>
            </a:endParaRPr>
          </a:p>
          <a:p>
            <a:pPr marL="0" indent="0">
              <a:buNone/>
            </a:pPr>
            <a:r>
              <a:rPr lang="de-DE" sz="2800" dirty="0">
                <a:effectLst/>
              </a:rPr>
              <a:t>-</a:t>
            </a:r>
            <a:r>
              <a:rPr lang="de-DE" sz="2800" dirty="0" err="1">
                <a:effectLst/>
              </a:rPr>
              <a:t>obchádza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tradičn</a:t>
            </a:r>
            <a:r>
              <a:rPr lang="sk-SK" sz="2800" dirty="0" err="1">
                <a:effectLst/>
              </a:rPr>
              <a:t>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plynárensk</a:t>
            </a:r>
            <a:r>
              <a:rPr lang="sk-SK" sz="2800" dirty="0">
                <a:effectLst/>
              </a:rPr>
              <a:t>o-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tranzitn</a:t>
            </a:r>
            <a:r>
              <a:rPr lang="sk-SK" sz="2800" dirty="0" err="1">
                <a:effectLst/>
              </a:rPr>
              <a:t>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kraj</a:t>
            </a:r>
            <a:r>
              <a:rPr lang="sk-SK" sz="2800" dirty="0" err="1">
                <a:effectLst/>
              </a:rPr>
              <a:t>ín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ako</a:t>
            </a:r>
            <a:r>
              <a:rPr lang="de-DE" sz="2800" dirty="0">
                <a:effectLst/>
              </a:rPr>
              <a:t> je </a:t>
            </a:r>
            <a:r>
              <a:rPr lang="de-DE" sz="2800" dirty="0" err="1">
                <a:effectLst/>
              </a:rPr>
              <a:t>Poľsko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Slovensko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alebo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Ukrajina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8082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30235-5668-4F35-9C06-B82B2E21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/>
              <a:t>Nord Stream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0B5AA-F651-4334-A87D-633C8DD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985" y="1278820"/>
            <a:ext cx="9434946" cy="518655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sk-SK" sz="2800" dirty="0">
                <a:effectLst/>
              </a:rPr>
              <a:t>r</a:t>
            </a:r>
            <a:r>
              <a:rPr lang="de-DE" sz="2800" dirty="0" err="1">
                <a:effectLst/>
              </a:rPr>
              <a:t>očná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kapacita</a:t>
            </a:r>
            <a:r>
              <a:rPr lang="de-DE" sz="2800" dirty="0">
                <a:effectLst/>
              </a:rPr>
              <a:t>: </a:t>
            </a:r>
            <a:r>
              <a:rPr lang="de-DE" sz="2800" dirty="0" err="1">
                <a:effectLst/>
              </a:rPr>
              <a:t>približne</a:t>
            </a:r>
            <a:r>
              <a:rPr lang="de-DE" sz="2800" dirty="0">
                <a:effectLst/>
              </a:rPr>
              <a:t> 55 000 000 000 </a:t>
            </a:r>
            <a:r>
              <a:rPr lang="de-DE" sz="2800" dirty="0" err="1">
                <a:effectLst/>
              </a:rPr>
              <a:t>kubických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metrov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plynárenského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spoločného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projektu</a:t>
            </a:r>
            <a:r>
              <a:rPr lang="de-DE" sz="2800" dirty="0">
                <a:effectLst/>
              </a:rPr>
              <a:t>: </a:t>
            </a:r>
            <a:r>
              <a:rPr lang="de-DE" sz="2800" dirty="0" err="1">
                <a:effectLst/>
              </a:rPr>
              <a:t>Nemecko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Holandsko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Veľká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Británia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Francúzsko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Rakúsko</a:t>
            </a:r>
            <a:r>
              <a:rPr lang="de-DE" sz="2800" dirty="0">
                <a:effectLst/>
              </a:rPr>
              <a:t>, </a:t>
            </a:r>
            <a:r>
              <a:rPr lang="de-DE" sz="2800" dirty="0" err="1">
                <a:effectLst/>
              </a:rPr>
              <a:t>Rusko</a:t>
            </a:r>
            <a:r>
              <a:rPr lang="de-DE" sz="2800" dirty="0">
                <a:effectLst/>
              </a:rPr>
              <a:t>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náklady</a:t>
            </a:r>
            <a:r>
              <a:rPr lang="de-DE" sz="2800" dirty="0">
                <a:effectLst/>
              </a:rPr>
              <a:t>: 8 </a:t>
            </a:r>
            <a:r>
              <a:rPr lang="de-DE" sz="2800" dirty="0" err="1">
                <a:effectLst/>
              </a:rPr>
              <a:t>až</a:t>
            </a:r>
            <a:r>
              <a:rPr lang="de-DE" sz="2800" dirty="0">
                <a:effectLst/>
              </a:rPr>
              <a:t> 10 000 000 000 EUR </a:t>
            </a:r>
            <a:endParaRPr lang="sk-SK" sz="2800" dirty="0">
              <a:effectLst/>
            </a:endParaRPr>
          </a:p>
          <a:p>
            <a:pPr algn="just">
              <a:buFontTx/>
              <a:buChar char="-"/>
            </a:pPr>
            <a:r>
              <a:rPr lang="de-DE" sz="2800" dirty="0" err="1">
                <a:effectLst/>
              </a:rPr>
              <a:t>dokončenie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by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sa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malo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dosiahnuť</a:t>
            </a:r>
            <a:r>
              <a:rPr lang="de-DE" sz="2800" dirty="0">
                <a:effectLst/>
              </a:rPr>
              <a:t> do </a:t>
            </a:r>
            <a:r>
              <a:rPr lang="de-DE" sz="2800" dirty="0" err="1">
                <a:effectLst/>
              </a:rPr>
              <a:t>konca</a:t>
            </a:r>
            <a:r>
              <a:rPr lang="de-DE" sz="2800" dirty="0">
                <a:effectLst/>
              </a:rPr>
              <a:t> </a:t>
            </a:r>
            <a:r>
              <a:rPr lang="sk-SK" sz="2800" dirty="0">
                <a:effectLst/>
              </a:rPr>
              <a:t>roku </a:t>
            </a:r>
            <a:r>
              <a:rPr lang="de-DE" sz="2800" dirty="0">
                <a:effectLst/>
              </a:rPr>
              <a:t>2019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7064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230C4C6-87F5-4A07-98F0-C6B4AAED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5" y="404780"/>
            <a:ext cx="8921449" cy="60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4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109</TotalTime>
  <Words>2645</Words>
  <Application>Microsoft Office PowerPoint</Application>
  <PresentationFormat>Širokouhlá</PresentationFormat>
  <Paragraphs>235</Paragraphs>
  <Slides>50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4" baseType="lpstr">
      <vt:lpstr>Arial</vt:lpstr>
      <vt:lpstr>Bookman Old Style</vt:lpstr>
      <vt:lpstr>Rockwell</vt:lpstr>
      <vt:lpstr>Damask</vt:lpstr>
      <vt:lpstr>Prezentácia programu PowerPoint</vt:lpstr>
      <vt:lpstr>Konflikty záujmov v rámci EÚ   na Problmatiku Nord Stream 2 so   zameraním na Poľsko</vt:lpstr>
      <vt:lpstr>Cieľom práce</vt:lpstr>
      <vt:lpstr>Štruktúra</vt:lpstr>
      <vt:lpstr>Štruktúra</vt:lpstr>
      <vt:lpstr>Štruktúra</vt:lpstr>
      <vt:lpstr>Nord Stream 2</vt:lpstr>
      <vt:lpstr>Nord Stream 2</vt:lpstr>
      <vt:lpstr>Prezentácia programu PowerPoint</vt:lpstr>
      <vt:lpstr>Spoločná európska energetická únia</vt:lpstr>
      <vt:lpstr>Situácia v oblasti  energetickej politiky v Európe</vt:lpstr>
      <vt:lpstr>Nemecko</vt:lpstr>
      <vt:lpstr>Ekonomika</vt:lpstr>
      <vt:lpstr>Politika</vt:lpstr>
      <vt:lpstr>Životné prostredie</vt:lpstr>
      <vt:lpstr>Životné prostredie</vt:lpstr>
      <vt:lpstr>Poľsko</vt:lpstr>
      <vt:lpstr>Ekonomika</vt:lpstr>
      <vt:lpstr>Prezentácia programu PowerPoint</vt:lpstr>
      <vt:lpstr>Politika</vt:lpstr>
      <vt:lpstr>Životné prostredie</vt:lpstr>
      <vt:lpstr>Slovensko</vt:lpstr>
      <vt:lpstr>Hospodárstvo</vt:lpstr>
      <vt:lpstr>hospodárstvo</vt:lpstr>
      <vt:lpstr>Politika</vt:lpstr>
      <vt:lpstr>Životné prostredie</vt:lpstr>
      <vt:lpstr>Ukrajina</vt:lpstr>
      <vt:lpstr>Ekonomika</vt:lpstr>
      <vt:lpstr>Politika</vt:lpstr>
      <vt:lpstr>Životné prostredie</vt:lpstr>
      <vt:lpstr>Porovnanie Nemecka s Poľskom</vt:lpstr>
      <vt:lpstr>Ekonomika </vt:lpstr>
      <vt:lpstr>Politika </vt:lpstr>
      <vt:lpstr>Životné prostrdie</vt:lpstr>
      <vt:lpstr>Porovnanie Nemecka so Slovenskom</vt:lpstr>
      <vt:lpstr>Ekonomika</vt:lpstr>
      <vt:lpstr>Politika</vt:lpstr>
      <vt:lpstr>Životné prostredie</vt:lpstr>
      <vt:lpstr>Porovnanie Nemecka s Ukrajinou</vt:lpstr>
      <vt:lpstr>Ekonomiky</vt:lpstr>
      <vt:lpstr>Politika</vt:lpstr>
      <vt:lpstr>Životné prostredie</vt:lpstr>
      <vt:lpstr>Podobnosti medzi Nemeckom, poľskom, slovenskom a Ukrajinou</vt:lpstr>
      <vt:lpstr>Záver</vt:lpstr>
      <vt:lpstr>Vplyv na spoločnú európsku energetickú politiku</vt:lpstr>
      <vt:lpstr>Zhrnutie</vt:lpstr>
      <vt:lpstr>Implementácia médií</vt:lpstr>
      <vt:lpstr>Zoznam ilustrácií</vt:lpstr>
      <vt:lpstr>Zoznam použitej literatúry</vt:lpstr>
      <vt:lpstr>Zoznam použitej literatúry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Hölzl</dc:creator>
  <cp:lastModifiedBy>ucitel</cp:lastModifiedBy>
  <cp:revision>100</cp:revision>
  <dcterms:created xsi:type="dcterms:W3CDTF">2020-01-12T18:15:43Z</dcterms:created>
  <dcterms:modified xsi:type="dcterms:W3CDTF">2020-04-23T10:04:55Z</dcterms:modified>
</cp:coreProperties>
</file>