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753600" cy="7315200"/>
  <p:notesSz cx="6858000" cy="9144000"/>
  <p:embeddedFontLst>
    <p:embeddedFont>
      <p:font typeface="Arimo" panose="020B0604020202020204" charset="0"/>
      <p:regular r:id="rId27"/>
    </p:embeddedFont>
    <p:embeddedFont>
      <p:font typeface="Arimo Bold" panose="020B0604020202020204" charset="0"/>
      <p:regular r:id="rId28"/>
    </p:embeddedFont>
    <p:embeddedFont>
      <p:font typeface="Arimo Italics" panose="020B0604020202020204" charset="0"/>
      <p:regular r:id="rId29"/>
    </p:embeddedFont>
    <p:embeddedFont>
      <p:font typeface="Calibri" panose="020F0502020204030204" pitchFamily="34" charset="0"/>
      <p:regular r:id="rId30"/>
      <p:bold r:id="rId31"/>
      <p:italic r:id="rId32"/>
      <p:boldItalic r:id="rId33"/>
    </p:embeddedFont>
    <p:embeddedFont>
      <p:font typeface="Lato" panose="020B0604020202020204" charset="-18"/>
      <p:regular r:id="rId34"/>
    </p:embeddedFont>
    <p:embeddedFont>
      <p:font typeface="Lato Bold" panose="020B0604020202020204" charset="-18"/>
      <p:regular r:id="rId35"/>
    </p:embeddedFont>
    <p:embeddedFont>
      <p:font typeface="Lato Heavy" panose="020B0604020202020204" charset="-18"/>
      <p:regular r:id="rId36"/>
    </p:embeddedFont>
    <p:embeddedFont>
      <p:font typeface="Lato Heavy Bold" panose="020B0604020202020204" charset="-18"/>
      <p:regular r:id="rId37"/>
    </p:embeddedFont>
    <p:embeddedFont>
      <p:font typeface="Open Sans Bold" panose="020B0604020202020204" charset="0"/>
      <p:regular r:id="rId38"/>
    </p:embeddedFont>
    <p:embeddedFont>
      <p:font typeface="Open Sans Extra Bold"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7" d="100"/>
          <a:sy n="77" d="100"/>
        </p:scale>
        <p:origin x="147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84" b="21884"/>
          <a:stretch>
            <a:fillRect/>
          </a:stretch>
        </p:blipFill>
        <p:spPr>
          <a:xfrm>
            <a:off x="0" y="0"/>
            <a:ext cx="9753600" cy="7315200"/>
          </a:xfrm>
          <a:prstGeom prst="rect">
            <a:avLst/>
          </a:prstGeom>
        </p:spPr>
      </p:pic>
      <p:sp>
        <p:nvSpPr>
          <p:cNvPr id="3" name="TextBox 3"/>
          <p:cNvSpPr txBox="1"/>
          <p:nvPr/>
        </p:nvSpPr>
        <p:spPr>
          <a:xfrm>
            <a:off x="2053389" y="3056681"/>
            <a:ext cx="5659353" cy="1542232"/>
          </a:xfrm>
          <a:prstGeom prst="rect">
            <a:avLst/>
          </a:prstGeom>
        </p:spPr>
        <p:txBody>
          <a:bodyPr lIns="0" tIns="0" rIns="0" bIns="0" rtlCol="0" anchor="t">
            <a:spAutoFit/>
          </a:bodyPr>
          <a:lstStyle/>
          <a:p>
            <a:pPr algn="ctr">
              <a:lnSpc>
                <a:spcPts val="6103"/>
              </a:lnSpc>
            </a:pPr>
            <a:r>
              <a:rPr lang="en-US" sz="4768" spc="238">
                <a:solidFill>
                  <a:srgbClr val="FFDC79"/>
                </a:solidFill>
                <a:latin typeface="League Spartan Bold"/>
              </a:rPr>
              <a:t>MOBILITY IN CROATIA</a:t>
            </a:r>
          </a:p>
        </p:txBody>
      </p:sp>
      <p:sp>
        <p:nvSpPr>
          <p:cNvPr id="4" name="TextBox 4"/>
          <p:cNvSpPr txBox="1"/>
          <p:nvPr/>
        </p:nvSpPr>
        <p:spPr>
          <a:xfrm>
            <a:off x="2027722" y="2558642"/>
            <a:ext cx="5686425" cy="295284"/>
          </a:xfrm>
          <a:prstGeom prst="rect">
            <a:avLst/>
          </a:prstGeom>
        </p:spPr>
        <p:txBody>
          <a:bodyPr lIns="0" tIns="0" rIns="0" bIns="0" rtlCol="0" anchor="t">
            <a:spAutoFit/>
          </a:bodyPr>
          <a:lstStyle/>
          <a:p>
            <a:pPr algn="ctr">
              <a:lnSpc>
                <a:spcPts val="2322"/>
              </a:lnSpc>
            </a:pPr>
            <a:r>
              <a:rPr lang="en-US" sz="1873" spc="93">
                <a:solidFill>
                  <a:srgbClr val="F5FFE5"/>
                </a:solidFill>
                <a:latin typeface="Lato Bold"/>
              </a:rPr>
              <a:t>Second A.Li.E.N. mobility</a:t>
            </a:r>
          </a:p>
        </p:txBody>
      </p:sp>
      <p:sp>
        <p:nvSpPr>
          <p:cNvPr id="5" name="TextBox 5"/>
          <p:cNvSpPr txBox="1"/>
          <p:nvPr/>
        </p:nvSpPr>
        <p:spPr>
          <a:xfrm>
            <a:off x="2040556" y="4713713"/>
            <a:ext cx="5676900" cy="203495"/>
          </a:xfrm>
          <a:prstGeom prst="rect">
            <a:avLst/>
          </a:prstGeom>
        </p:spPr>
        <p:txBody>
          <a:bodyPr lIns="0" tIns="0" rIns="0" bIns="0" rtlCol="0" anchor="t">
            <a:spAutoFit/>
          </a:bodyPr>
          <a:lstStyle/>
          <a:p>
            <a:pPr algn="ctr">
              <a:lnSpc>
                <a:spcPts val="1478"/>
              </a:lnSpc>
            </a:pPr>
            <a:r>
              <a:rPr lang="en-US" sz="1192" spc="166">
                <a:solidFill>
                  <a:srgbClr val="F5FFE5"/>
                </a:solidFill>
                <a:latin typeface="Lato Heavy Bold"/>
              </a:rPr>
              <a:t>FROM 4TH TO 8TH APRIL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459" t="1515" r="1459" b="1515"/>
          <a:stretch>
            <a:fillRect/>
          </a:stretch>
        </p:blipFill>
        <p:spPr>
          <a:xfrm>
            <a:off x="0" y="0"/>
            <a:ext cx="9753600" cy="73152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24300" y="1876425"/>
            <a:ext cx="5827375" cy="3562350"/>
          </a:xfrm>
          <a:prstGeom prst="rect">
            <a:avLst/>
          </a:prstGeom>
        </p:spPr>
      </p:pic>
      <p:grpSp>
        <p:nvGrpSpPr>
          <p:cNvPr id="4" name="Group 4"/>
          <p:cNvGrpSpPr/>
          <p:nvPr/>
        </p:nvGrpSpPr>
        <p:grpSpPr>
          <a:xfrm>
            <a:off x="4372456" y="2065172"/>
            <a:ext cx="4376350" cy="3174035"/>
            <a:chOff x="0" y="0"/>
            <a:chExt cx="5835133" cy="4232047"/>
          </a:xfrm>
        </p:grpSpPr>
        <p:sp>
          <p:nvSpPr>
            <p:cNvPr id="5" name="TextBox 5"/>
            <p:cNvSpPr txBox="1"/>
            <p:nvPr/>
          </p:nvSpPr>
          <p:spPr>
            <a:xfrm>
              <a:off x="0" y="-47625"/>
              <a:ext cx="5834939" cy="403657"/>
            </a:xfrm>
            <a:prstGeom prst="rect">
              <a:avLst/>
            </a:prstGeom>
          </p:spPr>
          <p:txBody>
            <a:bodyPr lIns="0" tIns="0" rIns="0" bIns="0" rtlCol="0" anchor="t">
              <a:spAutoFit/>
            </a:bodyPr>
            <a:lstStyle/>
            <a:p>
              <a:pPr>
                <a:lnSpc>
                  <a:spcPts val="2245"/>
                </a:lnSpc>
              </a:pPr>
              <a:r>
                <a:rPr lang="en-US" sz="1811" spc="90">
                  <a:solidFill>
                    <a:srgbClr val="F5FFE5"/>
                  </a:solidFill>
                  <a:latin typeface="Lato Heavy"/>
                </a:rPr>
                <a:t>workshop</a:t>
              </a:r>
            </a:p>
          </p:txBody>
        </p:sp>
        <p:sp>
          <p:nvSpPr>
            <p:cNvPr id="6" name="TextBox 6"/>
            <p:cNvSpPr txBox="1"/>
            <p:nvPr/>
          </p:nvSpPr>
          <p:spPr>
            <a:xfrm>
              <a:off x="17112" y="874459"/>
              <a:ext cx="5818021" cy="3357588"/>
            </a:xfrm>
            <a:prstGeom prst="rect">
              <a:avLst/>
            </a:prstGeom>
          </p:spPr>
          <p:txBody>
            <a:bodyPr lIns="0" tIns="0" rIns="0" bIns="0" rtlCol="0" anchor="t">
              <a:spAutoFit/>
            </a:bodyPr>
            <a:lstStyle/>
            <a:p>
              <a:pPr>
                <a:lnSpc>
                  <a:spcPts val="4986"/>
                </a:lnSpc>
              </a:pPr>
              <a:r>
                <a:rPr lang="en-US" sz="4226" spc="380">
                  <a:solidFill>
                    <a:srgbClr val="FFDC79"/>
                  </a:solidFill>
                  <a:latin typeface="League Spartan Bold"/>
                </a:rPr>
                <a:t>READING THE PAST, CREATING THE FUTURE</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C8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8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00484" y="-35996"/>
            <a:ext cx="3279042" cy="2004521"/>
          </a:xfrm>
          <a:prstGeom prst="rect">
            <a:avLst/>
          </a:prstGeom>
        </p:spPr>
      </p:pic>
      <p:sp>
        <p:nvSpPr>
          <p:cNvPr id="3" name="TextBox 3"/>
          <p:cNvSpPr txBox="1"/>
          <p:nvPr/>
        </p:nvSpPr>
        <p:spPr>
          <a:xfrm>
            <a:off x="2312907" y="378285"/>
            <a:ext cx="5654196" cy="1308099"/>
          </a:xfrm>
          <a:prstGeom prst="rect">
            <a:avLst/>
          </a:prstGeom>
        </p:spPr>
        <p:txBody>
          <a:bodyPr lIns="0" tIns="0" rIns="0" bIns="0" rtlCol="0" anchor="t">
            <a:spAutoFit/>
          </a:bodyPr>
          <a:lstStyle/>
          <a:p>
            <a:pPr algn="ctr">
              <a:lnSpc>
                <a:spcPts val="3500"/>
              </a:lnSpc>
            </a:pPr>
            <a:r>
              <a:rPr lang="en-US" sz="2500">
                <a:solidFill>
                  <a:srgbClr val="FF1616"/>
                </a:solidFill>
                <a:latin typeface="Open Sans Bold"/>
              </a:rPr>
              <a:t>WORKSHOP:</a:t>
            </a:r>
          </a:p>
          <a:p>
            <a:pPr algn="ctr">
              <a:lnSpc>
                <a:spcPts val="3500"/>
              </a:lnSpc>
            </a:pPr>
            <a:r>
              <a:rPr lang="en-US" sz="2500">
                <a:solidFill>
                  <a:srgbClr val="FF1616"/>
                </a:solidFill>
                <a:latin typeface="Open Sans Bold"/>
              </a:rPr>
              <a:t>READING THE PAST, CREATING THE FUTURE</a:t>
            </a:r>
          </a:p>
        </p:txBody>
      </p:sp>
      <p:sp>
        <p:nvSpPr>
          <p:cNvPr id="4" name="TextBox 4"/>
          <p:cNvSpPr txBox="1"/>
          <p:nvPr/>
        </p:nvSpPr>
        <p:spPr>
          <a:xfrm>
            <a:off x="204238" y="1939950"/>
            <a:ext cx="9345124" cy="5312948"/>
          </a:xfrm>
          <a:prstGeom prst="rect">
            <a:avLst/>
          </a:prstGeom>
        </p:spPr>
        <p:txBody>
          <a:bodyPr lIns="0" tIns="0" rIns="0" bIns="0" rtlCol="0" anchor="t">
            <a:spAutoFit/>
          </a:bodyPr>
          <a:lstStyle/>
          <a:p>
            <a:pPr marL="368367" lvl="1" indent="-184183" algn="just">
              <a:lnSpc>
                <a:spcPts val="2388"/>
              </a:lnSpc>
              <a:buFont typeface="Arial"/>
              <a:buChar char="•"/>
            </a:pPr>
            <a:r>
              <a:rPr lang="en-US" sz="1706" spc="85">
                <a:solidFill>
                  <a:srgbClr val="FF1616"/>
                </a:solidFill>
                <a:latin typeface="Open Sans Bold"/>
              </a:rPr>
              <a:t>Our aim is to emphasize the importance of the past when it comes to growingup and forming our personality, therefore the idea is to record your family stories.</a:t>
            </a:r>
          </a:p>
          <a:p>
            <a:pPr marL="368367" lvl="1" indent="-184183" algn="just">
              <a:lnSpc>
                <a:spcPts val="2388"/>
              </a:lnSpc>
              <a:buFont typeface="Arial"/>
              <a:buChar char="•"/>
            </a:pPr>
            <a:r>
              <a:rPr lang="en-US" sz="1706" spc="18">
                <a:solidFill>
                  <a:srgbClr val="FF1616"/>
                </a:solidFill>
                <a:latin typeface="Arimo Bold"/>
              </a:rPr>
              <a:t>We would like you to bring some very old thing such as an old candlestick, a coffee grinder, or photos, jewelry boxes, etc… Of course, something you can take on a plane.</a:t>
            </a:r>
          </a:p>
          <a:p>
            <a:pPr marL="368367" lvl="1" indent="-184183" algn="just">
              <a:lnSpc>
                <a:spcPts val="2388"/>
              </a:lnSpc>
              <a:buFont typeface="Arial"/>
              <a:buChar char="•"/>
            </a:pPr>
            <a:r>
              <a:rPr lang="en-US" sz="1706" spc="18">
                <a:solidFill>
                  <a:srgbClr val="FF1616"/>
                </a:solidFill>
                <a:latin typeface="Arimo Bold"/>
              </a:rPr>
              <a:t>There will be exhibition in the library. Everyone will write a short story, a few </a:t>
            </a:r>
          </a:p>
          <a:p>
            <a:pPr marL="368367" lvl="1" indent="-184183" algn="just">
              <a:lnSpc>
                <a:spcPts val="2388"/>
              </a:lnSpc>
              <a:buFont typeface="Arial"/>
              <a:buChar char="•"/>
            </a:pPr>
            <a:r>
              <a:rPr lang="en-US" sz="1706" spc="18">
                <a:solidFill>
                  <a:srgbClr val="FF1616"/>
                </a:solidFill>
                <a:latin typeface="Arimo Bold"/>
              </a:rPr>
              <a:t>sentences about how a certain object has got into your family.It would be great if these items stayed with us forever, as part of permanent Reading the Past, Creating the future exhibition. </a:t>
            </a:r>
          </a:p>
          <a:p>
            <a:pPr marL="368367" lvl="1" indent="-184183" algn="just">
              <a:lnSpc>
                <a:spcPts val="2388"/>
              </a:lnSpc>
              <a:buFont typeface="Arial"/>
              <a:buChar char="•"/>
            </a:pPr>
            <a:r>
              <a:rPr lang="en-US" sz="1706" spc="18">
                <a:solidFill>
                  <a:srgbClr val="FF1616"/>
                </a:solidFill>
                <a:latin typeface="Arimo Bold"/>
              </a:rPr>
              <a:t>However, if you are sentimentally attached to your belongings, then we will just exhibit them during your stay, take photos, and return them to you.</a:t>
            </a:r>
          </a:p>
          <a:p>
            <a:pPr algn="just">
              <a:lnSpc>
                <a:spcPts val="3487"/>
              </a:lnSpc>
            </a:pPr>
            <a:r>
              <a:rPr lang="en-US" sz="2490" spc="10">
                <a:solidFill>
                  <a:srgbClr val="FF1616"/>
                </a:solidFill>
                <a:latin typeface="Arimo Bold"/>
              </a:rPr>
              <a:t>We hope that your contribution will enrich our exhibition and remind you of your family past.</a:t>
            </a:r>
          </a:p>
          <a:p>
            <a:pPr algn="ctr">
              <a:lnSpc>
                <a:spcPts val="2266"/>
              </a:lnSpc>
            </a:pPr>
            <a:endParaRPr lang="en-US" sz="2490" spc="10">
              <a:solidFill>
                <a:srgbClr val="FF1616"/>
              </a:solidFill>
              <a:latin typeface="Arimo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16429" y="1052362"/>
            <a:ext cx="7821106" cy="5197642"/>
          </a:xfrm>
          <a:prstGeom prst="rect">
            <a:avLst/>
          </a:prstGeom>
        </p:spPr>
      </p:pic>
      <p:pic>
        <p:nvPicPr>
          <p:cNvPr id="3" name="Picture 3"/>
          <p:cNvPicPr>
            <a:picLocks noChangeAspect="1"/>
          </p:cNvPicPr>
          <p:nvPr/>
        </p:nvPicPr>
        <p:blipFill>
          <a:blip r:embed="rId4"/>
          <a:srcRect t="7835" b="7835"/>
          <a:stretch>
            <a:fillRect/>
          </a:stretch>
        </p:blipFill>
        <p:spPr>
          <a:xfrm>
            <a:off x="4876800" y="1665213"/>
            <a:ext cx="4876800" cy="5483351"/>
          </a:xfrm>
          <a:prstGeom prst="rect">
            <a:avLst/>
          </a:prstGeom>
        </p:spPr>
      </p:pic>
      <p:pic>
        <p:nvPicPr>
          <p:cNvPr id="4" name="Picture 4"/>
          <p:cNvPicPr>
            <a:picLocks noChangeAspect="1"/>
          </p:cNvPicPr>
          <p:nvPr/>
        </p:nvPicPr>
        <p:blipFill>
          <a:blip r:embed="rId5"/>
          <a:srcRect l="21875" r="21874"/>
          <a:stretch>
            <a:fillRect/>
          </a:stretch>
        </p:blipFill>
        <p:spPr>
          <a:xfrm>
            <a:off x="387663" y="1665213"/>
            <a:ext cx="4112513" cy="5483351"/>
          </a:xfrm>
          <a:prstGeom prst="rect">
            <a:avLst/>
          </a:prstGeom>
        </p:spPr>
      </p:pic>
      <p:sp>
        <p:nvSpPr>
          <p:cNvPr id="5" name="TextBox 5"/>
          <p:cNvSpPr txBox="1"/>
          <p:nvPr/>
        </p:nvSpPr>
        <p:spPr>
          <a:xfrm>
            <a:off x="222902" y="119744"/>
            <a:ext cx="9802901" cy="2153804"/>
          </a:xfrm>
          <a:prstGeom prst="rect">
            <a:avLst/>
          </a:prstGeom>
        </p:spPr>
        <p:txBody>
          <a:bodyPr lIns="0" tIns="0" rIns="0" bIns="0" rtlCol="0" anchor="t">
            <a:spAutoFit/>
          </a:bodyPr>
          <a:lstStyle/>
          <a:p>
            <a:pPr>
              <a:lnSpc>
                <a:spcPts val="2839"/>
              </a:lnSpc>
            </a:pPr>
            <a:r>
              <a:rPr lang="en-US" sz="2406" spc="216">
                <a:solidFill>
                  <a:srgbClr val="5C9282"/>
                </a:solidFill>
                <a:latin typeface="League Spartan Italics"/>
              </a:rPr>
              <a:t>WORKSHOP:</a:t>
            </a:r>
          </a:p>
          <a:p>
            <a:pPr>
              <a:lnSpc>
                <a:spcPts val="2839"/>
              </a:lnSpc>
            </a:pPr>
            <a:endParaRPr lang="en-US" sz="2406" spc="216">
              <a:solidFill>
                <a:srgbClr val="5C9282"/>
              </a:solidFill>
              <a:latin typeface="League Spartan Italics"/>
            </a:endParaRPr>
          </a:p>
          <a:p>
            <a:pPr>
              <a:lnSpc>
                <a:spcPts val="2839"/>
              </a:lnSpc>
            </a:pPr>
            <a:r>
              <a:rPr lang="en-US" sz="2406" spc="216">
                <a:solidFill>
                  <a:srgbClr val="5C9282"/>
                </a:solidFill>
                <a:latin typeface="League Spartan Italics"/>
              </a:rPr>
              <a:t>READING THE PAST CREATING THE FUTURE</a:t>
            </a:r>
          </a:p>
          <a:p>
            <a:pPr>
              <a:lnSpc>
                <a:spcPts val="2839"/>
              </a:lnSpc>
            </a:pPr>
            <a:r>
              <a:rPr lang="en-US" sz="2406" spc="92">
                <a:solidFill>
                  <a:srgbClr val="5C9282"/>
                </a:solidFill>
                <a:latin typeface="Arimo Italics"/>
              </a:rPr>
              <a:t> </a:t>
            </a:r>
            <a:r>
              <a:rPr lang="en-US" sz="2406" spc="216">
                <a:solidFill>
                  <a:srgbClr val="5C9282"/>
                </a:solidFill>
                <a:latin typeface="League Spartan Italics"/>
              </a:rPr>
              <a:t> </a:t>
            </a:r>
          </a:p>
          <a:p>
            <a:pPr>
              <a:lnSpc>
                <a:spcPts val="2839"/>
              </a:lnSpc>
            </a:pPr>
            <a:endParaRPr lang="en-US" sz="2406" spc="216">
              <a:solidFill>
                <a:srgbClr val="5C9282"/>
              </a:solidFill>
              <a:latin typeface="League Spartan Italics"/>
            </a:endParaRPr>
          </a:p>
          <a:p>
            <a:pPr>
              <a:lnSpc>
                <a:spcPts val="2839"/>
              </a:lnSpc>
            </a:pPr>
            <a:endParaRPr lang="en-US" sz="2406" spc="216">
              <a:solidFill>
                <a:srgbClr val="5C9282"/>
              </a:solidFill>
              <a:latin typeface="League Spartan Itali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16429" y="1052362"/>
            <a:ext cx="7821106" cy="5197642"/>
          </a:xfrm>
          <a:prstGeom prst="rect">
            <a:avLst/>
          </a:prstGeom>
        </p:spPr>
      </p:pic>
      <p:pic>
        <p:nvPicPr>
          <p:cNvPr id="3" name="Picture 3"/>
          <p:cNvPicPr>
            <a:picLocks noChangeAspect="1"/>
          </p:cNvPicPr>
          <p:nvPr/>
        </p:nvPicPr>
        <p:blipFill>
          <a:blip r:embed="rId4"/>
          <a:srcRect l="18929" r="18929"/>
          <a:stretch>
            <a:fillRect/>
          </a:stretch>
        </p:blipFill>
        <p:spPr>
          <a:xfrm>
            <a:off x="431576" y="1746265"/>
            <a:ext cx="4096641" cy="4937396"/>
          </a:xfrm>
          <a:prstGeom prst="rect">
            <a:avLst/>
          </a:prstGeom>
        </p:spPr>
      </p:pic>
      <p:pic>
        <p:nvPicPr>
          <p:cNvPr id="4" name="Picture 4"/>
          <p:cNvPicPr>
            <a:picLocks noChangeAspect="1"/>
          </p:cNvPicPr>
          <p:nvPr/>
        </p:nvPicPr>
        <p:blipFill>
          <a:blip r:embed="rId5"/>
          <a:srcRect/>
          <a:stretch>
            <a:fillRect/>
          </a:stretch>
        </p:blipFill>
        <p:spPr>
          <a:xfrm>
            <a:off x="4957147" y="2298190"/>
            <a:ext cx="4796453" cy="3597339"/>
          </a:xfrm>
          <a:prstGeom prst="rect">
            <a:avLst/>
          </a:prstGeom>
        </p:spPr>
      </p:pic>
      <p:sp>
        <p:nvSpPr>
          <p:cNvPr id="5" name="TextBox 5"/>
          <p:cNvSpPr txBox="1"/>
          <p:nvPr/>
        </p:nvSpPr>
        <p:spPr>
          <a:xfrm>
            <a:off x="222902" y="119744"/>
            <a:ext cx="9802901" cy="2153804"/>
          </a:xfrm>
          <a:prstGeom prst="rect">
            <a:avLst/>
          </a:prstGeom>
        </p:spPr>
        <p:txBody>
          <a:bodyPr lIns="0" tIns="0" rIns="0" bIns="0" rtlCol="0" anchor="t">
            <a:spAutoFit/>
          </a:bodyPr>
          <a:lstStyle/>
          <a:p>
            <a:pPr>
              <a:lnSpc>
                <a:spcPts val="2839"/>
              </a:lnSpc>
            </a:pPr>
            <a:r>
              <a:rPr lang="en-US" sz="2406" spc="216">
                <a:solidFill>
                  <a:srgbClr val="5C9282"/>
                </a:solidFill>
                <a:latin typeface="League Spartan Italics"/>
              </a:rPr>
              <a:t>WORKSHOP:</a:t>
            </a:r>
          </a:p>
          <a:p>
            <a:pPr>
              <a:lnSpc>
                <a:spcPts val="2839"/>
              </a:lnSpc>
            </a:pPr>
            <a:endParaRPr lang="en-US" sz="2406" spc="216">
              <a:solidFill>
                <a:srgbClr val="5C9282"/>
              </a:solidFill>
              <a:latin typeface="League Spartan Italics"/>
            </a:endParaRPr>
          </a:p>
          <a:p>
            <a:pPr>
              <a:lnSpc>
                <a:spcPts val="2839"/>
              </a:lnSpc>
            </a:pPr>
            <a:r>
              <a:rPr lang="en-US" sz="2406" spc="216">
                <a:solidFill>
                  <a:srgbClr val="5C9282"/>
                </a:solidFill>
                <a:latin typeface="League Spartan Italics"/>
              </a:rPr>
              <a:t>READING THE PAST CREATING THE FUTURE</a:t>
            </a:r>
          </a:p>
          <a:p>
            <a:pPr>
              <a:lnSpc>
                <a:spcPts val="2839"/>
              </a:lnSpc>
            </a:pPr>
            <a:r>
              <a:rPr lang="en-US" sz="2406" spc="92">
                <a:solidFill>
                  <a:srgbClr val="5C9282"/>
                </a:solidFill>
                <a:latin typeface="Arimo Italics"/>
              </a:rPr>
              <a:t> </a:t>
            </a:r>
            <a:r>
              <a:rPr lang="en-US" sz="2406" spc="216">
                <a:solidFill>
                  <a:srgbClr val="5C9282"/>
                </a:solidFill>
                <a:latin typeface="League Spartan Italics"/>
              </a:rPr>
              <a:t> </a:t>
            </a:r>
          </a:p>
          <a:p>
            <a:pPr>
              <a:lnSpc>
                <a:spcPts val="2839"/>
              </a:lnSpc>
            </a:pPr>
            <a:endParaRPr lang="en-US" sz="2406" spc="216">
              <a:solidFill>
                <a:srgbClr val="5C9282"/>
              </a:solidFill>
              <a:latin typeface="League Spartan Italics"/>
            </a:endParaRPr>
          </a:p>
          <a:p>
            <a:pPr>
              <a:lnSpc>
                <a:spcPts val="2839"/>
              </a:lnSpc>
            </a:pPr>
            <a:endParaRPr lang="en-US" sz="2406" spc="216">
              <a:solidFill>
                <a:srgbClr val="5C9282"/>
              </a:solidFill>
              <a:latin typeface="League Spartan Itali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6207" y="1806833"/>
            <a:ext cx="10329807" cy="3702206"/>
          </a:xfrm>
          <a:prstGeom prst="rect">
            <a:avLst/>
          </a:prstGeom>
        </p:spPr>
      </p:pic>
      <p:grpSp>
        <p:nvGrpSpPr>
          <p:cNvPr id="3" name="Group 3"/>
          <p:cNvGrpSpPr/>
          <p:nvPr/>
        </p:nvGrpSpPr>
        <p:grpSpPr>
          <a:xfrm>
            <a:off x="4427621" y="1405288"/>
            <a:ext cx="4452366" cy="4505295"/>
            <a:chOff x="0" y="0"/>
            <a:chExt cx="5936488" cy="6007060"/>
          </a:xfrm>
        </p:grpSpPr>
        <p:pic>
          <p:nvPicPr>
            <p:cNvPr id="4" name="Picture 4"/>
            <p:cNvPicPr>
              <a:picLocks noChangeAspect="1"/>
            </p:cNvPicPr>
            <p:nvPr/>
          </p:nvPicPr>
          <p:blipFill>
            <a:blip r:embed="rId4"/>
            <a:srcRect l="12940" r="12940"/>
            <a:stretch>
              <a:fillRect/>
            </a:stretch>
          </p:blipFill>
          <p:spPr>
            <a:xfrm>
              <a:off x="0" y="0"/>
              <a:ext cx="5936488" cy="6007060"/>
            </a:xfrm>
            <a:prstGeom prst="rect">
              <a:avLst/>
            </a:prstGeom>
          </p:spPr>
        </p:pic>
      </p:grpSp>
      <p:grpSp>
        <p:nvGrpSpPr>
          <p:cNvPr id="5" name="Group 5"/>
          <p:cNvGrpSpPr/>
          <p:nvPr/>
        </p:nvGrpSpPr>
        <p:grpSpPr>
          <a:xfrm>
            <a:off x="731520" y="2286967"/>
            <a:ext cx="3696101" cy="1872720"/>
            <a:chOff x="0" y="0"/>
            <a:chExt cx="4928135" cy="2496960"/>
          </a:xfrm>
        </p:grpSpPr>
        <p:sp>
          <p:nvSpPr>
            <p:cNvPr id="6" name="TextBox 6"/>
            <p:cNvSpPr txBox="1"/>
            <p:nvPr/>
          </p:nvSpPr>
          <p:spPr>
            <a:xfrm>
              <a:off x="0" y="789216"/>
              <a:ext cx="4907699" cy="1060659"/>
            </a:xfrm>
            <a:prstGeom prst="rect">
              <a:avLst/>
            </a:prstGeom>
          </p:spPr>
          <p:txBody>
            <a:bodyPr lIns="0" tIns="0" rIns="0" bIns="0" rtlCol="0" anchor="t">
              <a:spAutoFit/>
            </a:bodyPr>
            <a:lstStyle/>
            <a:p>
              <a:pPr>
                <a:lnSpc>
                  <a:spcPts val="3156"/>
                </a:lnSpc>
              </a:pPr>
              <a:r>
                <a:rPr lang="en-US" sz="2675" spc="240">
                  <a:solidFill>
                    <a:srgbClr val="FFDC79"/>
                  </a:solidFill>
                  <a:latin typeface="League Spartan Bold"/>
                </a:rPr>
                <a:t>DEBATE IN ENGLISH</a:t>
              </a:r>
            </a:p>
          </p:txBody>
        </p:sp>
        <p:sp>
          <p:nvSpPr>
            <p:cNvPr id="7" name="TextBox 7"/>
            <p:cNvSpPr txBox="1"/>
            <p:nvPr/>
          </p:nvSpPr>
          <p:spPr>
            <a:xfrm>
              <a:off x="32494" y="2168768"/>
              <a:ext cx="4895641" cy="328192"/>
            </a:xfrm>
            <a:prstGeom prst="rect">
              <a:avLst/>
            </a:prstGeom>
          </p:spPr>
          <p:txBody>
            <a:bodyPr lIns="0" tIns="0" rIns="0" bIns="0" rtlCol="0" anchor="t">
              <a:spAutoFit/>
            </a:bodyPr>
            <a:lstStyle/>
            <a:p>
              <a:pPr>
                <a:lnSpc>
                  <a:spcPts val="2174"/>
                </a:lnSpc>
              </a:pPr>
              <a:endParaRPr/>
            </a:p>
          </p:txBody>
        </p:sp>
        <p:sp>
          <p:nvSpPr>
            <p:cNvPr id="8" name="TextBox 8"/>
            <p:cNvSpPr txBox="1"/>
            <p:nvPr/>
          </p:nvSpPr>
          <p:spPr>
            <a:xfrm>
              <a:off x="16247" y="-38100"/>
              <a:ext cx="4895641" cy="364741"/>
            </a:xfrm>
            <a:prstGeom prst="rect">
              <a:avLst/>
            </a:prstGeom>
          </p:spPr>
          <p:txBody>
            <a:bodyPr lIns="0" tIns="0" rIns="0" bIns="0" rtlCol="0" anchor="t">
              <a:spAutoFit/>
            </a:bodyPr>
            <a:lstStyle/>
            <a:p>
              <a:pPr>
                <a:lnSpc>
                  <a:spcPts val="2011"/>
                </a:lnSpc>
              </a:pPr>
              <a:r>
                <a:rPr lang="en-US" sz="1622" spc="227">
                  <a:solidFill>
                    <a:srgbClr val="F5FFE5"/>
                  </a:solidFill>
                  <a:latin typeface="Lato Heavy Bold"/>
                </a:rPr>
                <a:t>WORKSHOP FOR CHILDREN:</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520" y="1298249"/>
            <a:ext cx="4208191" cy="5402237"/>
          </a:xfrm>
          <a:prstGeom prst="rect">
            <a:avLst/>
          </a:prstGeom>
        </p:spPr>
      </p:pic>
      <p:grpSp>
        <p:nvGrpSpPr>
          <p:cNvPr id="3" name="Group 3"/>
          <p:cNvGrpSpPr/>
          <p:nvPr/>
        </p:nvGrpSpPr>
        <p:grpSpPr>
          <a:xfrm>
            <a:off x="782855" y="2794433"/>
            <a:ext cx="3829050" cy="3796076"/>
            <a:chOff x="0" y="0"/>
            <a:chExt cx="5105400" cy="5061435"/>
          </a:xfrm>
        </p:grpSpPr>
        <p:sp>
          <p:nvSpPr>
            <p:cNvPr id="4" name="TextBox 4"/>
            <p:cNvSpPr txBox="1"/>
            <p:nvPr/>
          </p:nvSpPr>
          <p:spPr>
            <a:xfrm>
              <a:off x="17112" y="0"/>
              <a:ext cx="5082139" cy="1101584"/>
            </a:xfrm>
            <a:prstGeom prst="rect">
              <a:avLst/>
            </a:prstGeom>
          </p:spPr>
          <p:txBody>
            <a:bodyPr lIns="0" tIns="0" rIns="0" bIns="0" rtlCol="0" anchor="t">
              <a:spAutoFit/>
            </a:bodyPr>
            <a:lstStyle/>
            <a:p>
              <a:pPr algn="ctr">
                <a:lnSpc>
                  <a:spcPts val="3269"/>
                </a:lnSpc>
              </a:pPr>
              <a:r>
                <a:rPr lang="en-US" sz="2770" spc="249">
                  <a:solidFill>
                    <a:srgbClr val="FFDC79"/>
                  </a:solidFill>
                  <a:latin typeface="League Spartan Bold"/>
                </a:rPr>
                <a:t>KNOWING EACH OTHER</a:t>
              </a:r>
            </a:p>
          </p:txBody>
        </p:sp>
        <p:sp>
          <p:nvSpPr>
            <p:cNvPr id="5" name="TextBox 5"/>
            <p:cNvSpPr txBox="1"/>
            <p:nvPr/>
          </p:nvSpPr>
          <p:spPr>
            <a:xfrm>
              <a:off x="0" y="1629472"/>
              <a:ext cx="5105400" cy="3431963"/>
            </a:xfrm>
            <a:prstGeom prst="rect">
              <a:avLst/>
            </a:prstGeom>
          </p:spPr>
          <p:txBody>
            <a:bodyPr lIns="0" tIns="0" rIns="0" bIns="0" rtlCol="0" anchor="t">
              <a:spAutoFit/>
            </a:bodyPr>
            <a:lstStyle/>
            <a:p>
              <a:pPr algn="ctr">
                <a:lnSpc>
                  <a:spcPts val="3001"/>
                </a:lnSpc>
              </a:pPr>
              <a:r>
                <a:rPr lang="en-US" sz="2014" spc="100">
                  <a:solidFill>
                    <a:srgbClr val="F5FFE5"/>
                  </a:solidFill>
                  <a:latin typeface="Lato"/>
                </a:rPr>
                <a:t>Introduction</a:t>
              </a:r>
            </a:p>
            <a:p>
              <a:pPr algn="ctr">
                <a:lnSpc>
                  <a:spcPts val="3001"/>
                </a:lnSpc>
              </a:pPr>
              <a:r>
                <a:rPr lang="en-US" sz="2014" spc="79">
                  <a:solidFill>
                    <a:srgbClr val="F5FFE5"/>
                  </a:solidFill>
                  <a:latin typeface="Arimo"/>
                </a:rPr>
                <a:t>After a short quiz, participants will present basic information about their country ( language spoken, state capital, customs, traditional food, nature etc…)  </a:t>
              </a:r>
            </a:p>
            <a:p>
              <a:pPr algn="ctr">
                <a:lnSpc>
                  <a:spcPts val="2405"/>
                </a:lnSpc>
              </a:pPr>
              <a:endParaRPr lang="en-US" sz="2014" spc="79">
                <a:solidFill>
                  <a:srgbClr val="F5FFE5"/>
                </a:solidFill>
                <a:latin typeface="Arimo"/>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27057" y="731520"/>
            <a:ext cx="4352339" cy="5549078"/>
          </a:xfrm>
          <a:prstGeom prst="rect">
            <a:avLst/>
          </a:prstGeom>
        </p:spPr>
      </p:pic>
      <p:grpSp>
        <p:nvGrpSpPr>
          <p:cNvPr id="7" name="Group 7"/>
          <p:cNvGrpSpPr/>
          <p:nvPr/>
        </p:nvGrpSpPr>
        <p:grpSpPr>
          <a:xfrm>
            <a:off x="5444637" y="1049542"/>
            <a:ext cx="3717178" cy="4913034"/>
            <a:chOff x="0" y="0"/>
            <a:chExt cx="4956237" cy="6550713"/>
          </a:xfrm>
        </p:grpSpPr>
        <p:sp>
          <p:nvSpPr>
            <p:cNvPr id="8" name="TextBox 8"/>
            <p:cNvSpPr txBox="1"/>
            <p:nvPr/>
          </p:nvSpPr>
          <p:spPr>
            <a:xfrm>
              <a:off x="32896" y="0"/>
              <a:ext cx="4919615" cy="1647684"/>
            </a:xfrm>
            <a:prstGeom prst="rect">
              <a:avLst/>
            </a:prstGeom>
          </p:spPr>
          <p:txBody>
            <a:bodyPr lIns="0" tIns="0" rIns="0" bIns="0" rtlCol="0" anchor="t">
              <a:spAutoFit/>
            </a:bodyPr>
            <a:lstStyle/>
            <a:p>
              <a:pPr algn="ctr">
                <a:lnSpc>
                  <a:spcPts val="3269"/>
                </a:lnSpc>
              </a:pPr>
              <a:r>
                <a:rPr lang="en-US" sz="2770" spc="249">
                  <a:solidFill>
                    <a:srgbClr val="F5FFE5"/>
                  </a:solidFill>
                  <a:latin typeface="League Spartan Bold"/>
                </a:rPr>
                <a:t>PHRASES AND LANGUAGE LEARNING</a:t>
              </a:r>
            </a:p>
          </p:txBody>
        </p:sp>
        <p:sp>
          <p:nvSpPr>
            <p:cNvPr id="9" name="TextBox 9"/>
            <p:cNvSpPr txBox="1"/>
            <p:nvPr/>
          </p:nvSpPr>
          <p:spPr>
            <a:xfrm>
              <a:off x="0" y="2158460"/>
              <a:ext cx="4956237" cy="4392252"/>
            </a:xfrm>
            <a:prstGeom prst="rect">
              <a:avLst/>
            </a:prstGeom>
          </p:spPr>
          <p:txBody>
            <a:bodyPr lIns="0" tIns="0" rIns="0" bIns="0" rtlCol="0" anchor="t">
              <a:spAutoFit/>
            </a:bodyPr>
            <a:lstStyle/>
            <a:p>
              <a:pPr algn="ctr">
                <a:lnSpc>
                  <a:spcPts val="3001"/>
                </a:lnSpc>
              </a:pPr>
              <a:r>
                <a:rPr lang="en-US" sz="2014" spc="100">
                  <a:solidFill>
                    <a:srgbClr val="000000"/>
                  </a:solidFill>
                  <a:latin typeface="Lato"/>
                </a:rPr>
                <a:t>The main goal is to learn some simple words/phrases and expressions from</a:t>
              </a:r>
            </a:p>
            <a:p>
              <a:pPr algn="ctr">
                <a:lnSpc>
                  <a:spcPts val="3001"/>
                </a:lnSpc>
              </a:pPr>
              <a:r>
                <a:rPr lang="en-US" sz="2014" spc="79">
                  <a:solidFill>
                    <a:srgbClr val="000000"/>
                  </a:solidFill>
                  <a:latin typeface="Arimo"/>
                </a:rPr>
                <a:t>everyday life in the language of the participating country. Even though some</a:t>
              </a:r>
            </a:p>
            <a:p>
              <a:pPr algn="ctr">
                <a:lnSpc>
                  <a:spcPts val="2703"/>
                </a:lnSpc>
              </a:pPr>
              <a:r>
                <a:rPr lang="en-US" sz="1814" spc="69">
                  <a:solidFill>
                    <a:srgbClr val="000000"/>
                  </a:solidFill>
                  <a:latin typeface="Arimo"/>
                </a:rPr>
                <a:t>languages are difficult to write, we’ll do our best and try to learn some basics.</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849" y="323121"/>
            <a:ext cx="4927184" cy="6325239"/>
          </a:xfrm>
          <a:prstGeom prst="rect">
            <a:avLst/>
          </a:prstGeom>
        </p:spPr>
      </p:pic>
      <p:grpSp>
        <p:nvGrpSpPr>
          <p:cNvPr id="3" name="Group 3"/>
          <p:cNvGrpSpPr/>
          <p:nvPr/>
        </p:nvGrpSpPr>
        <p:grpSpPr>
          <a:xfrm>
            <a:off x="273966" y="384906"/>
            <a:ext cx="4710951" cy="6545388"/>
            <a:chOff x="0" y="0"/>
            <a:chExt cx="6281268" cy="8727184"/>
          </a:xfrm>
        </p:grpSpPr>
        <p:sp>
          <p:nvSpPr>
            <p:cNvPr id="4" name="TextBox 4"/>
            <p:cNvSpPr txBox="1"/>
            <p:nvPr/>
          </p:nvSpPr>
          <p:spPr>
            <a:xfrm>
              <a:off x="21053" y="0"/>
              <a:ext cx="6252649" cy="1355300"/>
            </a:xfrm>
            <a:prstGeom prst="rect">
              <a:avLst/>
            </a:prstGeom>
          </p:spPr>
          <p:txBody>
            <a:bodyPr lIns="0" tIns="0" rIns="0" bIns="0" rtlCol="0" anchor="t">
              <a:spAutoFit/>
            </a:bodyPr>
            <a:lstStyle/>
            <a:p>
              <a:pPr algn="ctr">
                <a:lnSpc>
                  <a:spcPts val="4022"/>
                </a:lnSpc>
              </a:pPr>
              <a:r>
                <a:rPr lang="en-US" sz="3409" spc="306">
                  <a:solidFill>
                    <a:srgbClr val="FFDC79"/>
                  </a:solidFill>
                  <a:latin typeface="League Spartan Bold"/>
                </a:rPr>
                <a:t>READING UNDER THE TREETOPS</a:t>
              </a:r>
            </a:p>
          </p:txBody>
        </p:sp>
        <p:sp>
          <p:nvSpPr>
            <p:cNvPr id="5" name="TextBox 5"/>
            <p:cNvSpPr txBox="1"/>
            <p:nvPr/>
          </p:nvSpPr>
          <p:spPr>
            <a:xfrm>
              <a:off x="0" y="2020126"/>
              <a:ext cx="6281268" cy="6707057"/>
            </a:xfrm>
            <a:prstGeom prst="rect">
              <a:avLst/>
            </a:prstGeom>
          </p:spPr>
          <p:txBody>
            <a:bodyPr lIns="0" tIns="0" rIns="0" bIns="0" rtlCol="0" anchor="t">
              <a:spAutoFit/>
            </a:bodyPr>
            <a:lstStyle/>
            <a:p>
              <a:pPr algn="ctr">
                <a:lnSpc>
                  <a:spcPts val="3693"/>
                </a:lnSpc>
              </a:pPr>
              <a:r>
                <a:rPr lang="en-US" sz="2478" spc="123">
                  <a:solidFill>
                    <a:srgbClr val="F5FFE5"/>
                  </a:solidFill>
                  <a:latin typeface="Lato"/>
                </a:rPr>
                <a:t>Workshop at our school gazebo- reading corner in an open-air classroom called „ Let's Read Together Under the Treetops“.</a:t>
              </a:r>
            </a:p>
            <a:p>
              <a:pPr algn="ctr">
                <a:lnSpc>
                  <a:spcPts val="3693"/>
                </a:lnSpc>
              </a:pPr>
              <a:r>
                <a:rPr lang="en-US" sz="2478" spc="98">
                  <a:solidFill>
                    <a:srgbClr val="F5FFE5"/>
                  </a:solidFill>
                  <a:latin typeface="Arimo"/>
                </a:rPr>
                <a:t>Students read selected stories in their own languages to help other participiants get toknownits richness in diversity.</a:t>
              </a:r>
            </a:p>
            <a:p>
              <a:pPr algn="ctr">
                <a:lnSpc>
                  <a:spcPts val="2959"/>
                </a:lnSpc>
              </a:pPr>
              <a:endParaRPr lang="en-US" sz="2478" spc="98">
                <a:solidFill>
                  <a:srgbClr val="F5FFE5"/>
                </a:solidFill>
                <a:latin typeface="Arimo"/>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85068" y="833233"/>
            <a:ext cx="4430503" cy="5648734"/>
          </a:xfrm>
          <a:prstGeom prst="rect">
            <a:avLst/>
          </a:prstGeom>
        </p:spPr>
      </p:pic>
      <p:sp>
        <p:nvSpPr>
          <p:cNvPr id="7" name="TextBox 7"/>
          <p:cNvSpPr txBox="1"/>
          <p:nvPr/>
        </p:nvSpPr>
        <p:spPr>
          <a:xfrm>
            <a:off x="5395319" y="1405870"/>
            <a:ext cx="3838575" cy="826188"/>
          </a:xfrm>
          <a:prstGeom prst="rect">
            <a:avLst/>
          </a:prstGeom>
        </p:spPr>
        <p:txBody>
          <a:bodyPr lIns="0" tIns="0" rIns="0" bIns="0" rtlCol="0" anchor="t">
            <a:spAutoFit/>
          </a:bodyPr>
          <a:lstStyle/>
          <a:p>
            <a:pPr algn="ctr">
              <a:lnSpc>
                <a:spcPts val="3269"/>
              </a:lnSpc>
            </a:pPr>
            <a:r>
              <a:rPr lang="en-US" sz="2770" spc="249">
                <a:solidFill>
                  <a:srgbClr val="F5FFE5"/>
                </a:solidFill>
                <a:latin typeface="League Spartan Bold"/>
              </a:rPr>
              <a:t>READING UNDER THE TREETOPS</a:t>
            </a:r>
          </a:p>
        </p:txBody>
      </p:sp>
      <p:sp>
        <p:nvSpPr>
          <p:cNvPr id="8" name="TextBox 8"/>
          <p:cNvSpPr txBox="1"/>
          <p:nvPr/>
        </p:nvSpPr>
        <p:spPr>
          <a:xfrm>
            <a:off x="5366744" y="2213009"/>
            <a:ext cx="3867150" cy="4153224"/>
          </a:xfrm>
          <a:prstGeom prst="rect">
            <a:avLst/>
          </a:prstGeom>
        </p:spPr>
        <p:txBody>
          <a:bodyPr lIns="0" tIns="0" rIns="0" bIns="0" rtlCol="0" anchor="t">
            <a:spAutoFit/>
          </a:bodyPr>
          <a:lstStyle/>
          <a:p>
            <a:pPr algn="ctr">
              <a:lnSpc>
                <a:spcPts val="2245"/>
              </a:lnSpc>
              <a:spcBef>
                <a:spcPct val="0"/>
              </a:spcBef>
            </a:pPr>
            <a:r>
              <a:rPr lang="en-US" sz="1811" spc="90">
                <a:solidFill>
                  <a:srgbClr val="000000"/>
                </a:solidFill>
                <a:latin typeface="Lato"/>
              </a:rPr>
              <a:t>Furthermore, each country should prepare and bring both digital and physical poster about the book we are reading in Twinreaders. The poster should include information about the author and the book, as well as how important the work is for national literature. Our idea is to present them at the school in order to familiarize our students and visitors with the books.</a:t>
            </a:r>
          </a:p>
          <a:p>
            <a:pPr algn="ctr">
              <a:lnSpc>
                <a:spcPts val="2245"/>
              </a:lnSpc>
              <a:spcBef>
                <a:spcPct val="0"/>
              </a:spcBef>
            </a:pPr>
            <a:endParaRPr lang="en-US" sz="1811" spc="90">
              <a:solidFill>
                <a:srgbClr val="000000"/>
              </a:solidFill>
              <a:latin typeface="Lato"/>
            </a:endParaRPr>
          </a:p>
          <a:p>
            <a:pPr algn="ctr">
              <a:lnSpc>
                <a:spcPts val="2245"/>
              </a:lnSpc>
              <a:spcBef>
                <a:spcPct val="0"/>
              </a:spcBef>
            </a:pPr>
            <a:r>
              <a:rPr lang="en-US" sz="1811" spc="90">
                <a:solidFill>
                  <a:srgbClr val="000000"/>
                </a:solidFill>
                <a:latin typeface="Lato"/>
              </a:rPr>
              <a:t>Each country will present the posters during the workshop as well.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04" t="6574" b="2089"/>
          <a:stretch>
            <a:fillRect/>
          </a:stretch>
        </p:blipFill>
        <p:spPr>
          <a:xfrm>
            <a:off x="1817370" y="-549898"/>
            <a:ext cx="6013923" cy="786509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865" b="21865"/>
          <a:stretch>
            <a:fillRect/>
          </a:stretch>
        </p:blipFill>
        <p:spPr>
          <a:xfrm>
            <a:off x="0" y="0"/>
            <a:ext cx="9753600" cy="73152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5754" y="4599516"/>
            <a:ext cx="7454250" cy="2671605"/>
          </a:xfrm>
          <a:prstGeom prst="rect">
            <a:avLst/>
          </a:prstGeom>
        </p:spPr>
      </p:pic>
      <p:sp>
        <p:nvSpPr>
          <p:cNvPr id="4" name="TextBox 4"/>
          <p:cNvSpPr txBox="1"/>
          <p:nvPr/>
        </p:nvSpPr>
        <p:spPr>
          <a:xfrm>
            <a:off x="1475754" y="4820960"/>
            <a:ext cx="7249012" cy="2847400"/>
          </a:xfrm>
          <a:prstGeom prst="rect">
            <a:avLst/>
          </a:prstGeom>
        </p:spPr>
        <p:txBody>
          <a:bodyPr lIns="0" tIns="0" rIns="0" bIns="0" rtlCol="0" anchor="t">
            <a:spAutoFit/>
          </a:bodyPr>
          <a:lstStyle/>
          <a:p>
            <a:pPr algn="ctr">
              <a:lnSpc>
                <a:spcPts val="3804"/>
              </a:lnSpc>
            </a:pPr>
            <a:endParaRPr/>
          </a:p>
          <a:p>
            <a:pPr algn="ctr">
              <a:lnSpc>
                <a:spcPts val="3804"/>
              </a:lnSpc>
            </a:pPr>
            <a:r>
              <a:rPr lang="en-US" sz="3224" spc="161">
                <a:solidFill>
                  <a:srgbClr val="FFDC79"/>
                </a:solidFill>
                <a:latin typeface="League Spartan Italics"/>
              </a:rPr>
              <a:t>MEDIA WORKSHOP: </a:t>
            </a:r>
          </a:p>
          <a:p>
            <a:pPr algn="ctr">
              <a:lnSpc>
                <a:spcPts val="3804"/>
              </a:lnSpc>
            </a:pPr>
            <a:r>
              <a:rPr lang="en-US" sz="3224" spc="161">
                <a:solidFill>
                  <a:srgbClr val="FFDC79"/>
                </a:solidFill>
                <a:latin typeface="League Spartan Italics"/>
              </a:rPr>
              <a:t>HOW TO MAKE A FILM ABOUT CROATIAN MOBILITY</a:t>
            </a:r>
          </a:p>
          <a:p>
            <a:pPr algn="ctr">
              <a:lnSpc>
                <a:spcPts val="3804"/>
              </a:lnSpc>
            </a:pPr>
            <a:endParaRPr lang="en-US" sz="3224" spc="161">
              <a:solidFill>
                <a:srgbClr val="FFDC79"/>
              </a:solidFill>
              <a:latin typeface="League Spartan Italics"/>
            </a:endParaRPr>
          </a:p>
          <a:p>
            <a:pPr algn="ctr">
              <a:lnSpc>
                <a:spcPts val="3804"/>
              </a:lnSpc>
            </a:pPr>
            <a:endParaRPr lang="en-US" sz="3224" spc="161">
              <a:solidFill>
                <a:srgbClr val="FFDC79"/>
              </a:solidFill>
              <a:latin typeface="League Spartan Italics"/>
            </a:endParaRPr>
          </a:p>
        </p:txBody>
      </p:sp>
      <p:sp>
        <p:nvSpPr>
          <p:cNvPr id="5" name="TextBox 5"/>
          <p:cNvSpPr txBox="1"/>
          <p:nvPr/>
        </p:nvSpPr>
        <p:spPr>
          <a:xfrm>
            <a:off x="795688" y="4561416"/>
            <a:ext cx="8162925" cy="250019"/>
          </a:xfrm>
          <a:prstGeom prst="rect">
            <a:avLst/>
          </a:prstGeom>
        </p:spPr>
        <p:txBody>
          <a:bodyPr lIns="0" tIns="0" rIns="0" bIns="0" rtlCol="0" anchor="t">
            <a:spAutoFit/>
          </a:bodyPr>
          <a:lstStyle/>
          <a:p>
            <a:pPr algn="ctr">
              <a:lnSpc>
                <a:spcPts val="1746"/>
              </a:lnSpc>
            </a:pPr>
            <a:r>
              <a:rPr lang="en-US" sz="1408" spc="197">
                <a:solidFill>
                  <a:srgbClr val="F5FFE5"/>
                </a:solidFill>
                <a:latin typeface="Lato Heavy Bold"/>
              </a:rPr>
              <a:t>MENTOR: STUDENT TARA VIDOVIĆ</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058" r="11058"/>
          <a:stretch>
            <a:fillRect/>
          </a:stretch>
        </p:blipFill>
        <p:spPr>
          <a:xfrm>
            <a:off x="0" y="0"/>
            <a:ext cx="9753600" cy="7315200"/>
          </a:xfrm>
          <a:prstGeom prst="rect">
            <a:avLst/>
          </a:prstGeom>
        </p:spPr>
      </p:pic>
      <p:sp>
        <p:nvSpPr>
          <p:cNvPr id="3" name="TextBox 3"/>
          <p:cNvSpPr txBox="1"/>
          <p:nvPr/>
        </p:nvSpPr>
        <p:spPr>
          <a:xfrm>
            <a:off x="7413310" y="683895"/>
            <a:ext cx="2340290" cy="480214"/>
          </a:xfrm>
          <a:prstGeom prst="rect">
            <a:avLst/>
          </a:prstGeom>
        </p:spPr>
        <p:txBody>
          <a:bodyPr lIns="0" tIns="0" rIns="0" bIns="0" rtlCol="0" anchor="t">
            <a:spAutoFit/>
          </a:bodyPr>
          <a:lstStyle/>
          <a:p>
            <a:pPr algn="ctr">
              <a:lnSpc>
                <a:spcPts val="3981"/>
              </a:lnSpc>
            </a:pPr>
            <a:r>
              <a:rPr lang="en-US" sz="2843">
                <a:solidFill>
                  <a:srgbClr val="FF1616"/>
                </a:solidFill>
                <a:latin typeface="Open Sans Bold"/>
              </a:rPr>
              <a:t>Teatar Oz</a:t>
            </a:r>
            <a:r>
              <a:rPr lang="en-US" sz="2843">
                <a:solidFill>
                  <a:srgbClr val="000000"/>
                </a:solidFill>
                <a:latin typeface="Open Sans Bold"/>
              </a:rPr>
              <a:t>  </a:t>
            </a:r>
          </a:p>
        </p:txBody>
      </p:sp>
      <p:sp>
        <p:nvSpPr>
          <p:cNvPr id="4" name="TextBox 4"/>
          <p:cNvSpPr txBox="1"/>
          <p:nvPr/>
        </p:nvSpPr>
        <p:spPr>
          <a:xfrm>
            <a:off x="7544337" y="51149"/>
            <a:ext cx="2078236"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Bold"/>
              </a:rPr>
              <a:t>Brseč</a:t>
            </a:r>
          </a:p>
        </p:txBody>
      </p:sp>
      <p:sp>
        <p:nvSpPr>
          <p:cNvPr id="5" name="TextBox 5"/>
          <p:cNvSpPr txBox="1"/>
          <p:nvPr/>
        </p:nvSpPr>
        <p:spPr>
          <a:xfrm>
            <a:off x="0" y="6043969"/>
            <a:ext cx="5607979" cy="1271231"/>
          </a:xfrm>
          <a:prstGeom prst="rect">
            <a:avLst/>
          </a:prstGeom>
        </p:spPr>
        <p:txBody>
          <a:bodyPr lIns="0" tIns="0" rIns="0" bIns="0" rtlCol="0" anchor="t">
            <a:spAutoFit/>
          </a:bodyPr>
          <a:lstStyle/>
          <a:p>
            <a:pPr algn="ctr">
              <a:lnSpc>
                <a:spcPts val="5107"/>
              </a:lnSpc>
            </a:pPr>
            <a:r>
              <a:rPr lang="en-US" sz="3647">
                <a:solidFill>
                  <a:srgbClr val="FF1616"/>
                </a:solidFill>
                <a:latin typeface="Open Sans Bold"/>
              </a:rPr>
              <a:t>The smallest theater in the world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17054" y="991474"/>
            <a:ext cx="7995404" cy="4992303"/>
          </a:xfrm>
          <a:prstGeom prst="rect">
            <a:avLst/>
          </a:prstGeom>
        </p:spPr>
      </p:pic>
      <p:pic>
        <p:nvPicPr>
          <p:cNvPr id="3" name="Picture 3"/>
          <p:cNvPicPr>
            <a:picLocks noChangeAspect="1"/>
          </p:cNvPicPr>
          <p:nvPr/>
        </p:nvPicPr>
        <p:blipFill>
          <a:blip r:embed="rId4"/>
          <a:srcRect l="2295" t="5776" r="12784"/>
          <a:stretch>
            <a:fillRect/>
          </a:stretch>
        </p:blipFill>
        <p:spPr>
          <a:xfrm>
            <a:off x="4761847" y="-69628"/>
            <a:ext cx="4991753" cy="7384828"/>
          </a:xfrm>
          <a:prstGeom prst="rect">
            <a:avLst/>
          </a:prstGeom>
        </p:spPr>
      </p:pic>
      <p:grpSp>
        <p:nvGrpSpPr>
          <p:cNvPr id="4" name="Group 4"/>
          <p:cNvGrpSpPr/>
          <p:nvPr/>
        </p:nvGrpSpPr>
        <p:grpSpPr>
          <a:xfrm>
            <a:off x="731520" y="395319"/>
            <a:ext cx="3100817" cy="6757076"/>
            <a:chOff x="0" y="0"/>
            <a:chExt cx="4134422" cy="9009435"/>
          </a:xfrm>
        </p:grpSpPr>
        <p:sp>
          <p:nvSpPr>
            <p:cNvPr id="5" name="TextBox 5"/>
            <p:cNvSpPr txBox="1"/>
            <p:nvPr/>
          </p:nvSpPr>
          <p:spPr>
            <a:xfrm>
              <a:off x="0" y="8577850"/>
              <a:ext cx="4120100" cy="431585"/>
            </a:xfrm>
            <a:prstGeom prst="rect">
              <a:avLst/>
            </a:prstGeom>
          </p:spPr>
          <p:txBody>
            <a:bodyPr lIns="0" tIns="0" rIns="0" bIns="0" rtlCol="0" anchor="t">
              <a:spAutoFit/>
            </a:bodyPr>
            <a:lstStyle/>
            <a:p>
              <a:pPr>
                <a:lnSpc>
                  <a:spcPts val="2806"/>
                </a:lnSpc>
              </a:pPr>
              <a:endParaRPr/>
            </a:p>
          </p:txBody>
        </p:sp>
        <p:sp>
          <p:nvSpPr>
            <p:cNvPr id="6" name="TextBox 6"/>
            <p:cNvSpPr txBox="1"/>
            <p:nvPr/>
          </p:nvSpPr>
          <p:spPr>
            <a:xfrm>
              <a:off x="27194" y="0"/>
              <a:ext cx="4107229" cy="8107233"/>
            </a:xfrm>
            <a:prstGeom prst="rect">
              <a:avLst/>
            </a:prstGeom>
          </p:spPr>
          <p:txBody>
            <a:bodyPr lIns="0" tIns="0" rIns="0" bIns="0" rtlCol="0" anchor="t">
              <a:spAutoFit/>
            </a:bodyPr>
            <a:lstStyle/>
            <a:p>
              <a:pPr>
                <a:lnSpc>
                  <a:spcPts val="4848"/>
                </a:lnSpc>
              </a:pPr>
              <a:r>
                <a:rPr lang="en-US" sz="4109" spc="369">
                  <a:solidFill>
                    <a:srgbClr val="FFDC79"/>
                  </a:solidFill>
                  <a:latin typeface="League Spartan Italics"/>
                </a:rPr>
                <a:t>SUNDAY</a:t>
              </a:r>
            </a:p>
            <a:p>
              <a:pPr>
                <a:lnSpc>
                  <a:spcPts val="4848"/>
                </a:lnSpc>
              </a:pPr>
              <a:r>
                <a:rPr lang="en-US" sz="4109" spc="369">
                  <a:solidFill>
                    <a:srgbClr val="FFDC79"/>
                  </a:solidFill>
                  <a:latin typeface="League Spartan Italics"/>
                </a:rPr>
                <a:t>3TH  APRIL ARRIVAL AT ZAGREB AIRPORT FRANJO TUĐMAN</a:t>
              </a:r>
            </a:p>
            <a:p>
              <a:pPr>
                <a:lnSpc>
                  <a:spcPts val="4848"/>
                </a:lnSpc>
              </a:pPr>
              <a:endParaRPr lang="en-US" sz="4109" spc="369">
                <a:solidFill>
                  <a:srgbClr val="FFDC79"/>
                </a:solidFill>
                <a:latin typeface="League Spartan Italics"/>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14" r="6195"/>
          <a:stretch>
            <a:fillRect/>
          </a:stretch>
        </p:blipFill>
        <p:spPr>
          <a:xfrm>
            <a:off x="1387672" y="1311704"/>
            <a:ext cx="7311527" cy="4908419"/>
          </a:xfrm>
          <a:prstGeom prst="rect">
            <a:avLst/>
          </a:prstGeom>
        </p:spPr>
      </p:pic>
      <p:sp>
        <p:nvSpPr>
          <p:cNvPr id="3" name="TextBox 3"/>
          <p:cNvSpPr txBox="1"/>
          <p:nvPr/>
        </p:nvSpPr>
        <p:spPr>
          <a:xfrm>
            <a:off x="2914055" y="407987"/>
            <a:ext cx="3925491"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Bold"/>
              </a:rPr>
              <a:t>Mošćenička Draga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713" r="7713"/>
          <a:stretch>
            <a:fillRect/>
          </a:stretch>
        </p:blipFill>
        <p:spPr>
          <a:xfrm>
            <a:off x="1275586" y="1009183"/>
            <a:ext cx="7059997" cy="5574497"/>
          </a:xfrm>
          <a:prstGeom prst="rect">
            <a:avLst/>
          </a:prstGeom>
        </p:spPr>
      </p:pic>
      <p:sp>
        <p:nvSpPr>
          <p:cNvPr id="3" name="TextBox 3"/>
          <p:cNvSpPr txBox="1"/>
          <p:nvPr/>
        </p:nvSpPr>
        <p:spPr>
          <a:xfrm>
            <a:off x="3811468" y="284636"/>
            <a:ext cx="2180655"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Bold"/>
              </a:rPr>
              <a:t>Lovran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772" r="8772"/>
          <a:stretch>
            <a:fillRect/>
          </a:stretch>
        </p:blipFill>
        <p:spPr>
          <a:xfrm>
            <a:off x="1863131" y="1349948"/>
            <a:ext cx="6477312" cy="5233732"/>
          </a:xfrm>
          <a:prstGeom prst="rect">
            <a:avLst/>
          </a:prstGeom>
        </p:spPr>
      </p:pic>
      <p:sp>
        <p:nvSpPr>
          <p:cNvPr id="3" name="TextBox 3"/>
          <p:cNvSpPr txBox="1"/>
          <p:nvPr/>
        </p:nvSpPr>
        <p:spPr>
          <a:xfrm>
            <a:off x="3948809" y="407987"/>
            <a:ext cx="1589365"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Bold"/>
              </a:rPr>
              <a:t>Opatija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76767" y="682286"/>
            <a:ext cx="8145313" cy="595062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753600" cy="7315200"/>
          </a:xfrm>
          <a:prstGeom prst="rect">
            <a:avLst/>
          </a:prstGeom>
        </p:spPr>
      </p:pic>
      <p:pic>
        <p:nvPicPr>
          <p:cNvPr id="3" name="Picture 3"/>
          <p:cNvPicPr>
            <a:picLocks noChangeAspect="1"/>
          </p:cNvPicPr>
          <p:nvPr/>
        </p:nvPicPr>
        <p:blipFill>
          <a:blip r:embed="rId3"/>
          <a:srcRect t="2089" b="2089"/>
          <a:stretch>
            <a:fillRect/>
          </a:stretch>
        </p:blipFill>
        <p:spPr>
          <a:xfrm>
            <a:off x="6563317" y="3347251"/>
            <a:ext cx="3190283" cy="396794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2518" r="12518"/>
          <a:stretch>
            <a:fillRect/>
          </a:stretch>
        </p:blipFill>
        <p:spPr>
          <a:xfrm>
            <a:off x="0" y="0"/>
            <a:ext cx="9753600" cy="73152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9438" y="4915480"/>
            <a:ext cx="3446507" cy="2270640"/>
          </a:xfrm>
          <a:prstGeom prst="rect">
            <a:avLst/>
          </a:prstGeom>
        </p:spPr>
      </p:pic>
      <p:sp>
        <p:nvSpPr>
          <p:cNvPr id="4" name="TextBox 4"/>
          <p:cNvSpPr txBox="1"/>
          <p:nvPr/>
        </p:nvSpPr>
        <p:spPr>
          <a:xfrm>
            <a:off x="6039438" y="5820905"/>
            <a:ext cx="3895725" cy="546163"/>
          </a:xfrm>
          <a:prstGeom prst="rect">
            <a:avLst/>
          </a:prstGeom>
        </p:spPr>
        <p:txBody>
          <a:bodyPr lIns="0" tIns="0" rIns="0" bIns="0" rtlCol="0" anchor="t">
            <a:spAutoFit/>
          </a:bodyPr>
          <a:lstStyle/>
          <a:p>
            <a:pPr>
              <a:lnSpc>
                <a:spcPts val="4274"/>
              </a:lnSpc>
            </a:pPr>
            <a:r>
              <a:rPr lang="en-US" sz="3622" spc="326">
                <a:solidFill>
                  <a:srgbClr val="FFDC79"/>
                </a:solidFill>
                <a:latin typeface="League Spartan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8017" y="1689123"/>
            <a:ext cx="10329807" cy="3936995"/>
          </a:xfrm>
          <a:prstGeom prst="rect">
            <a:avLst/>
          </a:prstGeom>
        </p:spPr>
      </p:pic>
      <p:pic>
        <p:nvPicPr>
          <p:cNvPr id="3" name="Picture 3"/>
          <p:cNvPicPr>
            <a:picLocks noChangeAspect="1"/>
          </p:cNvPicPr>
          <p:nvPr/>
        </p:nvPicPr>
        <p:blipFill>
          <a:blip r:embed="rId4"/>
          <a:srcRect t="3287" b="3287"/>
          <a:stretch>
            <a:fillRect/>
          </a:stretch>
        </p:blipFill>
        <p:spPr>
          <a:xfrm>
            <a:off x="931262" y="1689123"/>
            <a:ext cx="7953658" cy="3936995"/>
          </a:xfrm>
          <a:prstGeom prst="rect">
            <a:avLst/>
          </a:prstGeom>
        </p:spPr>
      </p:pic>
      <p:sp>
        <p:nvSpPr>
          <p:cNvPr id="4" name="TextBox 4"/>
          <p:cNvSpPr txBox="1"/>
          <p:nvPr/>
        </p:nvSpPr>
        <p:spPr>
          <a:xfrm>
            <a:off x="731520" y="261719"/>
            <a:ext cx="8153400" cy="951154"/>
          </a:xfrm>
          <a:prstGeom prst="rect">
            <a:avLst/>
          </a:prstGeom>
        </p:spPr>
        <p:txBody>
          <a:bodyPr lIns="0" tIns="0" rIns="0" bIns="0" rtlCol="0" anchor="t">
            <a:spAutoFit/>
          </a:bodyPr>
          <a:lstStyle/>
          <a:p>
            <a:pPr>
              <a:lnSpc>
                <a:spcPts val="3799"/>
              </a:lnSpc>
            </a:pPr>
            <a:endParaRPr/>
          </a:p>
          <a:p>
            <a:pPr>
              <a:lnSpc>
                <a:spcPts val="3799"/>
              </a:lnSpc>
            </a:pPr>
            <a:r>
              <a:rPr lang="en-US" sz="3219" spc="160">
                <a:solidFill>
                  <a:srgbClr val="FFDC79"/>
                </a:solidFill>
                <a:latin typeface="League Spartan Italics"/>
              </a:rPr>
              <a:t>CHECKING INTO HOTEL BONAVIA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753600" cy="73152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89162" y="365355"/>
            <a:ext cx="3144372" cy="7263706"/>
          </a:xfrm>
          <a:prstGeom prst="rect">
            <a:avLst/>
          </a:prstGeom>
        </p:spPr>
      </p:pic>
      <p:grpSp>
        <p:nvGrpSpPr>
          <p:cNvPr id="4" name="Group 4"/>
          <p:cNvGrpSpPr/>
          <p:nvPr/>
        </p:nvGrpSpPr>
        <p:grpSpPr>
          <a:xfrm>
            <a:off x="914819" y="2940939"/>
            <a:ext cx="5659655" cy="2429882"/>
            <a:chOff x="0" y="0"/>
            <a:chExt cx="7546206" cy="3239843"/>
          </a:xfrm>
        </p:grpSpPr>
        <p:sp>
          <p:nvSpPr>
            <p:cNvPr id="5" name="TextBox 5"/>
            <p:cNvSpPr txBox="1"/>
            <p:nvPr/>
          </p:nvSpPr>
          <p:spPr>
            <a:xfrm>
              <a:off x="0" y="720455"/>
              <a:ext cx="7546206" cy="2519388"/>
            </a:xfrm>
            <a:prstGeom prst="rect">
              <a:avLst/>
            </a:prstGeom>
          </p:spPr>
          <p:txBody>
            <a:bodyPr lIns="0" tIns="0" rIns="0" bIns="0" rtlCol="0" anchor="t">
              <a:spAutoFit/>
            </a:bodyPr>
            <a:lstStyle/>
            <a:p>
              <a:pPr>
                <a:lnSpc>
                  <a:spcPts val="4986"/>
                </a:lnSpc>
              </a:pPr>
              <a:r>
                <a:rPr lang="en-US" sz="4226" spc="380">
                  <a:solidFill>
                    <a:srgbClr val="FFDC79"/>
                  </a:solidFill>
                  <a:latin typeface="League Spartan Bold"/>
                </a:rPr>
                <a:t>PODMURVICE ELEMENTARY SCHOOL</a:t>
              </a:r>
            </a:p>
          </p:txBody>
        </p:sp>
        <p:sp>
          <p:nvSpPr>
            <p:cNvPr id="6" name="TextBox 6"/>
            <p:cNvSpPr txBox="1"/>
            <p:nvPr/>
          </p:nvSpPr>
          <p:spPr>
            <a:xfrm>
              <a:off x="0" y="-47625"/>
              <a:ext cx="7546063" cy="403657"/>
            </a:xfrm>
            <a:prstGeom prst="rect">
              <a:avLst/>
            </a:prstGeom>
          </p:spPr>
          <p:txBody>
            <a:bodyPr lIns="0" tIns="0" rIns="0" bIns="0" rtlCol="0" anchor="t">
              <a:spAutoFit/>
            </a:bodyPr>
            <a:lstStyle/>
            <a:p>
              <a:pPr>
                <a:lnSpc>
                  <a:spcPts val="2245"/>
                </a:lnSpc>
              </a:pPr>
              <a:r>
                <a:rPr lang="en-US" sz="1811" spc="90">
                  <a:solidFill>
                    <a:srgbClr val="F5FFE5"/>
                  </a:solidFill>
                  <a:latin typeface="Lato Heavy"/>
                </a:rPr>
                <a:t>Welcoming!</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555" r="5555"/>
          <a:stretch>
            <a:fillRect/>
          </a:stretch>
        </p:blipFill>
        <p:spPr>
          <a:xfrm>
            <a:off x="0" y="0"/>
            <a:ext cx="9753600" cy="7315200"/>
          </a:xfrm>
          <a:prstGeom prst="rect">
            <a:avLst/>
          </a:prstGeom>
        </p:spPr>
      </p:pic>
      <p:pic>
        <p:nvPicPr>
          <p:cNvPr id="3" name="Picture 3"/>
          <p:cNvPicPr>
            <a:picLocks noChangeAspect="1"/>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4397308" y="3481246"/>
            <a:ext cx="2316542" cy="5351365"/>
          </a:xfrm>
          <a:prstGeom prst="rect">
            <a:avLst/>
          </a:prstGeom>
        </p:spPr>
      </p:pic>
      <p:grpSp>
        <p:nvGrpSpPr>
          <p:cNvPr id="4" name="Group 4"/>
          <p:cNvGrpSpPr/>
          <p:nvPr/>
        </p:nvGrpSpPr>
        <p:grpSpPr>
          <a:xfrm>
            <a:off x="2995289" y="5502377"/>
            <a:ext cx="5659655" cy="1725032"/>
            <a:chOff x="0" y="0"/>
            <a:chExt cx="7546206" cy="2300043"/>
          </a:xfrm>
        </p:grpSpPr>
        <p:sp>
          <p:nvSpPr>
            <p:cNvPr id="5" name="TextBox 5"/>
            <p:cNvSpPr txBox="1"/>
            <p:nvPr/>
          </p:nvSpPr>
          <p:spPr>
            <a:xfrm>
              <a:off x="0" y="1457055"/>
              <a:ext cx="7546206" cy="842988"/>
            </a:xfrm>
            <a:prstGeom prst="rect">
              <a:avLst/>
            </a:prstGeom>
          </p:spPr>
          <p:txBody>
            <a:bodyPr lIns="0" tIns="0" rIns="0" bIns="0" rtlCol="0" anchor="t">
              <a:spAutoFit/>
            </a:bodyPr>
            <a:lstStyle/>
            <a:p>
              <a:pPr>
                <a:lnSpc>
                  <a:spcPts val="4986"/>
                </a:lnSpc>
              </a:pPr>
              <a:r>
                <a:rPr lang="en-US" sz="4226" spc="380">
                  <a:solidFill>
                    <a:srgbClr val="FFDC79"/>
                  </a:solidFill>
                  <a:latin typeface="League Spartan Bold"/>
                </a:rPr>
                <a:t>PERFORMANCE</a:t>
              </a:r>
            </a:p>
          </p:txBody>
        </p:sp>
        <p:sp>
          <p:nvSpPr>
            <p:cNvPr id="6" name="TextBox 6"/>
            <p:cNvSpPr txBox="1"/>
            <p:nvPr/>
          </p:nvSpPr>
          <p:spPr>
            <a:xfrm>
              <a:off x="0" y="-47625"/>
              <a:ext cx="7546063" cy="1140257"/>
            </a:xfrm>
            <a:prstGeom prst="rect">
              <a:avLst/>
            </a:prstGeom>
          </p:spPr>
          <p:txBody>
            <a:bodyPr lIns="0" tIns="0" rIns="0" bIns="0" rtlCol="0" anchor="t">
              <a:spAutoFit/>
            </a:bodyPr>
            <a:lstStyle/>
            <a:p>
              <a:pPr>
                <a:lnSpc>
                  <a:spcPts val="2245"/>
                </a:lnSpc>
              </a:pPr>
              <a:r>
                <a:rPr lang="en-US" sz="1811" spc="90">
                  <a:solidFill>
                    <a:srgbClr val="F5FFE5"/>
                  </a:solidFill>
                  <a:latin typeface="Lato Heavy"/>
                </a:rPr>
                <a:t>Welcome speech and short performance with surprise guests...</a:t>
              </a:r>
            </a:p>
            <a:p>
              <a:pPr>
                <a:lnSpc>
                  <a:spcPts val="2245"/>
                </a:lnSpc>
              </a:pPr>
              <a:endParaRPr lang="en-US" sz="1811" spc="90">
                <a:solidFill>
                  <a:srgbClr val="F5FFE5"/>
                </a:solidFill>
                <a:latin typeface="Lato Heavy"/>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244226" y="1166702"/>
            <a:ext cx="7821106" cy="5197642"/>
          </a:xfrm>
          <a:prstGeom prst="rect">
            <a:avLst/>
          </a:prstGeom>
        </p:spPr>
      </p:pic>
      <p:grpSp>
        <p:nvGrpSpPr>
          <p:cNvPr id="3" name="Group 3"/>
          <p:cNvGrpSpPr>
            <a:grpSpLocks noChangeAspect="1"/>
          </p:cNvGrpSpPr>
          <p:nvPr/>
        </p:nvGrpSpPr>
        <p:grpSpPr>
          <a:xfrm>
            <a:off x="4876800" y="1140493"/>
            <a:ext cx="666851" cy="666851"/>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pic>
        <p:nvPicPr>
          <p:cNvPr id="5" name="Picture 5"/>
          <p:cNvPicPr>
            <a:picLocks noChangeAspect="1"/>
          </p:cNvPicPr>
          <p:nvPr/>
        </p:nvPicPr>
        <p:blipFill>
          <a:blip r:embed="rId4"/>
          <a:srcRect l="9974" r="9974"/>
          <a:stretch>
            <a:fillRect/>
          </a:stretch>
        </p:blipFill>
        <p:spPr>
          <a:xfrm>
            <a:off x="400967" y="340642"/>
            <a:ext cx="4112513" cy="6849763"/>
          </a:xfrm>
          <a:prstGeom prst="rect">
            <a:avLst/>
          </a:prstGeom>
        </p:spPr>
      </p:pic>
      <p:sp>
        <p:nvSpPr>
          <p:cNvPr id="6" name="TextBox 6"/>
          <p:cNvSpPr txBox="1"/>
          <p:nvPr/>
        </p:nvSpPr>
        <p:spPr>
          <a:xfrm>
            <a:off x="5753274" y="1124418"/>
            <a:ext cx="3586082" cy="5459262"/>
          </a:xfrm>
          <a:prstGeom prst="rect">
            <a:avLst/>
          </a:prstGeom>
        </p:spPr>
        <p:txBody>
          <a:bodyPr lIns="0" tIns="0" rIns="0" bIns="0" rtlCol="0" anchor="t">
            <a:spAutoFit/>
          </a:bodyPr>
          <a:lstStyle/>
          <a:p>
            <a:pPr algn="ctr">
              <a:lnSpc>
                <a:spcPts val="5408"/>
              </a:lnSpc>
            </a:pPr>
            <a:r>
              <a:rPr lang="en-US" sz="3862">
                <a:solidFill>
                  <a:srgbClr val="000000"/>
                </a:solidFill>
                <a:latin typeface="Open Sans Extra Bold"/>
              </a:rPr>
              <a:t>Presentation of the school (group tour of the school guided by Croatian students). </a:t>
            </a:r>
          </a:p>
          <a:p>
            <a:pPr algn="ctr">
              <a:lnSpc>
                <a:spcPts val="5408"/>
              </a:lnSpc>
            </a:pPr>
            <a:endParaRPr lang="en-US" sz="3862">
              <a:solidFill>
                <a:srgbClr val="000000"/>
              </a:solidFill>
              <a:latin typeface="Open Sans Extra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16429" y="1052362"/>
            <a:ext cx="7821106" cy="5197642"/>
          </a:xfrm>
          <a:prstGeom prst="rect">
            <a:avLst/>
          </a:prstGeom>
        </p:spPr>
      </p:pic>
      <p:pic>
        <p:nvPicPr>
          <p:cNvPr id="3" name="Picture 3"/>
          <p:cNvPicPr>
            <a:picLocks noChangeAspect="1"/>
          </p:cNvPicPr>
          <p:nvPr/>
        </p:nvPicPr>
        <p:blipFill>
          <a:blip r:embed="rId4"/>
          <a:srcRect l="16648" r="16648"/>
          <a:stretch>
            <a:fillRect/>
          </a:stretch>
        </p:blipFill>
        <p:spPr>
          <a:xfrm>
            <a:off x="4876800" y="1665213"/>
            <a:ext cx="4876800" cy="5483351"/>
          </a:xfrm>
          <a:prstGeom prst="rect">
            <a:avLst/>
          </a:prstGeom>
        </p:spPr>
      </p:pic>
      <p:pic>
        <p:nvPicPr>
          <p:cNvPr id="4" name="Picture 4"/>
          <p:cNvPicPr>
            <a:picLocks noChangeAspect="1"/>
          </p:cNvPicPr>
          <p:nvPr/>
        </p:nvPicPr>
        <p:blipFill>
          <a:blip r:embed="rId5"/>
          <a:srcRect/>
          <a:stretch>
            <a:fillRect/>
          </a:stretch>
        </p:blipFill>
        <p:spPr>
          <a:xfrm>
            <a:off x="387663" y="1665213"/>
            <a:ext cx="4112513" cy="5483351"/>
          </a:xfrm>
          <a:prstGeom prst="rect">
            <a:avLst/>
          </a:prstGeom>
        </p:spPr>
      </p:pic>
      <p:sp>
        <p:nvSpPr>
          <p:cNvPr id="5" name="TextBox 5"/>
          <p:cNvSpPr txBox="1"/>
          <p:nvPr/>
        </p:nvSpPr>
        <p:spPr>
          <a:xfrm>
            <a:off x="222902" y="169734"/>
            <a:ext cx="9802901" cy="2511752"/>
          </a:xfrm>
          <a:prstGeom prst="rect">
            <a:avLst/>
          </a:prstGeom>
        </p:spPr>
        <p:txBody>
          <a:bodyPr lIns="0" tIns="0" rIns="0" bIns="0" rtlCol="0" anchor="t">
            <a:spAutoFit/>
          </a:bodyPr>
          <a:lstStyle/>
          <a:p>
            <a:pPr>
              <a:lnSpc>
                <a:spcPts val="2839"/>
              </a:lnSpc>
            </a:pPr>
            <a:r>
              <a:rPr lang="en-US" sz="2406" spc="216">
                <a:solidFill>
                  <a:srgbClr val="5C9282"/>
                </a:solidFill>
                <a:latin typeface="League Spartan Italics"/>
              </a:rPr>
              <a:t>CITY STORIES:</a:t>
            </a:r>
          </a:p>
          <a:p>
            <a:pPr>
              <a:lnSpc>
                <a:spcPts val="2839"/>
              </a:lnSpc>
            </a:pPr>
            <a:endParaRPr lang="en-US" sz="2406" spc="216">
              <a:solidFill>
                <a:srgbClr val="5C9282"/>
              </a:solidFill>
              <a:latin typeface="League Spartan Italics"/>
            </a:endParaRPr>
          </a:p>
          <a:p>
            <a:pPr>
              <a:lnSpc>
                <a:spcPts val="2839"/>
              </a:lnSpc>
            </a:pPr>
            <a:r>
              <a:rPr lang="en-US" sz="2406" spc="216">
                <a:solidFill>
                  <a:srgbClr val="5C9282"/>
                </a:solidFill>
                <a:latin typeface="League Spartan Italics"/>
              </a:rPr>
              <a:t>GUIDED TOUR OF MLAKA PARK AND INDUSTRIAL STREET - RIJEKA'S INDUSTRIAL HISTORY </a:t>
            </a:r>
          </a:p>
          <a:p>
            <a:pPr>
              <a:lnSpc>
                <a:spcPts val="2839"/>
              </a:lnSpc>
            </a:pPr>
            <a:r>
              <a:rPr lang="en-US" sz="2406" spc="92">
                <a:solidFill>
                  <a:srgbClr val="5C9282"/>
                </a:solidFill>
                <a:latin typeface="Arimo Italics"/>
              </a:rPr>
              <a:t> </a:t>
            </a:r>
            <a:r>
              <a:rPr lang="en-US" sz="2406" spc="216">
                <a:solidFill>
                  <a:srgbClr val="5C9282"/>
                </a:solidFill>
                <a:latin typeface="League Spartan Italics"/>
              </a:rPr>
              <a:t> </a:t>
            </a:r>
          </a:p>
          <a:p>
            <a:pPr>
              <a:lnSpc>
                <a:spcPts val="2839"/>
              </a:lnSpc>
            </a:pPr>
            <a:endParaRPr lang="en-US" sz="2406" spc="216">
              <a:solidFill>
                <a:srgbClr val="5C9282"/>
              </a:solidFill>
              <a:latin typeface="League Spartan Italics"/>
            </a:endParaRPr>
          </a:p>
          <a:p>
            <a:pPr>
              <a:lnSpc>
                <a:spcPts val="2839"/>
              </a:lnSpc>
            </a:pPr>
            <a:endParaRPr lang="en-US" sz="2406" spc="216">
              <a:solidFill>
                <a:srgbClr val="5C9282"/>
              </a:solidFill>
              <a:latin typeface="League Spartan Itali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65068" y="961022"/>
            <a:ext cx="7821106" cy="5197642"/>
          </a:xfrm>
          <a:prstGeom prst="rect">
            <a:avLst/>
          </a:prstGeom>
        </p:spPr>
      </p:pic>
      <p:grpSp>
        <p:nvGrpSpPr>
          <p:cNvPr id="3" name="Group 3"/>
          <p:cNvGrpSpPr>
            <a:grpSpLocks noChangeAspect="1"/>
          </p:cNvGrpSpPr>
          <p:nvPr/>
        </p:nvGrpSpPr>
        <p:grpSpPr>
          <a:xfrm>
            <a:off x="5482504" y="1140493"/>
            <a:ext cx="666851" cy="666851"/>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sp>
        <p:nvSpPr>
          <p:cNvPr id="5" name="TextBox 5"/>
          <p:cNvSpPr txBox="1"/>
          <p:nvPr/>
        </p:nvSpPr>
        <p:spPr>
          <a:xfrm>
            <a:off x="5518549" y="1334395"/>
            <a:ext cx="590550" cy="367284"/>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1</a:t>
            </a:r>
          </a:p>
        </p:txBody>
      </p:sp>
      <p:sp>
        <p:nvSpPr>
          <p:cNvPr id="6" name="TextBox 6"/>
          <p:cNvSpPr txBox="1"/>
          <p:nvPr/>
        </p:nvSpPr>
        <p:spPr>
          <a:xfrm>
            <a:off x="1090553" y="896711"/>
            <a:ext cx="3309047" cy="2356547"/>
          </a:xfrm>
          <a:prstGeom prst="rect">
            <a:avLst/>
          </a:prstGeom>
        </p:spPr>
        <p:txBody>
          <a:bodyPr lIns="0" tIns="0" rIns="0" bIns="0" rtlCol="0" anchor="t">
            <a:spAutoFit/>
          </a:bodyPr>
          <a:lstStyle/>
          <a:p>
            <a:pPr>
              <a:lnSpc>
                <a:spcPts val="1798"/>
              </a:lnSpc>
            </a:pPr>
            <a:endParaRPr/>
          </a:p>
          <a:p>
            <a:pPr>
              <a:lnSpc>
                <a:spcPts val="2978"/>
              </a:lnSpc>
            </a:pPr>
            <a:endParaRPr/>
          </a:p>
          <a:p>
            <a:pPr>
              <a:lnSpc>
                <a:spcPts val="2978"/>
              </a:lnSpc>
            </a:pPr>
            <a:r>
              <a:rPr lang="en-US" sz="2524" spc="227">
                <a:solidFill>
                  <a:srgbClr val="5C9282"/>
                </a:solidFill>
                <a:latin typeface="League Spartan Italics"/>
              </a:rPr>
              <a:t>WELCOMING ACTIVITIES FOR TEACHERS:</a:t>
            </a:r>
          </a:p>
          <a:p>
            <a:pPr>
              <a:lnSpc>
                <a:spcPts val="1798"/>
              </a:lnSpc>
            </a:pPr>
            <a:endParaRPr lang="en-US" sz="2524" spc="227">
              <a:solidFill>
                <a:srgbClr val="5C9282"/>
              </a:solidFill>
              <a:latin typeface="League Spartan Italics"/>
            </a:endParaRPr>
          </a:p>
          <a:p>
            <a:pPr>
              <a:lnSpc>
                <a:spcPts val="1798"/>
              </a:lnSpc>
            </a:pPr>
            <a:endParaRPr lang="en-US" sz="2524" spc="227">
              <a:solidFill>
                <a:srgbClr val="5C9282"/>
              </a:solidFill>
              <a:latin typeface="League Spartan Italics"/>
            </a:endParaRPr>
          </a:p>
          <a:p>
            <a:pPr>
              <a:lnSpc>
                <a:spcPts val="1798"/>
              </a:lnSpc>
            </a:pPr>
            <a:endParaRPr lang="en-US" sz="2524" spc="227">
              <a:solidFill>
                <a:srgbClr val="5C9282"/>
              </a:solidFill>
              <a:latin typeface="League Spartan Italics"/>
            </a:endParaRPr>
          </a:p>
        </p:txBody>
      </p:sp>
      <p:grpSp>
        <p:nvGrpSpPr>
          <p:cNvPr id="7" name="Group 7"/>
          <p:cNvGrpSpPr>
            <a:grpSpLocks noChangeAspect="1"/>
          </p:cNvGrpSpPr>
          <p:nvPr/>
        </p:nvGrpSpPr>
        <p:grpSpPr>
          <a:xfrm>
            <a:off x="5512386" y="2302543"/>
            <a:ext cx="666851" cy="666851"/>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9" name="Group 9"/>
          <p:cNvGrpSpPr/>
          <p:nvPr/>
        </p:nvGrpSpPr>
        <p:grpSpPr>
          <a:xfrm>
            <a:off x="5549633" y="2382746"/>
            <a:ext cx="3525085" cy="819474"/>
            <a:chOff x="0" y="0"/>
            <a:chExt cx="4700113" cy="1092632"/>
          </a:xfrm>
        </p:grpSpPr>
        <p:sp>
          <p:nvSpPr>
            <p:cNvPr id="10" name="TextBox 10"/>
            <p:cNvSpPr txBox="1"/>
            <p:nvPr/>
          </p:nvSpPr>
          <p:spPr>
            <a:xfrm>
              <a:off x="0" y="149393"/>
              <a:ext cx="787400" cy="489712"/>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2</a:t>
              </a:r>
            </a:p>
          </p:txBody>
        </p:sp>
        <p:sp>
          <p:nvSpPr>
            <p:cNvPr id="11" name="TextBox 11"/>
            <p:cNvSpPr txBox="1"/>
            <p:nvPr/>
          </p:nvSpPr>
          <p:spPr>
            <a:xfrm>
              <a:off x="1192105" y="-19050"/>
              <a:ext cx="3508008" cy="1111682"/>
            </a:xfrm>
            <a:prstGeom prst="rect">
              <a:avLst/>
            </a:prstGeom>
          </p:spPr>
          <p:txBody>
            <a:bodyPr lIns="0" tIns="0" rIns="0" bIns="0" rtlCol="0" anchor="t">
              <a:spAutoFit/>
            </a:bodyPr>
            <a:lstStyle/>
            <a:p>
              <a:pPr>
                <a:lnSpc>
                  <a:spcPts val="2245"/>
                </a:lnSpc>
              </a:pPr>
              <a:r>
                <a:rPr lang="en-US" sz="1811" spc="90">
                  <a:solidFill>
                    <a:srgbClr val="000000"/>
                  </a:solidFill>
                  <a:latin typeface="Lato"/>
                </a:rPr>
                <a:t>Presentation of the Croatian education system</a:t>
              </a:r>
            </a:p>
          </p:txBody>
        </p:sp>
      </p:grpSp>
      <p:grpSp>
        <p:nvGrpSpPr>
          <p:cNvPr id="12" name="Group 12"/>
          <p:cNvGrpSpPr>
            <a:grpSpLocks noChangeAspect="1"/>
          </p:cNvGrpSpPr>
          <p:nvPr/>
        </p:nvGrpSpPr>
        <p:grpSpPr>
          <a:xfrm>
            <a:off x="5521163" y="3559843"/>
            <a:ext cx="666851" cy="666851"/>
            <a:chOff x="0" y="0"/>
            <a:chExt cx="6350000" cy="6350000"/>
          </a:xfrm>
        </p:grpSpPr>
        <p:sp>
          <p:nvSpPr>
            <p:cNvPr id="13" name="Freeform 1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14" name="Group 14"/>
          <p:cNvGrpSpPr/>
          <p:nvPr/>
        </p:nvGrpSpPr>
        <p:grpSpPr>
          <a:xfrm>
            <a:off x="5557208" y="3657600"/>
            <a:ext cx="3517510" cy="478928"/>
            <a:chOff x="0" y="0"/>
            <a:chExt cx="4690013" cy="638570"/>
          </a:xfrm>
        </p:grpSpPr>
        <p:sp>
          <p:nvSpPr>
            <p:cNvPr id="15" name="TextBox 15"/>
            <p:cNvSpPr txBox="1"/>
            <p:nvPr/>
          </p:nvSpPr>
          <p:spPr>
            <a:xfrm>
              <a:off x="0" y="148858"/>
              <a:ext cx="787400" cy="489712"/>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3</a:t>
              </a:r>
            </a:p>
          </p:txBody>
        </p:sp>
        <p:sp>
          <p:nvSpPr>
            <p:cNvPr id="16" name="TextBox 16"/>
            <p:cNvSpPr txBox="1"/>
            <p:nvPr/>
          </p:nvSpPr>
          <p:spPr>
            <a:xfrm>
              <a:off x="1197513" y="-19050"/>
              <a:ext cx="3492500" cy="375082"/>
            </a:xfrm>
            <a:prstGeom prst="rect">
              <a:avLst/>
            </a:prstGeom>
          </p:spPr>
          <p:txBody>
            <a:bodyPr lIns="0" tIns="0" rIns="0" bIns="0" rtlCol="0" anchor="t">
              <a:spAutoFit/>
            </a:bodyPr>
            <a:lstStyle/>
            <a:p>
              <a:pPr>
                <a:lnSpc>
                  <a:spcPts val="2245"/>
                </a:lnSpc>
              </a:pPr>
              <a:endParaRPr/>
            </a:p>
          </p:txBody>
        </p:sp>
      </p:grpSp>
      <p:sp>
        <p:nvSpPr>
          <p:cNvPr id="17" name="TextBox 17"/>
          <p:cNvSpPr txBox="1"/>
          <p:nvPr/>
        </p:nvSpPr>
        <p:spPr>
          <a:xfrm>
            <a:off x="6190529" y="1130968"/>
            <a:ext cx="3012465" cy="592312"/>
          </a:xfrm>
          <a:prstGeom prst="rect">
            <a:avLst/>
          </a:prstGeom>
        </p:spPr>
        <p:txBody>
          <a:bodyPr lIns="0" tIns="0" rIns="0" bIns="0" rtlCol="0" anchor="t">
            <a:spAutoFit/>
          </a:bodyPr>
          <a:lstStyle/>
          <a:p>
            <a:pPr algn="ctr">
              <a:lnSpc>
                <a:spcPts val="2409"/>
              </a:lnSpc>
              <a:spcBef>
                <a:spcPct val="0"/>
              </a:spcBef>
            </a:pPr>
            <a:r>
              <a:rPr lang="en-US" sz="1943" spc="97">
                <a:solidFill>
                  <a:srgbClr val="000000"/>
                </a:solidFill>
                <a:latin typeface="Lato"/>
              </a:rPr>
              <a:t>Presentation of activities</a:t>
            </a:r>
          </a:p>
          <a:p>
            <a:pPr algn="ctr">
              <a:lnSpc>
                <a:spcPts val="2409"/>
              </a:lnSpc>
              <a:spcBef>
                <a:spcPct val="0"/>
              </a:spcBef>
            </a:pPr>
            <a:r>
              <a:rPr lang="en-US" sz="1943" spc="97">
                <a:solidFill>
                  <a:srgbClr val="000000"/>
                </a:solidFill>
                <a:latin typeface="Lato"/>
              </a:rPr>
              <a:t> for the week</a:t>
            </a:r>
          </a:p>
        </p:txBody>
      </p:sp>
      <p:sp>
        <p:nvSpPr>
          <p:cNvPr id="18" name="TextBox 18"/>
          <p:cNvSpPr txBox="1"/>
          <p:nvPr/>
        </p:nvSpPr>
        <p:spPr>
          <a:xfrm>
            <a:off x="6496236" y="3581400"/>
            <a:ext cx="2401051" cy="3603688"/>
          </a:xfrm>
          <a:prstGeom prst="rect">
            <a:avLst/>
          </a:prstGeom>
        </p:spPr>
        <p:txBody>
          <a:bodyPr lIns="0" tIns="0" rIns="0" bIns="0" rtlCol="0" anchor="t">
            <a:spAutoFit/>
          </a:bodyPr>
          <a:lstStyle/>
          <a:p>
            <a:pPr algn="ctr">
              <a:lnSpc>
                <a:spcPts val="2897"/>
              </a:lnSpc>
              <a:spcBef>
                <a:spcPct val="0"/>
              </a:spcBef>
            </a:pPr>
            <a:r>
              <a:rPr lang="en-US" sz="1811" spc="90">
                <a:solidFill>
                  <a:srgbClr val="000000"/>
                </a:solidFill>
                <a:latin typeface="Lato"/>
              </a:rPr>
              <a:t>Seminar for teachers about the right procedures to become an eTwinning School, presenter: , Mrs Antonietta Calò, regional eTwinning Ambassador from the Italian Erasmus team</a:t>
            </a:r>
          </a:p>
          <a:p>
            <a:pPr algn="ctr">
              <a:lnSpc>
                <a:spcPts val="2897"/>
              </a:lnSpc>
              <a:spcBef>
                <a:spcPct val="0"/>
              </a:spcBef>
            </a:pPr>
            <a:r>
              <a:rPr lang="en-US" sz="1811" spc="90">
                <a:solidFill>
                  <a:srgbClr val="000000"/>
                </a:solidFill>
                <a:latin typeface="Lato"/>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FE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3565068" y="961022"/>
            <a:ext cx="7821106" cy="5197642"/>
          </a:xfrm>
          <a:prstGeom prst="rect">
            <a:avLst/>
          </a:prstGeom>
        </p:spPr>
      </p:pic>
      <p:grpSp>
        <p:nvGrpSpPr>
          <p:cNvPr id="3" name="Group 3"/>
          <p:cNvGrpSpPr>
            <a:grpSpLocks noChangeAspect="1"/>
          </p:cNvGrpSpPr>
          <p:nvPr/>
        </p:nvGrpSpPr>
        <p:grpSpPr>
          <a:xfrm>
            <a:off x="5549633" y="665457"/>
            <a:ext cx="666851" cy="666851"/>
            <a:chOff x="0" y="0"/>
            <a:chExt cx="6350000" cy="6350000"/>
          </a:xfrm>
        </p:grpSpPr>
        <p:sp>
          <p:nvSpPr>
            <p:cNvPr id="4" name="Freeform 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sp>
        <p:nvSpPr>
          <p:cNvPr id="5" name="TextBox 5"/>
          <p:cNvSpPr txBox="1"/>
          <p:nvPr/>
        </p:nvSpPr>
        <p:spPr>
          <a:xfrm>
            <a:off x="5587784" y="857272"/>
            <a:ext cx="590550" cy="367284"/>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1</a:t>
            </a:r>
          </a:p>
        </p:txBody>
      </p:sp>
      <p:sp>
        <p:nvSpPr>
          <p:cNvPr id="6" name="TextBox 6"/>
          <p:cNvSpPr txBox="1"/>
          <p:nvPr/>
        </p:nvSpPr>
        <p:spPr>
          <a:xfrm>
            <a:off x="731520" y="1209235"/>
            <a:ext cx="3309047" cy="1985072"/>
          </a:xfrm>
          <a:prstGeom prst="rect">
            <a:avLst/>
          </a:prstGeom>
        </p:spPr>
        <p:txBody>
          <a:bodyPr lIns="0" tIns="0" rIns="0" bIns="0" rtlCol="0" anchor="t">
            <a:spAutoFit/>
          </a:bodyPr>
          <a:lstStyle/>
          <a:p>
            <a:pPr>
              <a:lnSpc>
                <a:spcPts val="1798"/>
              </a:lnSpc>
            </a:pPr>
            <a:endParaRPr/>
          </a:p>
          <a:p>
            <a:pPr>
              <a:lnSpc>
                <a:spcPts val="2978"/>
              </a:lnSpc>
            </a:pPr>
            <a:endParaRPr/>
          </a:p>
          <a:p>
            <a:pPr>
              <a:lnSpc>
                <a:spcPts val="2978"/>
              </a:lnSpc>
            </a:pPr>
            <a:r>
              <a:rPr lang="en-US" sz="2524" spc="227">
                <a:solidFill>
                  <a:srgbClr val="5C9282"/>
                </a:solidFill>
                <a:latin typeface="League Spartan Italics"/>
              </a:rPr>
              <a:t>WORKSHOPS FOR STUDENTS</a:t>
            </a:r>
          </a:p>
          <a:p>
            <a:pPr>
              <a:lnSpc>
                <a:spcPts val="1798"/>
              </a:lnSpc>
            </a:pPr>
            <a:endParaRPr lang="en-US" sz="2524" spc="227">
              <a:solidFill>
                <a:srgbClr val="5C9282"/>
              </a:solidFill>
              <a:latin typeface="League Spartan Italics"/>
            </a:endParaRPr>
          </a:p>
          <a:p>
            <a:pPr>
              <a:lnSpc>
                <a:spcPts val="1798"/>
              </a:lnSpc>
            </a:pPr>
            <a:endParaRPr lang="en-US" sz="2524" spc="227">
              <a:solidFill>
                <a:srgbClr val="5C9282"/>
              </a:solidFill>
              <a:latin typeface="League Spartan Italics"/>
            </a:endParaRPr>
          </a:p>
          <a:p>
            <a:pPr>
              <a:lnSpc>
                <a:spcPts val="1798"/>
              </a:lnSpc>
            </a:pPr>
            <a:endParaRPr lang="en-US" sz="2524" spc="227">
              <a:solidFill>
                <a:srgbClr val="5C9282"/>
              </a:solidFill>
              <a:latin typeface="League Spartan Italics"/>
            </a:endParaRPr>
          </a:p>
        </p:txBody>
      </p:sp>
      <p:grpSp>
        <p:nvGrpSpPr>
          <p:cNvPr id="7" name="Group 7"/>
          <p:cNvGrpSpPr>
            <a:grpSpLocks noChangeAspect="1"/>
          </p:cNvGrpSpPr>
          <p:nvPr/>
        </p:nvGrpSpPr>
        <p:grpSpPr>
          <a:xfrm>
            <a:off x="5559313" y="1530158"/>
            <a:ext cx="666851" cy="666851"/>
            <a:chOff x="0" y="0"/>
            <a:chExt cx="6350000" cy="6350000"/>
          </a:xfrm>
        </p:grpSpPr>
        <p:sp>
          <p:nvSpPr>
            <p:cNvPr id="8" name="Freeform 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9" name="Group 9"/>
          <p:cNvGrpSpPr/>
          <p:nvPr/>
        </p:nvGrpSpPr>
        <p:grpSpPr>
          <a:xfrm>
            <a:off x="5597464" y="1582895"/>
            <a:ext cx="3525085" cy="479329"/>
            <a:chOff x="0" y="0"/>
            <a:chExt cx="4700113" cy="639105"/>
          </a:xfrm>
        </p:grpSpPr>
        <p:sp>
          <p:nvSpPr>
            <p:cNvPr id="10" name="TextBox 10"/>
            <p:cNvSpPr txBox="1"/>
            <p:nvPr/>
          </p:nvSpPr>
          <p:spPr>
            <a:xfrm>
              <a:off x="0" y="149393"/>
              <a:ext cx="787400" cy="489712"/>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2</a:t>
              </a:r>
            </a:p>
          </p:txBody>
        </p:sp>
        <p:sp>
          <p:nvSpPr>
            <p:cNvPr id="11" name="TextBox 11"/>
            <p:cNvSpPr txBox="1"/>
            <p:nvPr/>
          </p:nvSpPr>
          <p:spPr>
            <a:xfrm>
              <a:off x="1192105" y="-9525"/>
              <a:ext cx="3508008" cy="415002"/>
            </a:xfrm>
            <a:prstGeom prst="rect">
              <a:avLst/>
            </a:prstGeom>
          </p:spPr>
          <p:txBody>
            <a:bodyPr lIns="0" tIns="0" rIns="0" bIns="0" rtlCol="0" anchor="t">
              <a:spAutoFit/>
            </a:bodyPr>
            <a:lstStyle/>
            <a:p>
              <a:pPr>
                <a:lnSpc>
                  <a:spcPts val="2493"/>
                </a:lnSpc>
              </a:pPr>
              <a:r>
                <a:rPr lang="en-US" sz="2011" spc="100">
                  <a:solidFill>
                    <a:srgbClr val="000000"/>
                  </a:solidFill>
                  <a:latin typeface="Lato"/>
                </a:rPr>
                <a:t>Debate in English</a:t>
              </a:r>
            </a:p>
          </p:txBody>
        </p:sp>
      </p:grpSp>
      <p:grpSp>
        <p:nvGrpSpPr>
          <p:cNvPr id="12" name="Group 12"/>
          <p:cNvGrpSpPr>
            <a:grpSpLocks noChangeAspect="1"/>
          </p:cNvGrpSpPr>
          <p:nvPr/>
        </p:nvGrpSpPr>
        <p:grpSpPr>
          <a:xfrm>
            <a:off x="5605039" y="2395485"/>
            <a:ext cx="666851" cy="666851"/>
            <a:chOff x="0" y="0"/>
            <a:chExt cx="6350000" cy="6350000"/>
          </a:xfrm>
        </p:grpSpPr>
        <p:sp>
          <p:nvSpPr>
            <p:cNvPr id="13" name="Freeform 13"/>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14" name="Group 14"/>
          <p:cNvGrpSpPr/>
          <p:nvPr/>
        </p:nvGrpSpPr>
        <p:grpSpPr>
          <a:xfrm>
            <a:off x="5605039" y="2395485"/>
            <a:ext cx="3517510" cy="478928"/>
            <a:chOff x="0" y="0"/>
            <a:chExt cx="4690013" cy="638570"/>
          </a:xfrm>
        </p:grpSpPr>
        <p:sp>
          <p:nvSpPr>
            <p:cNvPr id="15" name="TextBox 15"/>
            <p:cNvSpPr txBox="1"/>
            <p:nvPr/>
          </p:nvSpPr>
          <p:spPr>
            <a:xfrm>
              <a:off x="0" y="148858"/>
              <a:ext cx="787400" cy="489712"/>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3</a:t>
              </a:r>
            </a:p>
          </p:txBody>
        </p:sp>
        <p:sp>
          <p:nvSpPr>
            <p:cNvPr id="16" name="TextBox 16"/>
            <p:cNvSpPr txBox="1"/>
            <p:nvPr/>
          </p:nvSpPr>
          <p:spPr>
            <a:xfrm>
              <a:off x="1197513" y="-19050"/>
              <a:ext cx="3492500" cy="375082"/>
            </a:xfrm>
            <a:prstGeom prst="rect">
              <a:avLst/>
            </a:prstGeom>
          </p:spPr>
          <p:txBody>
            <a:bodyPr lIns="0" tIns="0" rIns="0" bIns="0" rtlCol="0" anchor="t">
              <a:spAutoFit/>
            </a:bodyPr>
            <a:lstStyle/>
            <a:p>
              <a:pPr>
                <a:lnSpc>
                  <a:spcPts val="2245"/>
                </a:lnSpc>
              </a:pPr>
              <a:endParaRPr/>
            </a:p>
          </p:txBody>
        </p:sp>
      </p:grpSp>
      <p:sp>
        <p:nvSpPr>
          <p:cNvPr id="17" name="TextBox 17"/>
          <p:cNvSpPr txBox="1"/>
          <p:nvPr/>
        </p:nvSpPr>
        <p:spPr>
          <a:xfrm>
            <a:off x="6584443" y="721995"/>
            <a:ext cx="2437637" cy="609254"/>
          </a:xfrm>
          <a:prstGeom prst="rect">
            <a:avLst/>
          </a:prstGeom>
        </p:spPr>
        <p:txBody>
          <a:bodyPr lIns="0" tIns="0" rIns="0" bIns="0" rtlCol="0" anchor="t">
            <a:spAutoFit/>
          </a:bodyPr>
          <a:lstStyle/>
          <a:p>
            <a:pPr algn="ctr">
              <a:lnSpc>
                <a:spcPts val="2409"/>
              </a:lnSpc>
              <a:spcBef>
                <a:spcPct val="0"/>
              </a:spcBef>
            </a:pPr>
            <a:r>
              <a:rPr lang="en-US" sz="1943" spc="97">
                <a:solidFill>
                  <a:srgbClr val="000000"/>
                </a:solidFill>
                <a:latin typeface="Lato"/>
              </a:rPr>
              <a:t>Reading the Past, Creating the Future</a:t>
            </a:r>
          </a:p>
        </p:txBody>
      </p:sp>
      <p:sp>
        <p:nvSpPr>
          <p:cNvPr id="18" name="TextBox 18"/>
          <p:cNvSpPr txBox="1"/>
          <p:nvPr/>
        </p:nvSpPr>
        <p:spPr>
          <a:xfrm>
            <a:off x="6404040" y="2414255"/>
            <a:ext cx="2401051" cy="783654"/>
          </a:xfrm>
          <a:prstGeom prst="rect">
            <a:avLst/>
          </a:prstGeom>
        </p:spPr>
        <p:txBody>
          <a:bodyPr lIns="0" tIns="0" rIns="0" bIns="0" rtlCol="0" anchor="t">
            <a:spAutoFit/>
          </a:bodyPr>
          <a:lstStyle/>
          <a:p>
            <a:pPr algn="ctr">
              <a:lnSpc>
                <a:spcPts val="3217"/>
              </a:lnSpc>
              <a:spcBef>
                <a:spcPct val="0"/>
              </a:spcBef>
            </a:pPr>
            <a:r>
              <a:rPr lang="en-US" sz="2011" spc="100">
                <a:solidFill>
                  <a:srgbClr val="000000"/>
                </a:solidFill>
                <a:latin typeface="Lato"/>
              </a:rPr>
              <a:t>Knowing each other</a:t>
            </a:r>
          </a:p>
        </p:txBody>
      </p:sp>
      <p:grpSp>
        <p:nvGrpSpPr>
          <p:cNvPr id="19" name="Group 19"/>
          <p:cNvGrpSpPr/>
          <p:nvPr/>
        </p:nvGrpSpPr>
        <p:grpSpPr>
          <a:xfrm>
            <a:off x="5845811" y="4497979"/>
            <a:ext cx="3517510" cy="478928"/>
            <a:chOff x="0" y="0"/>
            <a:chExt cx="4690013" cy="638570"/>
          </a:xfrm>
        </p:grpSpPr>
        <p:sp>
          <p:nvSpPr>
            <p:cNvPr id="20" name="TextBox 20"/>
            <p:cNvSpPr txBox="1"/>
            <p:nvPr/>
          </p:nvSpPr>
          <p:spPr>
            <a:xfrm>
              <a:off x="0" y="148858"/>
              <a:ext cx="787400" cy="489712"/>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3</a:t>
              </a:r>
            </a:p>
          </p:txBody>
        </p:sp>
        <p:sp>
          <p:nvSpPr>
            <p:cNvPr id="21" name="TextBox 21"/>
            <p:cNvSpPr txBox="1"/>
            <p:nvPr/>
          </p:nvSpPr>
          <p:spPr>
            <a:xfrm>
              <a:off x="1197513" y="-19050"/>
              <a:ext cx="3492500" cy="375082"/>
            </a:xfrm>
            <a:prstGeom prst="rect">
              <a:avLst/>
            </a:prstGeom>
          </p:spPr>
          <p:txBody>
            <a:bodyPr lIns="0" tIns="0" rIns="0" bIns="0" rtlCol="0" anchor="t">
              <a:spAutoFit/>
            </a:bodyPr>
            <a:lstStyle/>
            <a:p>
              <a:pPr>
                <a:lnSpc>
                  <a:spcPts val="2245"/>
                </a:lnSpc>
              </a:pPr>
              <a:endParaRPr/>
            </a:p>
          </p:txBody>
        </p:sp>
      </p:grpSp>
      <p:sp>
        <p:nvSpPr>
          <p:cNvPr id="22" name="TextBox 22"/>
          <p:cNvSpPr txBox="1"/>
          <p:nvPr/>
        </p:nvSpPr>
        <p:spPr>
          <a:xfrm>
            <a:off x="5597464" y="4793264"/>
            <a:ext cx="590550" cy="367284"/>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1</a:t>
            </a:r>
          </a:p>
        </p:txBody>
      </p:sp>
      <p:grpSp>
        <p:nvGrpSpPr>
          <p:cNvPr id="23" name="Group 23"/>
          <p:cNvGrpSpPr>
            <a:grpSpLocks noChangeAspect="1"/>
          </p:cNvGrpSpPr>
          <p:nvPr/>
        </p:nvGrpSpPr>
        <p:grpSpPr>
          <a:xfrm>
            <a:off x="5605039" y="3448174"/>
            <a:ext cx="666851" cy="666851"/>
            <a:chOff x="0" y="0"/>
            <a:chExt cx="6350000" cy="6350000"/>
          </a:xfrm>
        </p:grpSpPr>
        <p:sp>
          <p:nvSpPr>
            <p:cNvPr id="24" name="Freeform 24"/>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25" name="Group 25"/>
          <p:cNvGrpSpPr>
            <a:grpSpLocks noChangeAspect="1"/>
          </p:cNvGrpSpPr>
          <p:nvPr/>
        </p:nvGrpSpPr>
        <p:grpSpPr>
          <a:xfrm>
            <a:off x="5605039" y="4493698"/>
            <a:ext cx="666851" cy="666851"/>
            <a:chOff x="0" y="0"/>
            <a:chExt cx="6350000" cy="6350000"/>
          </a:xfrm>
        </p:grpSpPr>
        <p:sp>
          <p:nvSpPr>
            <p:cNvPr id="26" name="Freeform 26"/>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27" name="Group 27"/>
          <p:cNvGrpSpPr>
            <a:grpSpLocks noChangeAspect="1"/>
          </p:cNvGrpSpPr>
          <p:nvPr/>
        </p:nvGrpSpPr>
        <p:grpSpPr>
          <a:xfrm>
            <a:off x="5605039" y="5600694"/>
            <a:ext cx="666851" cy="666851"/>
            <a:chOff x="0" y="0"/>
            <a:chExt cx="6350000" cy="6350000"/>
          </a:xfrm>
        </p:grpSpPr>
        <p:sp>
          <p:nvSpPr>
            <p:cNvPr id="28" name="Freeform 28"/>
            <p:cNvSpPr/>
            <p:nvPr/>
          </p:nvSpPr>
          <p:spPr>
            <a:xfrm>
              <a:off x="-156812" y="-5088"/>
              <a:ext cx="6663624" cy="6360176"/>
            </a:xfrm>
            <a:custGeom>
              <a:avLst/>
              <a:gdLst/>
              <a:ahLst/>
              <a:cxnLst/>
              <a:rect l="l" t="t" r="r" b="b"/>
              <a:pathLst>
                <a:path w="6663624" h="6360176">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FFDC79"/>
            </a:solidFill>
          </p:spPr>
        </p:sp>
      </p:grpSp>
      <p:grpSp>
        <p:nvGrpSpPr>
          <p:cNvPr id="29" name="Group 29"/>
          <p:cNvGrpSpPr/>
          <p:nvPr/>
        </p:nvGrpSpPr>
        <p:grpSpPr>
          <a:xfrm rot="-59999">
            <a:off x="5713031" y="3478833"/>
            <a:ext cx="3517510" cy="470203"/>
            <a:chOff x="0" y="0"/>
            <a:chExt cx="4690013" cy="626937"/>
          </a:xfrm>
        </p:grpSpPr>
        <p:sp>
          <p:nvSpPr>
            <p:cNvPr id="30" name="TextBox 30"/>
            <p:cNvSpPr txBox="1"/>
            <p:nvPr/>
          </p:nvSpPr>
          <p:spPr>
            <a:xfrm>
              <a:off x="0" y="148858"/>
              <a:ext cx="787400" cy="478079"/>
            </a:xfrm>
            <a:prstGeom prst="rect">
              <a:avLst/>
            </a:prstGeom>
          </p:spPr>
          <p:txBody>
            <a:bodyPr lIns="0" tIns="0" rIns="0" bIns="0" rtlCol="0" anchor="t">
              <a:spAutoFit/>
            </a:bodyPr>
            <a:lstStyle/>
            <a:p>
              <a:pPr algn="ctr">
                <a:lnSpc>
                  <a:spcPts val="2849"/>
                </a:lnSpc>
              </a:pPr>
              <a:r>
                <a:rPr lang="en-US" sz="2414" spc="120">
                  <a:solidFill>
                    <a:srgbClr val="5C9282"/>
                  </a:solidFill>
                  <a:latin typeface="League Spartan Bold"/>
                </a:rPr>
                <a:t>4.</a:t>
              </a:r>
            </a:p>
          </p:txBody>
        </p:sp>
        <p:sp>
          <p:nvSpPr>
            <p:cNvPr id="31" name="TextBox 31"/>
            <p:cNvSpPr txBox="1"/>
            <p:nvPr/>
          </p:nvSpPr>
          <p:spPr>
            <a:xfrm>
              <a:off x="1197513" y="-19050"/>
              <a:ext cx="3492500" cy="375082"/>
            </a:xfrm>
            <a:prstGeom prst="rect">
              <a:avLst/>
            </a:prstGeom>
          </p:spPr>
          <p:txBody>
            <a:bodyPr lIns="0" tIns="0" rIns="0" bIns="0" rtlCol="0" anchor="t">
              <a:spAutoFit/>
            </a:bodyPr>
            <a:lstStyle/>
            <a:p>
              <a:pPr>
                <a:lnSpc>
                  <a:spcPts val="2245"/>
                </a:lnSpc>
              </a:pPr>
              <a:endParaRPr/>
            </a:p>
          </p:txBody>
        </p:sp>
      </p:grpSp>
      <p:grpSp>
        <p:nvGrpSpPr>
          <p:cNvPr id="32" name="Group 32"/>
          <p:cNvGrpSpPr/>
          <p:nvPr/>
        </p:nvGrpSpPr>
        <p:grpSpPr>
          <a:xfrm>
            <a:off x="5716866" y="4553801"/>
            <a:ext cx="3517510" cy="470203"/>
            <a:chOff x="0" y="0"/>
            <a:chExt cx="4690013" cy="626937"/>
          </a:xfrm>
        </p:grpSpPr>
        <p:sp>
          <p:nvSpPr>
            <p:cNvPr id="33" name="TextBox 33"/>
            <p:cNvSpPr txBox="1"/>
            <p:nvPr/>
          </p:nvSpPr>
          <p:spPr>
            <a:xfrm>
              <a:off x="0" y="148858"/>
              <a:ext cx="787400" cy="478079"/>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5.</a:t>
              </a:r>
            </a:p>
          </p:txBody>
        </p:sp>
        <p:sp>
          <p:nvSpPr>
            <p:cNvPr id="34" name="TextBox 34"/>
            <p:cNvSpPr txBox="1"/>
            <p:nvPr/>
          </p:nvSpPr>
          <p:spPr>
            <a:xfrm>
              <a:off x="1197513" y="-19050"/>
              <a:ext cx="3492500" cy="375082"/>
            </a:xfrm>
            <a:prstGeom prst="rect">
              <a:avLst/>
            </a:prstGeom>
          </p:spPr>
          <p:txBody>
            <a:bodyPr lIns="0" tIns="0" rIns="0" bIns="0" rtlCol="0" anchor="t">
              <a:spAutoFit/>
            </a:bodyPr>
            <a:lstStyle/>
            <a:p>
              <a:pPr>
                <a:lnSpc>
                  <a:spcPts val="2245"/>
                </a:lnSpc>
              </a:pPr>
              <a:endParaRPr/>
            </a:p>
          </p:txBody>
        </p:sp>
      </p:grpSp>
      <p:grpSp>
        <p:nvGrpSpPr>
          <p:cNvPr id="35" name="Group 35"/>
          <p:cNvGrpSpPr/>
          <p:nvPr/>
        </p:nvGrpSpPr>
        <p:grpSpPr>
          <a:xfrm>
            <a:off x="5605039" y="5699018"/>
            <a:ext cx="3517510" cy="470203"/>
            <a:chOff x="0" y="0"/>
            <a:chExt cx="4690013" cy="626937"/>
          </a:xfrm>
        </p:grpSpPr>
        <p:sp>
          <p:nvSpPr>
            <p:cNvPr id="36" name="TextBox 36"/>
            <p:cNvSpPr txBox="1"/>
            <p:nvPr/>
          </p:nvSpPr>
          <p:spPr>
            <a:xfrm>
              <a:off x="0" y="148858"/>
              <a:ext cx="787400" cy="478079"/>
            </a:xfrm>
            <a:prstGeom prst="rect">
              <a:avLst/>
            </a:prstGeom>
          </p:spPr>
          <p:txBody>
            <a:bodyPr lIns="0" tIns="0" rIns="0" bIns="0" rtlCol="0" anchor="t">
              <a:spAutoFit/>
            </a:bodyPr>
            <a:lstStyle/>
            <a:p>
              <a:pPr algn="ctr">
                <a:lnSpc>
                  <a:spcPts val="2849"/>
                </a:lnSpc>
              </a:pPr>
              <a:r>
                <a:rPr lang="en-US" sz="2415" spc="120">
                  <a:solidFill>
                    <a:srgbClr val="5C9282"/>
                  </a:solidFill>
                  <a:latin typeface="League Spartan Bold"/>
                </a:rPr>
                <a:t>6.</a:t>
              </a:r>
            </a:p>
          </p:txBody>
        </p:sp>
        <p:sp>
          <p:nvSpPr>
            <p:cNvPr id="37" name="TextBox 37"/>
            <p:cNvSpPr txBox="1"/>
            <p:nvPr/>
          </p:nvSpPr>
          <p:spPr>
            <a:xfrm>
              <a:off x="1197513" y="-19050"/>
              <a:ext cx="3492500" cy="375082"/>
            </a:xfrm>
            <a:prstGeom prst="rect">
              <a:avLst/>
            </a:prstGeom>
          </p:spPr>
          <p:txBody>
            <a:bodyPr lIns="0" tIns="0" rIns="0" bIns="0" rtlCol="0" anchor="t">
              <a:spAutoFit/>
            </a:bodyPr>
            <a:lstStyle/>
            <a:p>
              <a:pPr>
                <a:lnSpc>
                  <a:spcPts val="2245"/>
                </a:lnSpc>
              </a:pPr>
              <a:endParaRPr/>
            </a:p>
          </p:txBody>
        </p:sp>
      </p:grpSp>
      <p:sp>
        <p:nvSpPr>
          <p:cNvPr id="38" name="TextBox 38"/>
          <p:cNvSpPr txBox="1"/>
          <p:nvPr/>
        </p:nvSpPr>
        <p:spPr>
          <a:xfrm>
            <a:off x="6271889" y="3550318"/>
            <a:ext cx="3184987" cy="942283"/>
          </a:xfrm>
          <a:prstGeom prst="rect">
            <a:avLst/>
          </a:prstGeom>
        </p:spPr>
        <p:txBody>
          <a:bodyPr lIns="0" tIns="0" rIns="0" bIns="0" rtlCol="0" anchor="t">
            <a:spAutoFit/>
          </a:bodyPr>
          <a:lstStyle/>
          <a:p>
            <a:pPr algn="ctr">
              <a:lnSpc>
                <a:spcPts val="2493"/>
              </a:lnSpc>
              <a:spcBef>
                <a:spcPct val="0"/>
              </a:spcBef>
            </a:pPr>
            <a:r>
              <a:rPr lang="en-US" sz="2011" spc="100">
                <a:solidFill>
                  <a:srgbClr val="000000"/>
                </a:solidFill>
                <a:latin typeface="Lato"/>
              </a:rPr>
              <a:t>Glagolitic alphabet: First Croatian national alphabet </a:t>
            </a:r>
          </a:p>
        </p:txBody>
      </p:sp>
      <p:sp>
        <p:nvSpPr>
          <p:cNvPr id="39" name="TextBox 39"/>
          <p:cNvSpPr txBox="1"/>
          <p:nvPr/>
        </p:nvSpPr>
        <p:spPr>
          <a:xfrm>
            <a:off x="6404040" y="5714771"/>
            <a:ext cx="2718508" cy="1570933"/>
          </a:xfrm>
          <a:prstGeom prst="rect">
            <a:avLst/>
          </a:prstGeom>
        </p:spPr>
        <p:txBody>
          <a:bodyPr lIns="0" tIns="0" rIns="0" bIns="0" rtlCol="0" anchor="t">
            <a:spAutoFit/>
          </a:bodyPr>
          <a:lstStyle/>
          <a:p>
            <a:pPr algn="ctr">
              <a:lnSpc>
                <a:spcPts val="2493"/>
              </a:lnSpc>
            </a:pPr>
            <a:r>
              <a:rPr lang="en-US" sz="2011" spc="100">
                <a:solidFill>
                  <a:srgbClr val="000000"/>
                </a:solidFill>
                <a:latin typeface="Lato"/>
              </a:rPr>
              <a:t>Media workshop: How to make a film about Croatian mobility</a:t>
            </a:r>
          </a:p>
          <a:p>
            <a:pPr algn="ctr">
              <a:lnSpc>
                <a:spcPts val="2493"/>
              </a:lnSpc>
              <a:spcBef>
                <a:spcPct val="0"/>
              </a:spcBef>
            </a:pPr>
            <a:endParaRPr lang="en-US" sz="2011" spc="100">
              <a:solidFill>
                <a:srgbClr val="000000"/>
              </a:solidFill>
              <a:latin typeface="Lato"/>
            </a:endParaRPr>
          </a:p>
        </p:txBody>
      </p:sp>
      <p:sp>
        <p:nvSpPr>
          <p:cNvPr id="40" name="TextBox 40"/>
          <p:cNvSpPr txBox="1"/>
          <p:nvPr/>
        </p:nvSpPr>
        <p:spPr>
          <a:xfrm>
            <a:off x="6348127" y="4534751"/>
            <a:ext cx="2830336" cy="659491"/>
          </a:xfrm>
          <a:prstGeom prst="rect">
            <a:avLst/>
          </a:prstGeom>
        </p:spPr>
        <p:txBody>
          <a:bodyPr lIns="0" tIns="0" rIns="0" bIns="0" rtlCol="0" anchor="t">
            <a:spAutoFit/>
          </a:bodyPr>
          <a:lstStyle/>
          <a:p>
            <a:pPr algn="ctr">
              <a:lnSpc>
                <a:spcPts val="2601"/>
              </a:lnSpc>
              <a:spcBef>
                <a:spcPct val="0"/>
              </a:spcBef>
            </a:pPr>
            <a:r>
              <a:rPr lang="en-US" sz="2098" spc="104">
                <a:solidFill>
                  <a:srgbClr val="000000"/>
                </a:solidFill>
                <a:latin typeface="Lato"/>
              </a:rPr>
              <a:t>Reading under the treetops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626</Words>
  <Application>Microsoft Office PowerPoint</Application>
  <PresentationFormat>Prilagođeno</PresentationFormat>
  <Paragraphs>91</Paragraphs>
  <Slides>25</Slides>
  <Notes>0</Notes>
  <HiddenSlides>0</HiddenSlides>
  <MMClips>0</MMClips>
  <ScaleCrop>false</ScaleCrop>
  <HeadingPairs>
    <vt:vector size="6" baseType="variant">
      <vt:variant>
        <vt:lpstr>Korišteni fontovi</vt:lpstr>
      </vt:variant>
      <vt:variant>
        <vt:i4>13</vt:i4>
      </vt:variant>
      <vt:variant>
        <vt:lpstr>Tema</vt:lpstr>
      </vt:variant>
      <vt:variant>
        <vt:i4>1</vt:i4>
      </vt:variant>
      <vt:variant>
        <vt:lpstr>Naslovi slajdova</vt:lpstr>
      </vt:variant>
      <vt:variant>
        <vt:i4>25</vt:i4>
      </vt:variant>
    </vt:vector>
  </HeadingPairs>
  <TitlesOfParts>
    <vt:vector size="39" baseType="lpstr">
      <vt:lpstr>Arimo Bold</vt:lpstr>
      <vt:lpstr>Open Sans Bold</vt:lpstr>
      <vt:lpstr>Lato Bold</vt:lpstr>
      <vt:lpstr>Arimo Italics</vt:lpstr>
      <vt:lpstr>Lato Heavy</vt:lpstr>
      <vt:lpstr>League Spartan Bold</vt:lpstr>
      <vt:lpstr>Arial</vt:lpstr>
      <vt:lpstr>Open Sans Extra Bold</vt:lpstr>
      <vt:lpstr>Arimo</vt:lpstr>
      <vt:lpstr>Calibri</vt:lpstr>
      <vt:lpstr>Lato Heavy Bold</vt:lpstr>
      <vt:lpstr>League Spartan Italics</vt:lpstr>
      <vt:lpstr>Lato</vt:lpstr>
      <vt:lpstr>Office Theme</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mobility in croatia</dc:title>
  <dc:creator>Korisnik</dc:creator>
  <cp:lastModifiedBy>Korisnik</cp:lastModifiedBy>
  <cp:revision>2</cp:revision>
  <dcterms:created xsi:type="dcterms:W3CDTF">2006-08-16T00:00:00Z</dcterms:created>
  <dcterms:modified xsi:type="dcterms:W3CDTF">2022-03-12T18:09:27Z</dcterms:modified>
  <dc:identifier>DAE6nWRNYqU</dc:identifier>
</cp:coreProperties>
</file>