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1/27/2022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Book of DEDE korkut</a:t>
            </a:r>
            <a:endParaRPr lang="hr-HR" dirty="0"/>
          </a:p>
        </p:txBody>
      </p:sp>
      <p:sp>
        <p:nvSpPr>
          <p:cNvPr id="3" name="Subtitle 2"/>
          <p:cNvSpPr>
            <a:spLocks noGrp="1"/>
          </p:cNvSpPr>
          <p:nvPr>
            <p:ph type="subTitle" idx="1"/>
          </p:nvPr>
        </p:nvSpPr>
        <p:spPr/>
        <p:txBody>
          <a:bodyPr/>
          <a:lstStyle/>
          <a:p>
            <a:r>
              <a:rPr lang="hr-HR" dirty="0" smtClean="0"/>
              <a:t>By gabriel matijević</a:t>
            </a:r>
            <a:endParaRPr lang="hr-HR" dirty="0"/>
          </a:p>
        </p:txBody>
      </p:sp>
    </p:spTree>
    <p:extLst>
      <p:ext uri="{BB962C8B-B14F-4D97-AF65-F5344CB8AC3E}">
        <p14:creationId xmlns:p14="http://schemas.microsoft.com/office/powerpoint/2010/main" val="2342157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What is dede korkut?</a:t>
            </a:r>
            <a:endParaRPr lang="hr-HR" dirty="0"/>
          </a:p>
        </p:txBody>
      </p:sp>
      <p:sp>
        <p:nvSpPr>
          <p:cNvPr id="3" name="Content Placeholder 2"/>
          <p:cNvSpPr>
            <a:spLocks noGrp="1"/>
          </p:cNvSpPr>
          <p:nvPr>
            <p:ph idx="1"/>
          </p:nvPr>
        </p:nvSpPr>
        <p:spPr/>
        <p:txBody>
          <a:bodyPr/>
          <a:lstStyle/>
          <a:p>
            <a:pPr marL="0" indent="0">
              <a:buNone/>
            </a:pPr>
            <a:r>
              <a:rPr lang="hr-HR" dirty="0" smtClean="0"/>
              <a:t>The book of Dede Korkut </a:t>
            </a:r>
            <a:r>
              <a:rPr lang="en-US" dirty="0"/>
              <a:t>is the most famous among the epic stories of the Oghuz Turks. The stories carry morals and values </a:t>
            </a:r>
            <a:r>
              <a:rPr lang="hr-HR" dirty="0" smtClean="0"/>
              <a:t>important</a:t>
            </a:r>
            <a:r>
              <a:rPr lang="en-US" dirty="0" smtClean="0"/>
              <a:t> </a:t>
            </a:r>
            <a:r>
              <a:rPr lang="en-US" dirty="0"/>
              <a:t>to the social lifestyle of the nomadic Turkic peoples and their pre-Islamic beliefs. The book's mythic narrative is part of the cultural heritage of the peoples of Oghuz </a:t>
            </a:r>
            <a:r>
              <a:rPr lang="en-US" dirty="0" smtClean="0"/>
              <a:t>Turkic</a:t>
            </a:r>
            <a:r>
              <a:rPr lang="hr-HR" dirty="0"/>
              <a:t> </a:t>
            </a:r>
            <a:r>
              <a:rPr lang="en-US" dirty="0" smtClean="0"/>
              <a:t>origin</a:t>
            </a:r>
            <a:r>
              <a:rPr lang="hr-HR" dirty="0" smtClean="0"/>
              <a:t>.</a:t>
            </a:r>
          </a:p>
          <a:p>
            <a:pPr marL="0" indent="0">
              <a:buNone/>
            </a:pPr>
            <a:endParaRPr lang="hr-HR" dirty="0"/>
          </a:p>
        </p:txBody>
      </p:sp>
    </p:spTree>
    <p:extLst>
      <p:ext uri="{BB962C8B-B14F-4D97-AF65-F5344CB8AC3E}">
        <p14:creationId xmlns:p14="http://schemas.microsoft.com/office/powerpoint/2010/main" val="2407919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609600"/>
            <a:ext cx="10131425" cy="1455738"/>
          </a:xfrm>
        </p:spPr>
        <p:txBody>
          <a:bodyPr/>
          <a:lstStyle/>
          <a:p>
            <a:r>
              <a:rPr lang="hr-HR" dirty="0" smtClean="0"/>
              <a:t>More about dede korkut</a:t>
            </a:r>
            <a:endParaRPr lang="hr-HR" dirty="0"/>
          </a:p>
        </p:txBody>
      </p:sp>
      <p:sp>
        <p:nvSpPr>
          <p:cNvPr id="3" name="Content Placeholder 2"/>
          <p:cNvSpPr>
            <a:spLocks noGrp="1"/>
          </p:cNvSpPr>
          <p:nvPr>
            <p:ph idx="4294967295"/>
          </p:nvPr>
        </p:nvSpPr>
        <p:spPr>
          <a:xfrm>
            <a:off x="0" y="2095500"/>
            <a:ext cx="10131425" cy="3649663"/>
          </a:xfrm>
        </p:spPr>
        <p:txBody>
          <a:bodyPr/>
          <a:lstStyle/>
          <a:p>
            <a:r>
              <a:rPr lang="en-US" dirty="0"/>
              <a:t>Only two manuscripts of this book, Vatican and Dresden, were known until 2018. However, a new epos was added to this book with the discovery of </a:t>
            </a:r>
            <a:r>
              <a:rPr lang="en-US" dirty="0" err="1"/>
              <a:t>Gonbad</a:t>
            </a:r>
            <a:r>
              <a:rPr lang="en-US" dirty="0"/>
              <a:t> manuscript. The language of the </a:t>
            </a:r>
            <a:r>
              <a:rPr lang="en-US" dirty="0" err="1"/>
              <a:t>Gonbad</a:t>
            </a:r>
            <a:r>
              <a:rPr lang="en-US" dirty="0"/>
              <a:t> manuscript is of a mixed character and depicts vivid characteristics of the period of transition from later Old Oghuz Turkic to Early Modern Turkic of Iranian </a:t>
            </a:r>
            <a:r>
              <a:rPr lang="en-US" dirty="0" smtClean="0"/>
              <a:t>Azerbaijan</a:t>
            </a:r>
            <a:r>
              <a:rPr lang="hr-HR" dirty="0" smtClean="0"/>
              <a:t>. </a:t>
            </a:r>
            <a:r>
              <a:rPr lang="en-US" dirty="0" smtClean="0"/>
              <a:t>However</a:t>
            </a:r>
            <a:r>
              <a:rPr lang="en-US" dirty="0"/>
              <a:t>, there are also orthographical, lexical and grammatical structures peculiar to Eastern </a:t>
            </a:r>
            <a:r>
              <a:rPr lang="en-US" dirty="0" err="1"/>
              <a:t>Turki</a:t>
            </a:r>
            <a:r>
              <a:rPr lang="en-US" dirty="0"/>
              <a:t>, which shows that the original work was written in the area between </a:t>
            </a:r>
            <a:r>
              <a:rPr lang="en-US" dirty="0" err="1"/>
              <a:t>Syrdarya</a:t>
            </a:r>
            <a:r>
              <a:rPr lang="en-US" dirty="0"/>
              <a:t> and Anatolia, and later rewritten in </a:t>
            </a:r>
            <a:r>
              <a:rPr lang="en-US" dirty="0" err="1" smtClean="0"/>
              <a:t>SafavidIran</a:t>
            </a:r>
            <a:r>
              <a:rPr lang="en-US" dirty="0"/>
              <a:t> in the second half of the 16th century. The epic tales of </a:t>
            </a:r>
            <a:r>
              <a:rPr lang="en-US" i="1" dirty="0" err="1"/>
              <a:t>Dede</a:t>
            </a:r>
            <a:r>
              <a:rPr lang="en-US" i="1" dirty="0"/>
              <a:t> </a:t>
            </a:r>
            <a:r>
              <a:rPr lang="en-US" i="1" dirty="0" err="1"/>
              <a:t>Korkut</a:t>
            </a:r>
            <a:r>
              <a:rPr lang="en-US" dirty="0"/>
              <a:t> are some of the best known Turkic </a:t>
            </a:r>
            <a:r>
              <a:rPr lang="en-US" dirty="0" err="1" smtClean="0"/>
              <a:t>dastans</a:t>
            </a:r>
            <a:r>
              <a:rPr lang="hr-HR" dirty="0"/>
              <a:t> </a:t>
            </a:r>
            <a:r>
              <a:rPr lang="en-US" dirty="0" smtClean="0"/>
              <a:t>from </a:t>
            </a:r>
            <a:r>
              <a:rPr lang="en-US" dirty="0"/>
              <a:t>among a total of well over 1,000 recorded epics among the Mongolian and Turkic language families.</a:t>
            </a:r>
            <a:endParaRPr lang="hr-HR" dirty="0"/>
          </a:p>
        </p:txBody>
      </p:sp>
      <p:pic>
        <p:nvPicPr>
          <p:cNvPr id="2050" name="Picture 2" descr="Kitab-ı Dede Korkut ala-lisan-i Ta'ife-i Oğuzhan, Dresd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4470" y="3622588"/>
            <a:ext cx="2095500" cy="3009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0486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0" y="4343400"/>
            <a:ext cx="10131425" cy="1447800"/>
          </a:xfrm>
        </p:spPr>
        <p:txBody>
          <a:bodyPr>
            <a:normAutofit fontScale="92500"/>
          </a:bodyPr>
          <a:lstStyle/>
          <a:p>
            <a:r>
              <a:rPr lang="en-US" dirty="0"/>
              <a:t>For the Turkic peoples, especially people who identify themselves as Oghuz, it is the principal repository of ethnic identity, history, customs and the value systems of the Turkic peoples throughout history. It commemorates struggles for freedom at a time when the Oghuz Turks were a herding people, although "it is clear that the stories were put into their present form at a time when the Turks of Oghuz descent no longer thought of themselves as </a:t>
            </a:r>
            <a:r>
              <a:rPr lang="en-US" dirty="0" smtClean="0"/>
              <a:t>Oghuz</a:t>
            </a:r>
            <a:r>
              <a:rPr lang="hr-HR" dirty="0" smtClean="0"/>
              <a:t>. Heritage of Dede Korkut is currently under protection of UNESCO.</a:t>
            </a:r>
            <a:endParaRPr lang="hr-HR" dirty="0"/>
          </a:p>
        </p:txBody>
      </p:sp>
    </p:spTree>
    <p:extLst>
      <p:ext uri="{BB962C8B-B14F-4D97-AF65-F5344CB8AC3E}">
        <p14:creationId xmlns:p14="http://schemas.microsoft.com/office/powerpoint/2010/main" val="1123771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63687" y="2718262"/>
            <a:ext cx="5129289" cy="369332"/>
          </a:xfrm>
          <a:prstGeom prst="rect">
            <a:avLst/>
          </a:prstGeom>
          <a:noFill/>
        </p:spPr>
        <p:txBody>
          <a:bodyPr wrap="none" rtlCol="0">
            <a:spAutoFit/>
          </a:bodyPr>
          <a:lstStyle/>
          <a:p>
            <a:r>
              <a:rPr lang="hr-HR" dirty="0" smtClean="0"/>
              <a:t>THE END HOPE YOU ENJOYED THE PRESENTATION. </a:t>
            </a:r>
            <a:r>
              <a:rPr lang="hr-HR" dirty="0" smtClean="0">
                <a:sym typeface="Wingdings" panose="05000000000000000000" pitchFamily="2" charset="2"/>
              </a:rPr>
              <a:t></a:t>
            </a:r>
            <a:endParaRPr lang="hr-HR" dirty="0"/>
          </a:p>
        </p:txBody>
      </p:sp>
      <p:pic>
        <p:nvPicPr>
          <p:cNvPr id="3076" name="Picture 4" descr="Dede Korkut by eren-akinci | Art painting, Art, Super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089" y="831272"/>
            <a:ext cx="3718156" cy="5599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6041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docProps/app.xml><?xml version="1.0" encoding="utf-8"?>
<Properties xmlns="http://schemas.openxmlformats.org/officeDocument/2006/extended-properties" xmlns:vt="http://schemas.openxmlformats.org/officeDocument/2006/docPropsVTypes">
  <Template>TM03457452[[fn=Celestial]]</Template>
  <TotalTime>25</TotalTime>
  <Words>142</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Celestial</vt:lpstr>
      <vt:lpstr>Book of DEDE korkut</vt:lpstr>
      <vt:lpstr>What is dede korkut?</vt:lpstr>
      <vt:lpstr>More about dede korkut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DEDE korkut</dc:title>
  <dc:creator>Korisnik</dc:creator>
  <cp:lastModifiedBy>Korisnik</cp:lastModifiedBy>
  <cp:revision>3</cp:revision>
  <dcterms:created xsi:type="dcterms:W3CDTF">2022-01-27T17:48:09Z</dcterms:created>
  <dcterms:modified xsi:type="dcterms:W3CDTF">2022-01-27T18:13:51Z</dcterms:modified>
</cp:coreProperties>
</file>