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B348900-85C2-4D89-B5AA-10D46D4AAA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8AB0AE95-B433-4717-8DA7-C2716577DF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DA79AE0F-5B21-48EA-9AE2-C8FEBEC99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8C6F9-BB01-466D-BD24-CB0A67731F2D}" type="datetimeFigureOut">
              <a:rPr lang="hr-HR" smtClean="0"/>
              <a:t>21.3.2022.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72607C27-48FA-46D5-AB67-EBA11A7C3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670D78D3-03B4-46AD-9BE5-070725CDDA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40F6E-7EAC-4404-9179-1A22D9658BD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55075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F8A27D2-076E-4812-BDE0-C9EEC0CBAB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506C6300-8CA5-4938-8B04-A66C435C10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AD583DD6-7674-499C-97A8-6A4EF44A9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8C6F9-BB01-466D-BD24-CB0A67731F2D}" type="datetimeFigureOut">
              <a:rPr lang="hr-HR" smtClean="0"/>
              <a:t>21.3.2022.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F1D37564-78B9-4AE0-A3E5-C520243CD8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E27E9DD2-4AFC-428F-98EA-83A6B239C4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40F6E-7EAC-4404-9179-1A22D9658BD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92308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id="{C8F0A0BB-78C2-4A3A-B4C6-A443750929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D9BD2056-FB9D-4F6B-B746-677D16052D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64FAB136-3696-40B8-816C-F37E6F8FCB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8C6F9-BB01-466D-BD24-CB0A67731F2D}" type="datetimeFigureOut">
              <a:rPr lang="hr-HR" smtClean="0"/>
              <a:t>21.3.2022.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5D1975D4-6CEC-46D6-9CF5-3F0C56D563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ACF5B9F8-DB75-4A60-B20A-AABCE0864D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40F6E-7EAC-4404-9179-1A22D9658BD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86360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F1C91B0-265B-4449-9307-A3496992BA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E6612735-99A1-4E7C-B804-F59F3EC313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435233AD-A895-406C-A455-F2FB8C6A83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8C6F9-BB01-466D-BD24-CB0A67731F2D}" type="datetimeFigureOut">
              <a:rPr lang="hr-HR" smtClean="0"/>
              <a:t>21.3.2022.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8E91FB2C-FF7E-4349-BA45-ED7EA53E2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B84CCE9D-BC08-4711-91CC-2CEDAA7865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40F6E-7EAC-4404-9179-1A22D9658BD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84007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C4991B7-4953-45B9-8FFE-2CF34305B5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1365040B-A963-4368-9A06-12916065C9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7DB74024-2D03-477F-B690-9F1665F955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8C6F9-BB01-466D-BD24-CB0A67731F2D}" type="datetimeFigureOut">
              <a:rPr lang="hr-HR" smtClean="0"/>
              <a:t>21.3.2022.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39BF4491-FD17-457A-80FE-51DA78250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C6700CCA-DCA4-4E70-A5F3-8FEE95DDB2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40F6E-7EAC-4404-9179-1A22D9658BD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77351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9FDEC2A-4C55-42C2-A531-8DE04A1585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10654737-7FC2-4D22-953B-F8ECA2A56F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21F34C5B-EE61-4C5B-8082-25AE607244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40C0318D-51DE-4E56-A282-B8F2E5B6B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8C6F9-BB01-466D-BD24-CB0A67731F2D}" type="datetimeFigureOut">
              <a:rPr lang="hr-HR" smtClean="0"/>
              <a:t>21.3.2022.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CA4B9E9A-8794-45A0-AFA5-34E3451E24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88954514-6B79-4A25-B492-03FFC30A2A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40F6E-7EAC-4404-9179-1A22D9658BD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3374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E49E850-75D2-4928-B812-AA98984603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F4B6CADB-5D41-4842-A1F9-EEEF0C6EB0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FC0F8C04-7761-46A2-917F-81A268AD3B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C43FEA30-A4EC-47C1-AF4E-8846EDD118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8583709D-538C-4AC3-B7D0-221EBBB7C0F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id="{FF84BCB0-C4AE-44FD-A6DB-30BE25761F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8C6F9-BB01-466D-BD24-CB0A67731F2D}" type="datetimeFigureOut">
              <a:rPr lang="hr-HR" smtClean="0"/>
              <a:t>21.3.2022.</a:t>
            </a:fld>
            <a:endParaRPr lang="hr-HR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id="{F21B5D4B-1FFA-443B-A713-045552E99C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id="{BF9EAFCC-45F9-44A7-9B5A-B3D0716764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40F6E-7EAC-4404-9179-1A22D9658BD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86793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11AD21D-5C60-4CC0-A811-C3C6016B8A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4520C123-02DB-4C2D-87C6-4F2DC80FC4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8C6F9-BB01-466D-BD24-CB0A67731F2D}" type="datetimeFigureOut">
              <a:rPr lang="hr-HR" smtClean="0"/>
              <a:t>21.3.2022.</a:t>
            </a:fld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1E36C95F-90F1-4B46-9BD6-26AC67276C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9D66F122-82F1-4AFD-95DF-7593A1ED4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40F6E-7EAC-4404-9179-1A22D9658BD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05125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159B88BA-2EA5-4B60-ABF9-432BEEB23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8C6F9-BB01-466D-BD24-CB0A67731F2D}" type="datetimeFigureOut">
              <a:rPr lang="hr-HR" smtClean="0"/>
              <a:t>21.3.2022.</a:t>
            </a:fld>
            <a:endParaRPr lang="hr-HR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F8E7F054-DB57-4480-A993-E6219D52CD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4967D9B4-8DD5-4D2D-972F-83C26B632B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40F6E-7EAC-4404-9179-1A22D9658BD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26086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6A35585-3AE9-4190-B2AA-D4AB509F6B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4754038B-1E97-408F-B52B-6173A30AC8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6A2D8178-F9CE-486C-ADEA-D0FA84B328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247D3A87-27EB-4661-80FE-FE17FFAE1F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8C6F9-BB01-466D-BD24-CB0A67731F2D}" type="datetimeFigureOut">
              <a:rPr lang="hr-HR" smtClean="0"/>
              <a:t>21.3.2022.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10C5DEFC-631A-4B9E-8B67-5EBFA1F4A1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A7EAD060-4776-4597-B827-46C889B46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40F6E-7EAC-4404-9179-1A22D9658BD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96162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FA91FFD-BA67-41F3-BB14-24DDE35332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id="{9719FE66-22FE-48C7-90F2-F0A29E6E308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B4BDB6E6-8DF6-4D93-AC71-8A8E13D211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3CF72B8D-917E-41F3-95DC-866FB8FB15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8C6F9-BB01-466D-BD24-CB0A67731F2D}" type="datetimeFigureOut">
              <a:rPr lang="hr-HR" smtClean="0"/>
              <a:t>21.3.2022.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E595472A-AE88-4713-8EA1-E08136903D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28A3F987-BAA7-4B5B-9968-BC7C612C7D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40F6E-7EAC-4404-9179-1A22D9658BD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05136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id="{43730D0E-CE84-459F-8ACD-9A027D53CD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A809FAB0-3398-43E6-B51B-E34E89E104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C6DC7A2B-BD19-4B76-AA47-62B37AA14F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58C6F9-BB01-466D-BD24-CB0A67731F2D}" type="datetimeFigureOut">
              <a:rPr lang="hr-HR" smtClean="0"/>
              <a:t>21.3.2022.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FEC3F5DF-1413-4C50-912E-171637124B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09C786EB-416F-4FDE-8EA9-698E41C708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640F6E-7EAC-4404-9179-1A22D9658BD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50751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pixnio.com/hr/pozadine/oblaci-pozadina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Thessaloniki" TargetMode="External"/><Relationship Id="rId13" Type="http://schemas.openxmlformats.org/officeDocument/2006/relationships/hyperlink" Target="https://en.wikipedia.org/wiki/Old_Church_Slavonic" TargetMode="External"/><Relationship Id="rId3" Type="http://schemas.openxmlformats.org/officeDocument/2006/relationships/hyperlink" Target="https://pixnio.com/hr/pozadine/oblaci-pozadina" TargetMode="External"/><Relationship Id="rId7" Type="http://schemas.openxmlformats.org/officeDocument/2006/relationships/hyperlink" Target="https://en.wikipedia.org/wiki/Saints_Cyril_and_Methodius" TargetMode="External"/><Relationship Id="rId12" Type="http://schemas.openxmlformats.org/officeDocument/2006/relationships/hyperlink" Target="https://en.wikipedia.org/wiki/West_Slavs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Alphabet" TargetMode="External"/><Relationship Id="rId11" Type="http://schemas.openxmlformats.org/officeDocument/2006/relationships/hyperlink" Target="https://en.wikipedia.org/wiki/Great_Moravia" TargetMode="External"/><Relationship Id="rId5" Type="http://schemas.openxmlformats.org/officeDocument/2006/relationships/hyperlink" Target="https://en.wikipedia.org/wiki/Glagolitic_script#cite_note-dictionary-2" TargetMode="External"/><Relationship Id="rId10" Type="http://schemas.openxmlformats.org/officeDocument/2006/relationships/hyperlink" Target="https://en.wikipedia.org/wiki/Michael_III" TargetMode="External"/><Relationship Id="rId4" Type="http://schemas.openxmlformats.org/officeDocument/2006/relationships/hyperlink" Target="https://en.wikipedia.org/wiki/Help:IPA/English" TargetMode="External"/><Relationship Id="rId9" Type="http://schemas.openxmlformats.org/officeDocument/2006/relationships/hyperlink" Target="https://en.wikipedia.org/wiki/Saint_Methodius_of_Thessaloniki" TargetMode="External"/><Relationship Id="rId14" Type="http://schemas.openxmlformats.org/officeDocument/2006/relationships/hyperlink" Target="https://en.wikipedia.org/wiki/Thessalonica_(theme)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Clement_of_Ohrid" TargetMode="External"/><Relationship Id="rId13" Type="http://schemas.openxmlformats.org/officeDocument/2006/relationships/hyperlink" Target="https://en.wikipedia.org/wiki/Boris_I_of_Bulgaria" TargetMode="External"/><Relationship Id="rId3" Type="http://schemas.openxmlformats.org/officeDocument/2006/relationships/hyperlink" Target="https://pixnio.com/hr/pozadine/oblaci-pozadina" TargetMode="External"/><Relationship Id="rId7" Type="http://schemas.openxmlformats.org/officeDocument/2006/relationships/hyperlink" Target="https://en.wikipedia.org/wiki/Frankish_Empire" TargetMode="External"/><Relationship Id="rId12" Type="http://schemas.openxmlformats.org/officeDocument/2006/relationships/hyperlink" Target="https://en.wikipedia.org/wiki/First_Bulgarian_Empire" TargetMode="External"/><Relationship Id="rId17" Type="http://schemas.openxmlformats.org/officeDocument/2006/relationships/hyperlink" Target="https://en.wikipedia.org/wiki/Church_Slavonic" TargetMode="External"/><Relationship Id="rId2" Type="http://schemas.openxmlformats.org/officeDocument/2006/relationships/image" Target="../media/image1.jpg"/><Relationship Id="rId16" Type="http://schemas.openxmlformats.org/officeDocument/2006/relationships/hyperlink" Target="https://en.wikipedia.org/wiki/Croati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Svatopluk_I" TargetMode="External"/><Relationship Id="rId11" Type="http://schemas.openxmlformats.org/officeDocument/2006/relationships/hyperlink" Target="https://en.wikipedia.org/wiki/Saint_Sava_(disciple_of_Saints_Cyril_and_Methodius)" TargetMode="External"/><Relationship Id="rId5" Type="http://schemas.openxmlformats.org/officeDocument/2006/relationships/hyperlink" Target="https://en.wikipedia.org/wiki/Papal_bull" TargetMode="External"/><Relationship Id="rId15" Type="http://schemas.openxmlformats.org/officeDocument/2006/relationships/hyperlink" Target="https://en.wikipedia.org/wiki/Preslav_Literary_School" TargetMode="External"/><Relationship Id="rId10" Type="http://schemas.openxmlformats.org/officeDocument/2006/relationships/hyperlink" Target="https://en.wikipedia.org/wiki/Saint_Angelar" TargetMode="External"/><Relationship Id="rId4" Type="http://schemas.openxmlformats.org/officeDocument/2006/relationships/hyperlink" Target="https://en.wikipedia.org/wiki/Pope_Stephen_V" TargetMode="External"/><Relationship Id="rId9" Type="http://schemas.openxmlformats.org/officeDocument/2006/relationships/hyperlink" Target="https://en.wikipedia.org/wiki/Saint_Naum" TargetMode="External"/><Relationship Id="rId14" Type="http://schemas.openxmlformats.org/officeDocument/2006/relationships/hyperlink" Target="https://en.wikipedia.org/wiki/Cyrillic_script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pixnio.com/hr/pozadine/oblaci-pozadina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>
            <a:extLst>
              <a:ext uri="{FF2B5EF4-FFF2-40B4-BE49-F238E27FC236}">
                <a16:creationId xmlns:a16="http://schemas.microsoft.com/office/drawing/2014/main" id="{D106466B-DDC0-4709-8BA7-CB5B4BE1A4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0" y="-374904"/>
            <a:ext cx="12192000" cy="7232904"/>
          </a:xfrm>
          <a:prstGeom prst="rect">
            <a:avLst/>
          </a:prstGeom>
        </p:spPr>
      </p:pic>
      <p:sp>
        <p:nvSpPr>
          <p:cNvPr id="2" name="Naslov 1">
            <a:extLst>
              <a:ext uri="{FF2B5EF4-FFF2-40B4-BE49-F238E27FC236}">
                <a16:creationId xmlns:a16="http://schemas.microsoft.com/office/drawing/2014/main" id="{F534EA66-DA15-49AF-811F-8B0BA9922D9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/>
              <a:t>GLAGOLJITIC ALPHABET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F18E216B-296D-44CC-B315-0DE2EA88F2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2755037" y="6300850"/>
            <a:ext cx="9144000" cy="1655762"/>
          </a:xfrm>
        </p:spPr>
        <p:txBody>
          <a:bodyPr/>
          <a:lstStyle/>
          <a:p>
            <a:r>
              <a:rPr lang="hr-HR" dirty="0" err="1"/>
              <a:t>By</a:t>
            </a:r>
            <a:r>
              <a:rPr lang="hr-HR" dirty="0"/>
              <a:t> Renato, Artur &amp; Matej</a:t>
            </a:r>
          </a:p>
        </p:txBody>
      </p:sp>
    </p:spTree>
    <p:extLst>
      <p:ext uri="{BB962C8B-B14F-4D97-AF65-F5344CB8AC3E}">
        <p14:creationId xmlns:p14="http://schemas.microsoft.com/office/powerpoint/2010/main" val="30086038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>
            <a:extLst>
              <a:ext uri="{FF2B5EF4-FFF2-40B4-BE49-F238E27FC236}">
                <a16:creationId xmlns:a16="http://schemas.microsoft.com/office/drawing/2014/main" id="{3640E2BD-3F7C-42F5-96AC-41A0E14F7C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4176" y="1"/>
            <a:ext cx="12177823" cy="6858000"/>
          </a:xfrm>
          <a:prstGeom prst="rect">
            <a:avLst/>
          </a:prstGeom>
        </p:spPr>
      </p:pic>
      <p:sp>
        <p:nvSpPr>
          <p:cNvPr id="2" name="Naslov 1">
            <a:extLst>
              <a:ext uri="{FF2B5EF4-FFF2-40B4-BE49-F238E27FC236}">
                <a16:creationId xmlns:a16="http://schemas.microsoft.com/office/drawing/2014/main" id="{80ACB96F-892B-4E42-97CC-BCA29B774F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/>
              <a:t>About</a:t>
            </a:r>
            <a:r>
              <a:rPr lang="hr-HR" dirty="0"/>
              <a:t> </a:t>
            </a:r>
            <a:r>
              <a:rPr lang="hr-HR" dirty="0" err="1"/>
              <a:t>Glagoljitic</a:t>
            </a:r>
            <a:r>
              <a:rPr lang="hr-HR" dirty="0"/>
              <a:t> </a:t>
            </a:r>
            <a:r>
              <a:rPr lang="hr-HR" dirty="0" err="1"/>
              <a:t>alphabet</a:t>
            </a:r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D4C1DD18-5022-4A0B-AC88-FEC3E868E7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 </a:t>
            </a:r>
            <a:r>
              <a:rPr lang="en-US" b="1" dirty="0"/>
              <a:t>Glagolitic script</a:t>
            </a:r>
            <a:r>
              <a:rPr lang="en-US" dirty="0"/>
              <a:t> (</a:t>
            </a:r>
            <a:r>
              <a:rPr lang="en-US" dirty="0">
                <a:hlinkClick r:id="rId4" tooltip="Help:IPA/English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/ˌ</a:t>
            </a:r>
            <a:r>
              <a:rPr lang="en-US" dirty="0" err="1">
                <a:hlinkClick r:id="rId4" tooltip="Help:IPA/English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ɡlæɡəˈlɪtɪk</a:t>
            </a:r>
            <a:r>
              <a:rPr lang="en-US" dirty="0">
                <a:hlinkClick r:id="rId4" tooltip="Help:IPA/English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en-US" dirty="0"/>
              <a:t>,</a:t>
            </a:r>
            <a:r>
              <a:rPr lang="en-US" baseline="30000" dirty="0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[2]</a:t>
            </a:r>
            <a:r>
              <a:rPr lang="en-US" dirty="0"/>
              <a:t> ⰳⰾⰰⰳⱁⰾⰹⱌⰰ, </a:t>
            </a:r>
            <a:r>
              <a:rPr lang="en-US" i="1" dirty="0" err="1"/>
              <a:t>glagolitsa</a:t>
            </a:r>
            <a:r>
              <a:rPr lang="en-US" dirty="0"/>
              <a:t>) is the oldest known Slavic </a:t>
            </a:r>
            <a:r>
              <a:rPr lang="en-US" dirty="0">
                <a:hlinkClick r:id="rId6" tooltip="Alphabet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alphabet</a:t>
            </a:r>
            <a:r>
              <a:rPr lang="en-US" dirty="0"/>
              <a:t>. It is generally agreed to have been created in the 9th century by </a:t>
            </a:r>
            <a:r>
              <a:rPr lang="en-US" dirty="0">
                <a:hlinkClick r:id="rId7" tooltip="Saints Cyril and Methodius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Saint Cyril</a:t>
            </a:r>
            <a:r>
              <a:rPr lang="en-US" dirty="0"/>
              <a:t>, a monk from </a:t>
            </a:r>
            <a:r>
              <a:rPr lang="en-US" dirty="0">
                <a:hlinkClick r:id="rId8" tooltip="Thessaloniki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Thessaloniki</a:t>
            </a:r>
            <a:r>
              <a:rPr lang="en-US" dirty="0"/>
              <a:t>. He and his brother, </a:t>
            </a:r>
            <a:r>
              <a:rPr lang="en-US" dirty="0">
                <a:hlinkClick r:id="rId9" tooltip="Saint Methodius of Thessaloniki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Saint Methodius</a:t>
            </a:r>
            <a:r>
              <a:rPr lang="en-US" dirty="0"/>
              <a:t>, were sent by the Byzantine Emperor </a:t>
            </a:r>
            <a:r>
              <a:rPr lang="en-US" dirty="0">
                <a:hlinkClick r:id="rId10" tooltip="Michael III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Michael III</a:t>
            </a:r>
            <a:r>
              <a:rPr lang="en-US" dirty="0"/>
              <a:t> in 863 to </a:t>
            </a:r>
            <a:r>
              <a:rPr lang="en-US" dirty="0">
                <a:hlinkClick r:id="rId11" tooltip="Great Moravia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Great Moravia</a:t>
            </a:r>
            <a:r>
              <a:rPr lang="en-US" dirty="0"/>
              <a:t> to spread Christianity among the </a:t>
            </a:r>
            <a:r>
              <a:rPr lang="en-US" dirty="0">
                <a:hlinkClick r:id="rId12" tooltip="West Slavs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West Slavs</a:t>
            </a:r>
            <a:r>
              <a:rPr lang="en-US" dirty="0"/>
              <a:t> in the area. The brothers decided to translate liturgical books into the contemporary Slavic language understandable to the general population (now known as </a:t>
            </a:r>
            <a:r>
              <a:rPr lang="en-US" dirty="0">
                <a:hlinkClick r:id="rId13" tooltip="Old Church Slavonic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Old Church Slavonic</a:t>
            </a:r>
            <a:r>
              <a:rPr lang="en-US" dirty="0"/>
              <a:t>). As the words of that language could not be easily written by using either the Greek or Latin alphabets, Cyril decided to invent a new script, Glagolitic, which he based on the local dialect of the Slavic tribes from the Byzantine </a:t>
            </a:r>
            <a:r>
              <a:rPr lang="en-US" dirty="0">
                <a:hlinkClick r:id="rId14" tooltip="Thessalonica (theme)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theme of Thessalonica</a:t>
            </a:r>
            <a:r>
              <a:rPr lang="en-US" dirty="0"/>
              <a:t>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7239837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>
            <a:extLst>
              <a:ext uri="{FF2B5EF4-FFF2-40B4-BE49-F238E27FC236}">
                <a16:creationId xmlns:a16="http://schemas.microsoft.com/office/drawing/2014/main" id="{38F89262-761C-466D-BC6A-D7FCE0A8FA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slov 1">
            <a:extLst>
              <a:ext uri="{FF2B5EF4-FFF2-40B4-BE49-F238E27FC236}">
                <a16:creationId xmlns:a16="http://schemas.microsoft.com/office/drawing/2014/main" id="{C3D1058E-9C1D-4F3F-A3DA-E4752ED1A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More </a:t>
            </a:r>
            <a:r>
              <a:rPr lang="hr-HR" dirty="0" err="1"/>
              <a:t>about</a:t>
            </a:r>
            <a:r>
              <a:rPr lang="hr-HR" dirty="0"/>
              <a:t> </a:t>
            </a:r>
            <a:r>
              <a:rPr lang="hr-HR" dirty="0" err="1"/>
              <a:t>Glagoljitic</a:t>
            </a:r>
            <a:r>
              <a:rPr lang="hr-HR" dirty="0"/>
              <a:t> </a:t>
            </a:r>
            <a:r>
              <a:rPr lang="hr-HR" dirty="0" err="1"/>
              <a:t>alphabet</a:t>
            </a:r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FF1A4427-B7FC-4ACB-A5E0-84B1233532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After the deaths of Cyril and Methodius, the Glagolitic alphabet ceased to be used in Moravia for political or religious needs. In 885, </a:t>
            </a:r>
            <a:r>
              <a:rPr lang="en-US" dirty="0">
                <a:hlinkClick r:id="rId4" tooltip="Pope Stephen V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Pope Stephen V</a:t>
            </a:r>
            <a:r>
              <a:rPr lang="en-US" dirty="0"/>
              <a:t> issued a </a:t>
            </a:r>
            <a:r>
              <a:rPr lang="en-US" dirty="0">
                <a:hlinkClick r:id="rId5" tooltip="Papal bull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papal bull</a:t>
            </a:r>
            <a:r>
              <a:rPr lang="en-US" dirty="0"/>
              <a:t> to restrict spreading and reading Christian services in languages other than Latin or Greek. On the other side, </a:t>
            </a:r>
            <a:r>
              <a:rPr lang="en-US" dirty="0" err="1">
                <a:hlinkClick r:id="rId6" tooltip="Svatopluk I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Svatopluk</a:t>
            </a:r>
            <a:r>
              <a:rPr lang="en-US" dirty="0">
                <a:hlinkClick r:id="rId6" tooltip="Svatopluk I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I</a:t>
            </a:r>
            <a:r>
              <a:rPr lang="en-US" dirty="0"/>
              <a:t> followed the interests of the </a:t>
            </a:r>
            <a:r>
              <a:rPr lang="en-US" dirty="0">
                <a:hlinkClick r:id="rId7" tooltip="Frankish Empir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Frankish Empire</a:t>
            </a:r>
            <a:r>
              <a:rPr lang="en-US" dirty="0"/>
              <a:t> and prosecuted the students of Cyril and Methodius. In 886, </a:t>
            </a:r>
            <a:r>
              <a:rPr lang="en-US" dirty="0">
                <a:hlinkClick r:id="rId8" tooltip="Clement of Ohrid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Clement of </a:t>
            </a:r>
            <a:r>
              <a:rPr lang="en-US" dirty="0" err="1">
                <a:hlinkClick r:id="rId8" tooltip="Clement of Ohrid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Ohrid</a:t>
            </a:r>
            <a:r>
              <a:rPr lang="en-US" dirty="0"/>
              <a:t> (also known as </a:t>
            </a:r>
            <a:r>
              <a:rPr lang="en-US" dirty="0" err="1"/>
              <a:t>Kliment</a:t>
            </a:r>
            <a:r>
              <a:rPr lang="en-US" dirty="0"/>
              <a:t>), </a:t>
            </a:r>
            <a:r>
              <a:rPr lang="en-US" dirty="0" err="1">
                <a:hlinkClick r:id="rId9" tooltip="Saint Naum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Naum</a:t>
            </a:r>
            <a:r>
              <a:rPr lang="en-US" dirty="0"/>
              <a:t>, </a:t>
            </a:r>
            <a:r>
              <a:rPr lang="en-US" dirty="0" err="1"/>
              <a:t>Gorazd</a:t>
            </a:r>
            <a:r>
              <a:rPr lang="en-US" dirty="0"/>
              <a:t>, </a:t>
            </a:r>
            <a:r>
              <a:rPr lang="en-US" dirty="0" err="1">
                <a:hlinkClick r:id="rId10" tooltip="Saint Angelar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Angelar</a:t>
            </a:r>
            <a:r>
              <a:rPr lang="en-US" dirty="0"/>
              <a:t> and </a:t>
            </a:r>
            <a:r>
              <a:rPr lang="en-US" dirty="0">
                <a:hlinkClick r:id="rId11" tooltip="Saint Sava (disciple of Saints Cyril and Methodius)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Sava</a:t>
            </a:r>
            <a:r>
              <a:rPr lang="en-US" dirty="0"/>
              <a:t> arrived in the </a:t>
            </a:r>
            <a:r>
              <a:rPr lang="en-US" dirty="0">
                <a:hlinkClick r:id="rId12" tooltip="First Bulgarian Empir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First Bulgarian Empire</a:t>
            </a:r>
            <a:r>
              <a:rPr lang="en-US" dirty="0"/>
              <a:t> where they were warmly accepted by the Tsar </a:t>
            </a:r>
            <a:r>
              <a:rPr lang="en-US" dirty="0">
                <a:hlinkClick r:id="rId13" tooltip="Boris I of Bulgaria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Boris I of Bulgaria</a:t>
            </a:r>
            <a:r>
              <a:rPr lang="en-US" dirty="0"/>
              <a:t>. Both the Glagolitic and </a:t>
            </a:r>
            <a:r>
              <a:rPr lang="en-US" dirty="0">
                <a:hlinkClick r:id="rId14" tooltip="Cyrillic script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Cyrillic</a:t>
            </a:r>
            <a:r>
              <a:rPr lang="en-US" dirty="0"/>
              <a:t> alphabets were used until 13th-14th century in Bulgaria. The Cyrillic alphabet (which borrowed some letters from the Glagolitic alphabet) was developed at the </a:t>
            </a:r>
            <a:r>
              <a:rPr lang="en-US" dirty="0" err="1">
                <a:hlinkClick r:id="rId15" tooltip="Preslav Literary School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Preslav</a:t>
            </a:r>
            <a:r>
              <a:rPr lang="en-US" dirty="0">
                <a:hlinkClick r:id="rId15" tooltip="Preslav Literary School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Literary School</a:t>
            </a:r>
            <a:r>
              <a:rPr lang="en-US" dirty="0"/>
              <a:t> in the late 9th century. The Glagolitic alphabet was preserved only by the clergy of </a:t>
            </a:r>
            <a:r>
              <a:rPr lang="en-US" dirty="0">
                <a:hlinkClick r:id="rId16" tooltip="Croatia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Croatia</a:t>
            </a:r>
            <a:r>
              <a:rPr lang="en-US" dirty="0"/>
              <a:t> and Dalmatia to write </a:t>
            </a:r>
            <a:r>
              <a:rPr lang="en-US" dirty="0">
                <a:hlinkClick r:id="rId17" tooltip="Church Slavonic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Church Slavonic</a:t>
            </a:r>
            <a:r>
              <a:rPr lang="en-US" dirty="0"/>
              <a:t> until the early 19th century. Glagolitic also spread in Bohemia with traces in Pannonia, Moravia and Russia.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4338444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Slika 6">
            <a:extLst>
              <a:ext uri="{FF2B5EF4-FFF2-40B4-BE49-F238E27FC236}">
                <a16:creationId xmlns:a16="http://schemas.microsoft.com/office/drawing/2014/main" id="{38B712FF-0592-40AB-822B-B8EF6DE76D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6C8D5BA-6C04-4EC8-AABB-F27BD27887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77881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r-HR" sz="8800" dirty="0"/>
              <a:t>THE END</a:t>
            </a:r>
          </a:p>
        </p:txBody>
      </p:sp>
      <p:sp>
        <p:nvSpPr>
          <p:cNvPr id="5" name="Naslov 4">
            <a:extLst>
              <a:ext uri="{FF2B5EF4-FFF2-40B4-BE49-F238E27FC236}">
                <a16:creationId xmlns:a16="http://schemas.microsoft.com/office/drawing/2014/main" id="{04880A30-989D-41B7-BFA5-5C7CEC318B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0546" y="240838"/>
            <a:ext cx="10515600" cy="1325563"/>
          </a:xfrm>
        </p:spPr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6362737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44</Words>
  <Application>Microsoft Office PowerPoint</Application>
  <PresentationFormat>Široki zaslon</PresentationFormat>
  <Paragraphs>7</Paragraphs>
  <Slides>4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sustava Office</vt:lpstr>
      <vt:lpstr>GLAGOLJITIC ALPHABET</vt:lpstr>
      <vt:lpstr>About Glagoljitic alphabet</vt:lpstr>
      <vt:lpstr>More about Glagoljitic alphabet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GLAGOLJICA</dc:title>
  <dc:creator>Korisnik</dc:creator>
  <cp:lastModifiedBy>Korisnik</cp:lastModifiedBy>
  <cp:revision>5</cp:revision>
  <dcterms:created xsi:type="dcterms:W3CDTF">2022-03-21T12:41:15Z</dcterms:created>
  <dcterms:modified xsi:type="dcterms:W3CDTF">2022-03-21T13:23:22Z</dcterms:modified>
</cp:coreProperties>
</file>