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12BEAB4-269F-4833-8712-FBC0CDE808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C53A4589-1F28-4543-97CF-311D9D3379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FCE2D8E-AB5A-45F2-B022-4DA6DCF50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6F34D-4205-4A3B-9CFE-0E6DCDC775E6}" type="datetimeFigureOut">
              <a:rPr lang="hr-HR" smtClean="0"/>
              <a:t>18.3.2022.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07B7696-9514-4B53-89FC-C932BBB20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A9A2391-332C-4F42-A585-68414FC27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1DD41-A467-4386-B473-55E376FDA97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50159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54394EB-3D11-41B4-B68E-CC263135B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4D6B74AD-6433-475F-B7B1-6EBB754956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491B87F3-E218-4AC5-B844-B71125D87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6F34D-4205-4A3B-9CFE-0E6DCDC775E6}" type="datetimeFigureOut">
              <a:rPr lang="hr-HR" smtClean="0"/>
              <a:t>18.3.2022.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CD6A41C-C6C6-407E-8800-5B713701C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7C7B385A-F621-4B82-9FD9-77FE8DC8D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1DD41-A467-4386-B473-55E376FDA97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19771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0E29FA09-698D-470E-BFE4-6DC6D51393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3C278692-56A1-4F34-A4B9-AEA6ED9D2E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1C58FB0-2B4A-4B3A-B4B7-85EE667CD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6F34D-4205-4A3B-9CFE-0E6DCDC775E6}" type="datetimeFigureOut">
              <a:rPr lang="hr-HR" smtClean="0"/>
              <a:t>18.3.2022.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3F29848-3ED9-4B93-BFC3-928798372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76A11618-BA4F-4118-B767-934DF7DEF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1DD41-A467-4386-B473-55E376FDA97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08022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20445C8-A669-4A67-9CDA-005D7543E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5C797D7-6C65-4778-B1CB-971DAB6E61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3C6338F-DF3E-441A-A32B-0577379D3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6F34D-4205-4A3B-9CFE-0E6DCDC775E6}" type="datetimeFigureOut">
              <a:rPr lang="hr-HR" smtClean="0"/>
              <a:t>18.3.2022.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7A4207F-22E9-4AB2-AAB4-EC3C89C33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6DADE0A-1A01-4619-B15A-F37823635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1DD41-A467-4386-B473-55E376FDA97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16916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0D26AEB-797F-48C2-917A-15A6164B7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B1F5F2F9-5B38-4727-B7B1-9B82BE9FAE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792DDEB-E82B-4CBB-A7D6-281EAB44A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6F34D-4205-4A3B-9CFE-0E6DCDC775E6}" type="datetimeFigureOut">
              <a:rPr lang="hr-HR" smtClean="0"/>
              <a:t>18.3.2022.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A6D932A9-1F2C-4F21-AC6C-1364026DA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A0880808-E755-4A2D-AE20-D11CC7742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1DD41-A467-4386-B473-55E376FDA97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76840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38825E5-D302-4511-B5A5-2D4C82030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F9CF803-4AB9-4FFD-A2FB-B998BC1A55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7FCAA67F-DCD2-4F9B-8CD5-431C86D674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D9DCE322-CCA8-47BF-BF7C-469A957A5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6F34D-4205-4A3B-9CFE-0E6DCDC775E6}" type="datetimeFigureOut">
              <a:rPr lang="hr-HR" smtClean="0"/>
              <a:t>18.3.2022.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2503A324-C2D5-4FD7-A3BC-9B9C0D229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BF126A11-5DE1-4556-B582-89A5EE3D6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1DD41-A467-4386-B473-55E376FDA97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52663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ECACFBF-BA48-4E88-A96D-703763F65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EB6FA865-E68E-4039-ADF8-A0FF74E551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BE96E9A9-004A-478B-A783-0F7225E660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23CCA9F6-7B89-4435-A9D5-9D64C5A48C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F78D4901-1F9A-4A91-A7EA-7FE88971C6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61F28EB1-3B63-4E39-BD2D-97BA6401F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6F34D-4205-4A3B-9CFE-0E6DCDC775E6}" type="datetimeFigureOut">
              <a:rPr lang="hr-HR" smtClean="0"/>
              <a:t>18.3.2022.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FA408686-7FD2-47BD-BD7B-FC33B5506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2F283444-3B30-4870-A6D9-897024CBA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1DD41-A467-4386-B473-55E376FDA97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53320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752C7F6-AD80-468D-A8ED-49B006E4E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A0D19FBA-9EC2-48FE-951E-2C878F85C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6F34D-4205-4A3B-9CFE-0E6DCDC775E6}" type="datetimeFigureOut">
              <a:rPr lang="hr-HR" smtClean="0"/>
              <a:t>18.3.2022.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E995703E-EEDC-4D0D-BD5D-3403EE83C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9825C2F5-BE5D-4D59-96F1-197450C10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1DD41-A467-4386-B473-55E376FDA97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04218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D78BEBF3-BF1E-40B5-8F7B-43A674503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6F34D-4205-4A3B-9CFE-0E6DCDC775E6}" type="datetimeFigureOut">
              <a:rPr lang="hr-HR" smtClean="0"/>
              <a:t>18.3.2022.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EB6E548C-62E6-4774-96B8-511C4DBA2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1B50ECDE-0CCC-4084-BDF6-24D0B78F7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1DD41-A467-4386-B473-55E376FDA97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27046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7FC0553-5FD4-4B59-ACD8-F33C4E943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C9F05B0-1641-4BEF-906B-AC035A360E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27C54830-ED45-4818-B3FE-3559E1DAA3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1C6373C1-14AC-4A8E-BCC7-A38563CA8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6F34D-4205-4A3B-9CFE-0E6DCDC775E6}" type="datetimeFigureOut">
              <a:rPr lang="hr-HR" smtClean="0"/>
              <a:t>18.3.2022.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A0548FAA-4306-47C4-B872-5DA8E3283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BF7C9A00-2A19-4F27-B752-A4271F0CC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1DD41-A467-4386-B473-55E376FDA97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50004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C09CE96-D163-464A-97EF-0104A83A9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C32D9791-63E1-4C53-9051-F51115A3B6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1F106651-83C5-4ECA-8A04-FCE77E12A8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76120FEA-262B-4487-A12B-7BAE6F8A1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6F34D-4205-4A3B-9CFE-0E6DCDC775E6}" type="datetimeFigureOut">
              <a:rPr lang="hr-HR" smtClean="0"/>
              <a:t>18.3.2022.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BC41AE42-CF62-425C-9BEB-2DFB77DBD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DA1F6A9D-0116-4D52-894C-93C800888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1DD41-A467-4386-B473-55E376FDA97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3703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B2D6509D-4A21-47EC-9189-303BB2E99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13C3235C-D11D-4FFC-8659-40972A64D2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FBFF9E3-C28F-4C8B-AC6B-2BFA302AE1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6F34D-4205-4A3B-9CFE-0E6DCDC775E6}" type="datetimeFigureOut">
              <a:rPr lang="hr-HR" smtClean="0"/>
              <a:t>18.3.2022.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CB8F706C-C703-417F-AAAC-A3503468C4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C4EE5D89-8A49-42D3-957D-1A4D8DA5D7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1DD41-A467-4386-B473-55E376FDA97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72085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.dnevnik.hr/topputovanja2018/2018/09/index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sa/3.0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Representative_List_of_the_Intangible_Cultural_Heritage_of_Humanity" TargetMode="External"/><Relationship Id="rId3" Type="http://schemas.openxmlformats.org/officeDocument/2006/relationships/hyperlink" Target="https://blog.dnevnik.hr/topputovanja2018/2018/09/index.html" TargetMode="External"/><Relationship Id="rId7" Type="http://schemas.openxmlformats.org/officeDocument/2006/relationships/hyperlink" Target="https://en.wikipedia.org/wiki/UNESCO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Croatia" TargetMode="External"/><Relationship Id="rId5" Type="http://schemas.openxmlformats.org/officeDocument/2006/relationships/hyperlink" Target="https://en.wikipedia.org/wiki/Rijeka" TargetMode="External"/><Relationship Id="rId10" Type="http://schemas.openxmlformats.org/officeDocument/2006/relationships/hyperlink" Target="https://en.wikipedia.org/wiki/Rijeka_Carnival" TargetMode="External"/><Relationship Id="rId4" Type="http://schemas.openxmlformats.org/officeDocument/2006/relationships/hyperlink" Target="https://creativecommons.org/licenses/by-sa/3.0/" TargetMode="External"/><Relationship Id="rId9" Type="http://schemas.openxmlformats.org/officeDocument/2006/relationships/hyperlink" Target="https://en.wikipedia.org/wiki/Slavic_pagan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%C5%BDejane" TargetMode="External"/><Relationship Id="rId13" Type="http://schemas.openxmlformats.org/officeDocument/2006/relationships/hyperlink" Target="https://en.wikipedia.org/wiki/Ottoman_wars_in_Europe" TargetMode="External"/><Relationship Id="rId3" Type="http://schemas.openxmlformats.org/officeDocument/2006/relationships/hyperlink" Target="https://blog.dnevnik.hr/topputovanja2018/2018/09/index.html" TargetMode="External"/><Relationship Id="rId7" Type="http://schemas.openxmlformats.org/officeDocument/2006/relationships/hyperlink" Target="https://hr.wikipedia.org/wiki/Grobnik" TargetMode="External"/><Relationship Id="rId12" Type="http://schemas.openxmlformats.org/officeDocument/2006/relationships/hyperlink" Target="https://en.wikipedia.org/wiki/Turkic_peoples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/index.php?title=Grobnik,_Primorje-Gorski_Kotar_County&amp;action=edit&amp;redlink=1" TargetMode="External"/><Relationship Id="rId11" Type="http://schemas.openxmlformats.org/officeDocument/2006/relationships/hyperlink" Target="https://en.wikipedia.org/wiki/Tatars" TargetMode="External"/><Relationship Id="rId5" Type="http://schemas.openxmlformats.org/officeDocument/2006/relationships/hyperlink" Target="https://en.wikipedia.org/wiki/Ceremonial_mace" TargetMode="External"/><Relationship Id="rId10" Type="http://schemas.openxmlformats.org/officeDocument/2006/relationships/hyperlink" Target="https://hr.wikipedia.org/wiki/Brgud" TargetMode="External"/><Relationship Id="rId4" Type="http://schemas.openxmlformats.org/officeDocument/2006/relationships/hyperlink" Target="https://creativecommons.org/licenses/by-sa/3.0/" TargetMode="External"/><Relationship Id="rId9" Type="http://schemas.openxmlformats.org/officeDocument/2006/relationships/hyperlink" Target="https://en.wikipedia.org/w/index.php?title=Brgud&amp;action=edit&amp;redlink=1" TargetMode="External"/><Relationship Id="rId1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.dnevnik.hr/topputovanja2018/2018/09/index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3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>
            <a:extLst>
              <a:ext uri="{FF2B5EF4-FFF2-40B4-BE49-F238E27FC236}">
                <a16:creationId xmlns:a16="http://schemas.microsoft.com/office/drawing/2014/main" id="{6A7F1A72-12CD-4DD2-9046-57CC6524E6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25400"/>
            <a:ext cx="12192000" cy="6807200"/>
          </a:xfrm>
          <a:prstGeom prst="rect">
            <a:avLst/>
          </a:prstGeom>
        </p:spPr>
      </p:pic>
      <p:sp>
        <p:nvSpPr>
          <p:cNvPr id="6" name="TekstniOkvir 5">
            <a:extLst>
              <a:ext uri="{FF2B5EF4-FFF2-40B4-BE49-F238E27FC236}">
                <a16:creationId xmlns:a16="http://schemas.microsoft.com/office/drawing/2014/main" id="{C1A6BAC1-1B9E-41EB-9714-8A353B6D0212}"/>
              </a:ext>
            </a:extLst>
          </p:cNvPr>
          <p:cNvSpPr txBox="1"/>
          <p:nvPr/>
        </p:nvSpPr>
        <p:spPr>
          <a:xfrm>
            <a:off x="0" y="6832600"/>
            <a:ext cx="12192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900">
                <a:hlinkClick r:id="rId3" tooltip="https://blog.dnevnik.hr/topputovanja2018/2018/09/index.html"/>
              </a:rPr>
              <a:t>Ta fotografija</a:t>
            </a:r>
            <a:r>
              <a:rPr lang="hr-HR" sz="900"/>
              <a:t> korisnika Nepoznat autor: licenca </a:t>
            </a:r>
            <a:r>
              <a:rPr lang="hr-HR" sz="900">
                <a:hlinkClick r:id="rId4" tooltip="https://creativecommons.org/licenses/by-sa/3.0/"/>
              </a:rPr>
              <a:t>CC BY-SA</a:t>
            </a:r>
            <a:endParaRPr lang="hr-HR" sz="90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D1585E71-989D-4B74-8AF5-E68F52F962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Zvončari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EB9A4D41-CFB2-4D83-BC1F-F31B0FA85D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2920752" y="6354117"/>
            <a:ext cx="9144000" cy="1655762"/>
          </a:xfrm>
        </p:spPr>
        <p:txBody>
          <a:bodyPr/>
          <a:lstStyle/>
          <a:p>
            <a:r>
              <a:rPr lang="hr-HR" dirty="0" err="1"/>
              <a:t>By</a:t>
            </a:r>
            <a:r>
              <a:rPr lang="hr-HR" dirty="0"/>
              <a:t> Artur, Renato, Matej</a:t>
            </a:r>
          </a:p>
        </p:txBody>
      </p:sp>
    </p:spTree>
    <p:extLst>
      <p:ext uri="{BB962C8B-B14F-4D97-AF65-F5344CB8AC3E}">
        <p14:creationId xmlns:p14="http://schemas.microsoft.com/office/powerpoint/2010/main" val="1287698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>
            <a:extLst>
              <a:ext uri="{FF2B5EF4-FFF2-40B4-BE49-F238E27FC236}">
                <a16:creationId xmlns:a16="http://schemas.microsoft.com/office/drawing/2014/main" id="{D50856A3-CB8E-4C62-AE7E-FE13BFD0FF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25400"/>
            <a:ext cx="12192000" cy="6807200"/>
          </a:xfrm>
          <a:prstGeom prst="rect">
            <a:avLst/>
          </a:prstGeom>
        </p:spPr>
      </p:pic>
      <p:sp>
        <p:nvSpPr>
          <p:cNvPr id="6" name="TekstniOkvir 5">
            <a:extLst>
              <a:ext uri="{FF2B5EF4-FFF2-40B4-BE49-F238E27FC236}">
                <a16:creationId xmlns:a16="http://schemas.microsoft.com/office/drawing/2014/main" id="{B4B9EB03-0FD1-400C-96FF-9EFE18D28536}"/>
              </a:ext>
            </a:extLst>
          </p:cNvPr>
          <p:cNvSpPr txBox="1"/>
          <p:nvPr/>
        </p:nvSpPr>
        <p:spPr>
          <a:xfrm>
            <a:off x="1016000" y="6832600"/>
            <a:ext cx="10160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900">
                <a:hlinkClick r:id="rId3" tooltip="https://blog.dnevnik.hr/topputovanja2018/2018/09/index.html"/>
              </a:rPr>
              <a:t>Ta fotografija</a:t>
            </a:r>
            <a:r>
              <a:rPr lang="hr-HR" sz="900"/>
              <a:t> korisnika Nepoznat autor: licenca </a:t>
            </a:r>
            <a:r>
              <a:rPr lang="hr-HR" sz="900">
                <a:hlinkClick r:id="rId4" tooltip="https://creativecommons.org/licenses/by-sa/3.0/"/>
              </a:rPr>
              <a:t>CC BY-SA</a:t>
            </a:r>
            <a:endParaRPr lang="hr-HR" sz="90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17CE101D-B6B6-46C8-BE31-41FE668A7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err="1"/>
              <a:t>About</a:t>
            </a:r>
            <a:r>
              <a:rPr lang="hr-HR" dirty="0"/>
              <a:t> Zvončari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E96F682-AD62-45A6-97A7-213F29EBF2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/>
              <a:t>Zvončari</a:t>
            </a:r>
            <a:r>
              <a:rPr lang="en-US" dirty="0"/>
              <a:t> ("bellmen") is the characteristic folk custom maintained in the region around </a:t>
            </a:r>
            <a:r>
              <a:rPr lang="en-US" dirty="0">
                <a:hlinkClick r:id="rId5" tooltip="Rijek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Rijeka</a:t>
            </a:r>
            <a:r>
              <a:rPr lang="en-US" dirty="0"/>
              <a:t>, </a:t>
            </a:r>
            <a:r>
              <a:rPr lang="en-US" dirty="0">
                <a:hlinkClick r:id="rId6" tooltip="Croati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Croatia</a:t>
            </a:r>
            <a:r>
              <a:rPr lang="en-US" dirty="0"/>
              <a:t>. It was added to </a:t>
            </a:r>
            <a:r>
              <a:rPr lang="en-US" dirty="0">
                <a:hlinkClick r:id="rId7" tooltip="UNESCO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UNESCO</a:t>
            </a:r>
            <a:r>
              <a:rPr lang="en-US" dirty="0"/>
              <a:t>'s </a:t>
            </a:r>
            <a:r>
              <a:rPr lang="en-US" dirty="0">
                <a:hlinkClick r:id="rId8" tooltip="Representative List of the Intangible Cultural Heritage of Humanity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Representative List of the Intangible Cultural Heritage of Humanity</a:t>
            </a:r>
            <a:r>
              <a:rPr lang="en-US" dirty="0"/>
              <a:t> in 2009.</a:t>
            </a:r>
            <a:r>
              <a:rPr lang="hr-HR" dirty="0"/>
              <a:t> </a:t>
            </a:r>
          </a:p>
          <a:p>
            <a:r>
              <a:rPr lang="en-US" dirty="0"/>
              <a:t>The custom dates to </a:t>
            </a:r>
            <a:r>
              <a:rPr lang="en-US" dirty="0">
                <a:hlinkClick r:id="rId9" tooltip="Slavic paga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Slavic pagan</a:t>
            </a:r>
            <a:r>
              <a:rPr lang="en-US" dirty="0"/>
              <a:t> antiquity and remains typical for this region. The primary task of </a:t>
            </a:r>
            <a:r>
              <a:rPr lang="en-US" dirty="0" err="1"/>
              <a:t>Zvončari</a:t>
            </a:r>
            <a:r>
              <a:rPr lang="en-US" dirty="0"/>
              <a:t> is to scare away evil spirits of winter and to stir up new spring-time cycle. During the </a:t>
            </a:r>
            <a:r>
              <a:rPr lang="en-US" dirty="0">
                <a:hlinkClick r:id="rId10" tooltip="Rijeka Carniva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Rijeka Carnival</a:t>
            </a:r>
            <a:r>
              <a:rPr lang="en-US" dirty="0"/>
              <a:t>, </a:t>
            </a:r>
            <a:r>
              <a:rPr lang="en-US" dirty="0" err="1"/>
              <a:t>Zvončari</a:t>
            </a:r>
            <a:r>
              <a:rPr lang="en-US" dirty="0"/>
              <a:t> march from village to village throughout the region, following the same centuries-old route, making an extraordinary amount of noise, fueled in part by the wine provided by the locals </a:t>
            </a:r>
            <a:r>
              <a:rPr lang="en-US" dirty="0" err="1"/>
              <a:t>en</a:t>
            </a:r>
            <a:r>
              <a:rPr lang="en-US" dirty="0"/>
              <a:t> route.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49303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>
            <a:extLst>
              <a:ext uri="{FF2B5EF4-FFF2-40B4-BE49-F238E27FC236}">
                <a16:creationId xmlns:a16="http://schemas.microsoft.com/office/drawing/2014/main" id="{49484B53-FD72-43BB-8399-A40F61B8D6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25400"/>
            <a:ext cx="12192000" cy="6807200"/>
          </a:xfrm>
          <a:prstGeom prst="rect">
            <a:avLst/>
          </a:prstGeom>
        </p:spPr>
      </p:pic>
      <p:sp>
        <p:nvSpPr>
          <p:cNvPr id="6" name="TekstniOkvir 5">
            <a:extLst>
              <a:ext uri="{FF2B5EF4-FFF2-40B4-BE49-F238E27FC236}">
                <a16:creationId xmlns:a16="http://schemas.microsoft.com/office/drawing/2014/main" id="{FAA3291C-FFDF-40AA-B77E-DFD1AFA18DE2}"/>
              </a:ext>
            </a:extLst>
          </p:cNvPr>
          <p:cNvSpPr txBox="1"/>
          <p:nvPr/>
        </p:nvSpPr>
        <p:spPr>
          <a:xfrm>
            <a:off x="0" y="6832600"/>
            <a:ext cx="12192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900">
                <a:hlinkClick r:id="rId3" tooltip="https://blog.dnevnik.hr/topputovanja2018/2018/09/index.html"/>
              </a:rPr>
              <a:t>Ta fotografija</a:t>
            </a:r>
            <a:r>
              <a:rPr lang="hr-HR" sz="900"/>
              <a:t> korisnika Nepoznat autor: licenca </a:t>
            </a:r>
            <a:r>
              <a:rPr lang="hr-HR" sz="900">
                <a:hlinkClick r:id="rId4" tooltip="https://creativecommons.org/licenses/by-sa/3.0/"/>
              </a:rPr>
              <a:t>CC BY-SA</a:t>
            </a:r>
            <a:endParaRPr lang="hr-HR" sz="90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96FEE588-3698-4C7D-B6D9-A583EAC3B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More </a:t>
            </a:r>
            <a:r>
              <a:rPr lang="hr-HR" dirty="0" err="1"/>
              <a:t>about</a:t>
            </a:r>
            <a:r>
              <a:rPr lang="hr-HR" dirty="0"/>
              <a:t> Zvončari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BB2201C-B676-4BBA-B781-D74CBDDD3F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4412"/>
            <a:ext cx="8723050" cy="439255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standard </a:t>
            </a:r>
            <a:r>
              <a:rPr lang="en-US" dirty="0" err="1"/>
              <a:t>Zvončar</a:t>
            </a:r>
            <a:r>
              <a:rPr lang="en-US" dirty="0"/>
              <a:t> costume includes white trousers, striped shirt, and a sheepskin throw. In their hands they hold a "</a:t>
            </a:r>
            <a:r>
              <a:rPr lang="en-US" dirty="0" err="1"/>
              <a:t>balta</a:t>
            </a:r>
            <a:r>
              <a:rPr lang="en-US" dirty="0"/>
              <a:t>" or "</a:t>
            </a:r>
            <a:r>
              <a:rPr lang="en-US" dirty="0" err="1"/>
              <a:t>bačuka</a:t>
            </a:r>
            <a:r>
              <a:rPr lang="en-US" dirty="0"/>
              <a:t>" - a stylized </a:t>
            </a:r>
            <a:r>
              <a:rPr lang="en-US" dirty="0">
                <a:hlinkClick r:id="rId5" tooltip="Ceremonial mac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mace</a:t>
            </a:r>
            <a:r>
              <a:rPr lang="en-US" dirty="0"/>
              <a:t>, and around the waist one or more big brass bells. The costume varies from village to village; for example, </a:t>
            </a:r>
            <a:r>
              <a:rPr lang="en-US" dirty="0" err="1"/>
              <a:t>Zvončari</a:t>
            </a:r>
            <a:r>
              <a:rPr lang="en-US" dirty="0"/>
              <a:t> of </a:t>
            </a:r>
            <a:r>
              <a:rPr lang="en-US" dirty="0" err="1"/>
              <a:t>Halubje</a:t>
            </a:r>
            <a:r>
              <a:rPr lang="en-US" dirty="0"/>
              <a:t> and </a:t>
            </a:r>
            <a:r>
              <a:rPr lang="en-US" dirty="0" err="1">
                <a:hlinkClick r:id="rId6" tooltip="Grobnik, Primorje-Gorski Kotar County (page does not exist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Grobnik</a:t>
            </a:r>
            <a:r>
              <a:rPr lang="en-US" dirty="0"/>
              <a:t> [</a:t>
            </a:r>
            <a:r>
              <a:rPr lang="en-US" dirty="0" err="1">
                <a:hlinkClick r:id="rId7" tooltip="hr:Grobnik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hr</a:t>
            </a:r>
            <a:r>
              <a:rPr lang="en-US" dirty="0"/>
              <a:t>] (</a:t>
            </a:r>
            <a:r>
              <a:rPr lang="en-US" dirty="0" err="1"/>
              <a:t>Dondolaši</a:t>
            </a:r>
            <a:r>
              <a:rPr lang="en-US" dirty="0"/>
              <a:t>) wear special stylized masks representing fantastic animal heads, while </a:t>
            </a:r>
            <a:r>
              <a:rPr lang="en-US" dirty="0" err="1"/>
              <a:t>Zvončari</a:t>
            </a:r>
            <a:r>
              <a:rPr lang="en-US" dirty="0"/>
              <a:t> of </a:t>
            </a:r>
            <a:r>
              <a:rPr lang="en-US" dirty="0" err="1">
                <a:hlinkClick r:id="rId8" tooltip="Žejan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Žejane</a:t>
            </a:r>
            <a:r>
              <a:rPr lang="en-US" dirty="0"/>
              <a:t> and </a:t>
            </a:r>
            <a:r>
              <a:rPr lang="en-US" dirty="0" err="1">
                <a:hlinkClick r:id="rId9" tooltip="Brgud (page does not exist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Brgud</a:t>
            </a:r>
            <a:r>
              <a:rPr lang="en-US" dirty="0"/>
              <a:t> [</a:t>
            </a:r>
            <a:r>
              <a:rPr lang="en-US" dirty="0" err="1">
                <a:hlinkClick r:id="rId10" tooltip="hr:Brgud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hr</a:t>
            </a:r>
            <a:r>
              <a:rPr lang="en-US" dirty="0"/>
              <a:t>] wear "flower hats". Local legend claims that it was the </a:t>
            </a:r>
            <a:r>
              <a:rPr lang="en-US" dirty="0" err="1"/>
              <a:t>Zvončari</a:t>
            </a:r>
            <a:r>
              <a:rPr lang="en-US" dirty="0"/>
              <a:t> that scared away invading </a:t>
            </a:r>
            <a:r>
              <a:rPr lang="en-US" dirty="0">
                <a:hlinkClick r:id="rId11" tooltip="Tatar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Tatars</a:t>
            </a:r>
            <a:r>
              <a:rPr lang="en-US" dirty="0"/>
              <a:t> or </a:t>
            </a:r>
            <a:r>
              <a:rPr lang="en-US" dirty="0">
                <a:hlinkClick r:id="rId12" tooltip="Turkic people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Turks</a:t>
            </a:r>
            <a:r>
              <a:rPr lang="en-US" dirty="0"/>
              <a:t> during the </a:t>
            </a:r>
            <a:r>
              <a:rPr lang="en-US" dirty="0">
                <a:hlinkClick r:id="rId13" tooltip="Ottoman wars in Europ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Ottoman conquest</a:t>
            </a:r>
            <a:r>
              <a:rPr lang="en-US" dirty="0"/>
              <a:t>, with shepherds </a:t>
            </a:r>
            <a:r>
              <a:rPr lang="en-US" dirty="0" err="1"/>
              <a:t>doning</a:t>
            </a:r>
            <a:r>
              <a:rPr lang="en-US" dirty="0"/>
              <a:t> masks on their heads, along with belted-on bells, produced a deafening noise that scared the enemy away. From that time on, a mace became part of the standard equipment of </a:t>
            </a:r>
            <a:r>
              <a:rPr lang="en-US" dirty="0" err="1"/>
              <a:t>Zvončari</a:t>
            </a:r>
            <a:r>
              <a:rPr lang="en-US" dirty="0"/>
              <a:t>.</a:t>
            </a:r>
            <a:endParaRPr lang="hr-HR" dirty="0"/>
          </a:p>
        </p:txBody>
      </p:sp>
      <p:pic>
        <p:nvPicPr>
          <p:cNvPr id="1028" name="Picture 4" descr="11021309.jpg (631×950)">
            <a:extLst>
              <a:ext uri="{FF2B5EF4-FFF2-40B4-BE49-F238E27FC236}">
                <a16:creationId xmlns:a16="http://schemas.microsoft.com/office/drawing/2014/main" id="{FFC68365-8024-4C29-AFB2-AC9D146A72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2913" y="1784412"/>
            <a:ext cx="2673344" cy="4025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0814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id="{3C4A6213-7DA7-47DD-99C5-BF492D72B6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-21266" y="0"/>
            <a:ext cx="12214923" cy="6858000"/>
          </a:xfrm>
        </p:spPr>
      </p:pic>
      <p:sp>
        <p:nvSpPr>
          <p:cNvPr id="6" name="TekstniOkvir 5">
            <a:extLst>
              <a:ext uri="{FF2B5EF4-FFF2-40B4-BE49-F238E27FC236}">
                <a16:creationId xmlns:a16="http://schemas.microsoft.com/office/drawing/2014/main" id="{465B94B7-57A0-4408-BCB2-1DD8AD04E11A}"/>
              </a:ext>
            </a:extLst>
          </p:cNvPr>
          <p:cNvSpPr txBox="1"/>
          <p:nvPr/>
        </p:nvSpPr>
        <p:spPr>
          <a:xfrm>
            <a:off x="431182" y="6114023"/>
            <a:ext cx="10736927" cy="231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900">
                <a:hlinkClick r:id="rId3" tooltip="https://blog.dnevnik.hr/topputovanja2018/2018/09/index.html"/>
              </a:rPr>
              <a:t>Ta fotografija</a:t>
            </a:r>
            <a:r>
              <a:rPr lang="hr-HR" sz="900"/>
              <a:t> korisnika Nepoznat autor: licenca </a:t>
            </a:r>
            <a:r>
              <a:rPr lang="hr-HR" sz="900">
                <a:hlinkClick r:id="rId4" tooltip="https://creativecommons.org/licenses/by-sa/3.0/"/>
              </a:rPr>
              <a:t>CC BY-SA</a:t>
            </a:r>
            <a:endParaRPr lang="hr-HR" sz="90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94C10E1A-42DA-45C9-8A49-F6C7A9797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509" y="231821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r-HR" sz="8800" b="1" dirty="0"/>
              <a:t>THE END</a:t>
            </a:r>
          </a:p>
        </p:txBody>
      </p:sp>
    </p:spTree>
    <p:extLst>
      <p:ext uri="{BB962C8B-B14F-4D97-AF65-F5344CB8AC3E}">
        <p14:creationId xmlns:p14="http://schemas.microsoft.com/office/powerpoint/2010/main" val="31219104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83</Words>
  <Application>Microsoft Office PowerPoint</Application>
  <PresentationFormat>Široki zaslon</PresentationFormat>
  <Paragraphs>12</Paragraphs>
  <Slides>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sustava Office</vt:lpstr>
      <vt:lpstr>Zvončari</vt:lpstr>
      <vt:lpstr>About Zvončari</vt:lpstr>
      <vt:lpstr>More about Zvončari</vt:lpstr>
      <vt:lpstr>THE 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Zvončari</dc:title>
  <dc:creator>Korisnik</dc:creator>
  <cp:lastModifiedBy>Korisnik</cp:lastModifiedBy>
  <cp:revision>4</cp:revision>
  <dcterms:created xsi:type="dcterms:W3CDTF">2022-03-18T11:36:00Z</dcterms:created>
  <dcterms:modified xsi:type="dcterms:W3CDTF">2022-03-18T12:02:13Z</dcterms:modified>
</cp:coreProperties>
</file>