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B0604020202020204" charset="0"/>
      <p:regular r:id="rId9"/>
      <p:bold r:id="rId10"/>
      <p:italic r:id="rId11"/>
      <p:boldItalic r:id="rId12"/>
    </p:embeddedFont>
    <p:embeddedFont>
      <p:font typeface="Maven Pro" panose="020B0604020202020204" charset="0"/>
      <p:regular r:id="rId13"/>
      <p:bold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Nuni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sVN+OLVu4kVCFHBAbtJqClblB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9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9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9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9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9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8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8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8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18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10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21" name="Google Shape;21;p1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1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8" name="Google Shape;28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2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0" name="Google Shape;50;p1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3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8" name="Google Shape;58;p1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4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64" name="Google Shape;64;p1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5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15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6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93" name="Google Shape;93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7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7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medium.com%2Ftokyo-fintech%2Fjapans-act-on-protection-of-personal-information-comes-into-effect-on-may-30-dd7c7d476ec4&amp;psig=AOvVaw0c79rTpLrRYGQRopoz_-mE&amp;ust=1612612347976000&amp;source=images&amp;cd=vfe&amp;ved=0CAIQjRxqFwoTCMiY5qbX0u4CFQAAAAAdAAAAABA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>
            <a:spLocks noGrp="1"/>
          </p:cNvSpPr>
          <p:nvPr>
            <p:ph type="ctrTitle"/>
          </p:nvPr>
        </p:nvSpPr>
        <p:spPr>
          <a:xfrm>
            <a:off x="2990050" y="1650250"/>
            <a:ext cx="5932200" cy="1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it" sz="4600" b="1">
                <a:latin typeface="Maven Pro"/>
                <a:ea typeface="Maven Pro"/>
                <a:cs typeface="Maven Pro"/>
                <a:sym typeface="Maven Pro"/>
              </a:rPr>
              <a:t>Data protection</a:t>
            </a:r>
            <a:endParaRPr sz="4600"/>
          </a:p>
        </p:txBody>
      </p:sp>
      <p:sp>
        <p:nvSpPr>
          <p:cNvPr id="135" name="Google Shape;135;p1"/>
          <p:cNvSpPr txBox="1">
            <a:spLocks noGrp="1"/>
          </p:cNvSpPr>
          <p:nvPr>
            <p:ph type="subTitle" idx="1"/>
          </p:nvPr>
        </p:nvSpPr>
        <p:spPr>
          <a:xfrm>
            <a:off x="3038650" y="4000350"/>
            <a:ext cx="58350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it" sz="1960">
                <a:latin typeface="Nunito"/>
                <a:ea typeface="Nunito"/>
                <a:cs typeface="Nunito"/>
                <a:sym typeface="Nunito"/>
              </a:rPr>
              <a:t>Orange team: Ludovica Sfarra, Alessandro Rubini, Martina Rambaldi, Claudio Tubi, Sebastian Vascautan</a:t>
            </a:r>
            <a:endParaRPr sz="1704"/>
          </a:p>
        </p:txBody>
      </p:sp>
      <p:sp>
        <p:nvSpPr>
          <p:cNvPr id="136" name="Google Shape;136;p1"/>
          <p:cNvSpPr txBox="1">
            <a:spLocks noGrp="1"/>
          </p:cNvSpPr>
          <p:nvPr>
            <p:ph type="subTitle" idx="1"/>
          </p:nvPr>
        </p:nvSpPr>
        <p:spPr>
          <a:xfrm>
            <a:off x="3537150" y="2793975"/>
            <a:ext cx="51390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it" sz="2600"/>
              <a:t>How to protect your data when using the internet ?</a:t>
            </a:r>
            <a:endParaRPr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 sz="3000" b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What is data protection?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142" name="Google Shape;142;p2"/>
          <p:cNvSpPr txBox="1">
            <a:spLocks noGrp="1"/>
          </p:cNvSpPr>
          <p:nvPr>
            <p:ph type="body" idx="1"/>
          </p:nvPr>
        </p:nvSpPr>
        <p:spPr>
          <a:xfrm>
            <a:off x="240600" y="3355250"/>
            <a:ext cx="86628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it" sz="24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Data protection is the process of safeguarding important information from corruption, revelation or loss.The GDPR is aimed at giving citizens control over their personal data. </a:t>
            </a:r>
            <a:endParaRPr sz="2400" b="1" dirty="0">
              <a:solidFill>
                <a:srgbClr val="FFFFFF"/>
              </a:solidFill>
            </a:endParaRPr>
          </a:p>
        </p:txBody>
      </p:sp>
      <p:pic>
        <p:nvPicPr>
          <p:cNvPr id="143" name="Google Shape;14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4675" y="946350"/>
            <a:ext cx="3134700" cy="23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650" y="946350"/>
            <a:ext cx="4127863" cy="232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"/>
          <p:cNvSpPr txBox="1"/>
          <p:nvPr/>
        </p:nvSpPr>
        <p:spPr>
          <a:xfrm>
            <a:off x="279650" y="4482650"/>
            <a:ext cx="8864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GDPR = The General Data Protection Regulation - European Regulation</a:t>
            </a:r>
            <a:endParaRPr sz="2000" dirty="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 sz="3000" b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Data protection in italy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421850" y="3536125"/>
            <a:ext cx="8230800" cy="16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523"/>
              <a:buNone/>
            </a:pPr>
            <a:r>
              <a:rPr lang="it" sz="2045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Italy has adopted European Regulations with the IDPC in 2003.</a:t>
            </a:r>
            <a:endParaRPr sz="2045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523"/>
              <a:buNone/>
            </a:pPr>
            <a:endParaRPr sz="2045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523"/>
              <a:buNone/>
            </a:pPr>
            <a:r>
              <a:rPr lang="it" sz="2045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IDPC = The Italian Data Protection Code</a:t>
            </a:r>
            <a:endParaRPr sz="2045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SzPts val="523"/>
              <a:buNone/>
            </a:pPr>
            <a:endParaRPr sz="1045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900" y="1474500"/>
            <a:ext cx="3111775" cy="168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6600" y="1307851"/>
            <a:ext cx="3111775" cy="18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"/>
          <p:cNvSpPr txBox="1">
            <a:spLocks noGrp="1"/>
          </p:cNvSpPr>
          <p:nvPr>
            <p:ph type="title"/>
          </p:nvPr>
        </p:nvSpPr>
        <p:spPr>
          <a:xfrm>
            <a:off x="1297500" y="0"/>
            <a:ext cx="70389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 sz="3330" b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Privacy</a:t>
            </a:r>
            <a:endParaRPr sz="2970">
              <a:solidFill>
                <a:srgbClr val="FFFFFF"/>
              </a:solidFill>
            </a:endParaRPr>
          </a:p>
        </p:txBody>
      </p:sp>
      <p:sp>
        <p:nvSpPr>
          <p:cNvPr id="159" name="Google Shape;159;p3"/>
          <p:cNvSpPr txBox="1">
            <a:spLocks noGrp="1"/>
          </p:cNvSpPr>
          <p:nvPr>
            <p:ph type="body" idx="1"/>
          </p:nvPr>
        </p:nvSpPr>
        <p:spPr>
          <a:xfrm>
            <a:off x="1080700" y="504375"/>
            <a:ext cx="84771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it" sz="2400"/>
              <a:t>Data protection is about your fundamental right to privacy</a:t>
            </a:r>
            <a:endParaRPr sz="2400"/>
          </a:p>
        </p:txBody>
      </p:sp>
      <p:sp>
        <p:nvSpPr>
          <p:cNvPr id="160" name="Google Shape;160;p3"/>
          <p:cNvSpPr txBox="1"/>
          <p:nvPr/>
        </p:nvSpPr>
        <p:spPr>
          <a:xfrm>
            <a:off x="4572000" y="1000825"/>
            <a:ext cx="4572000" cy="22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t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</a:t>
            </a:r>
            <a:r>
              <a:rPr lang="it" sz="2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ou</a:t>
            </a:r>
            <a:r>
              <a:rPr lang="it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 </a:t>
            </a:r>
            <a:r>
              <a:rPr lang="it" sz="2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personal information must be:</a:t>
            </a:r>
            <a:endParaRPr sz="24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Char char="●"/>
            </a:pPr>
            <a:r>
              <a:rPr lang="it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current</a:t>
            </a:r>
            <a:r>
              <a:rPr lang="it" sz="2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;</a:t>
            </a:r>
            <a:endParaRPr sz="24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Char char="●"/>
            </a:pPr>
            <a:r>
              <a:rPr lang="it" sz="2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useful,</a:t>
            </a:r>
            <a:endParaRPr sz="24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ato"/>
              <a:buChar char="●"/>
            </a:pPr>
            <a:r>
              <a:rPr lang="it" sz="2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available to the person on request</a:t>
            </a:r>
            <a:r>
              <a:rPr lang="it" sz="19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9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0" y="1000825"/>
            <a:ext cx="4572000" cy="18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t" sz="2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EU directive states that </a:t>
            </a:r>
            <a:r>
              <a:rPr lang="it" sz="21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is illegal to</a:t>
            </a:r>
            <a:r>
              <a:rPr lang="it" sz="2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endParaRPr sz="21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Lato"/>
              <a:buChar char="●"/>
            </a:pPr>
            <a:r>
              <a:rPr lang="it" sz="2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send </a:t>
            </a:r>
            <a:r>
              <a:rPr lang="it" sz="21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spam</a:t>
            </a:r>
            <a:r>
              <a:rPr lang="it" sz="2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;</a:t>
            </a:r>
            <a:endParaRPr sz="21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Lato"/>
              <a:buChar char="●"/>
            </a:pPr>
            <a:r>
              <a:rPr lang="it" sz="2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use </a:t>
            </a:r>
            <a:r>
              <a:rPr lang="it" sz="21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spyware</a:t>
            </a:r>
            <a:r>
              <a:rPr lang="it" sz="2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;</a:t>
            </a:r>
            <a:endParaRPr sz="21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Lato"/>
              <a:buChar char="●"/>
            </a:pPr>
            <a:r>
              <a:rPr lang="it" sz="2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use unauthorized </a:t>
            </a:r>
            <a:r>
              <a:rPr lang="it" sz="21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digital tracking.</a:t>
            </a:r>
            <a:endParaRPr sz="21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2" name="Google Shape;162;p3" descr="Risultato immagini per spywa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212" y="2879346"/>
            <a:ext cx="4329876" cy="2264154"/>
          </a:xfrm>
          <a:prstGeom prst="rect">
            <a:avLst/>
          </a:prstGeom>
          <a:noFill/>
          <a:ln>
            <a:noFill/>
          </a:ln>
          <a:effectLst>
            <a:reflection stA="57000" endPos="8000" fadeDir="5400012" sy="-100000" algn="bl" rotWithShape="0"/>
          </a:effectLst>
        </p:spPr>
      </p:pic>
      <p:pic>
        <p:nvPicPr>
          <p:cNvPr id="163" name="Google Shape;163;p3" descr="Risultato immagini per the personal inform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875" y="3232500"/>
            <a:ext cx="4814122" cy="18785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  <a:reflection stA="50000"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1297500" y="82450"/>
            <a:ext cx="74958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 sz="3000" b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TIPS TO PROTECT YOUR CREDENTIALS 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1297500" y="628649"/>
            <a:ext cx="6390600" cy="29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5603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73"/>
              <a:buChar char="●"/>
            </a:pPr>
            <a:r>
              <a:rPr lang="it" sz="2472" dirty="0">
                <a:solidFill>
                  <a:srgbClr val="FFFFFF"/>
                </a:solidFill>
              </a:rPr>
              <a:t>use strong passwords:  14 characters: numbers/letters/symbols</a:t>
            </a:r>
            <a:endParaRPr sz="2472" dirty="0">
              <a:solidFill>
                <a:srgbClr val="FFFFFF"/>
              </a:solidFill>
            </a:endParaRPr>
          </a:p>
          <a:p>
            <a:pPr marL="457200" lvl="0" indent="-3856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73"/>
              <a:buChar char="●"/>
            </a:pPr>
            <a:r>
              <a:rPr lang="it" sz="2472" dirty="0">
                <a:solidFill>
                  <a:srgbClr val="FFFFFF"/>
                </a:solidFill>
              </a:rPr>
              <a:t>don’t share your password</a:t>
            </a:r>
            <a:endParaRPr sz="2472" dirty="0">
              <a:solidFill>
                <a:srgbClr val="FFFFFF"/>
              </a:solidFill>
            </a:endParaRPr>
          </a:p>
          <a:p>
            <a:pPr marL="457200" lvl="0" indent="-3856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73"/>
              <a:buChar char="●"/>
            </a:pPr>
            <a:r>
              <a:rPr lang="it" sz="2472" dirty="0">
                <a:solidFill>
                  <a:srgbClr val="FFFFFF"/>
                </a:solidFill>
              </a:rPr>
              <a:t>don’t use the same password everywhere</a:t>
            </a:r>
            <a:r>
              <a:rPr lang="it" sz="2472" b="1" dirty="0">
                <a:solidFill>
                  <a:srgbClr val="FFFFFF"/>
                </a:solidFill>
              </a:rPr>
              <a:t> </a:t>
            </a:r>
            <a:endParaRPr sz="2472" b="1" dirty="0">
              <a:solidFill>
                <a:srgbClr val="FFFFFF"/>
              </a:solidFill>
            </a:endParaRPr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">
            <a:off x="6221450" y="3353252"/>
            <a:ext cx="2830923" cy="179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257900"/>
            <a:ext cx="2665200" cy="188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title"/>
          </p:nvPr>
        </p:nvSpPr>
        <p:spPr>
          <a:xfrm>
            <a:off x="986075" y="0"/>
            <a:ext cx="19575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 sz="258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Sitography</a:t>
            </a:r>
            <a:endParaRPr sz="258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160"/>
          </a:p>
        </p:txBody>
      </p:sp>
      <p:sp>
        <p:nvSpPr>
          <p:cNvPr id="177" name="Google Shape;177;p7"/>
          <p:cNvSpPr txBox="1">
            <a:spLocks noGrp="1"/>
          </p:cNvSpPr>
          <p:nvPr>
            <p:ph type="body" idx="1"/>
          </p:nvPr>
        </p:nvSpPr>
        <p:spPr>
          <a:xfrm>
            <a:off x="570350" y="642900"/>
            <a:ext cx="7826700" cy="4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625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it" sz="1225"/>
              <a:t>Privacy </a:t>
            </a:r>
            <a:endParaRPr sz="1225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it" sz="1730"/>
              <a:t>1° photo:</a:t>
            </a:r>
            <a:r>
              <a:rPr lang="it" sz="1800"/>
              <a:t> https://www.google.com/url?sa=i&amp;url=https%3A%2F%2Fwww.le-vpn.com%2Fwhat-is-spyware%2F&amp;psig=AOvVaw006SkHa4876cpyq1rJ08XB&amp;ust=1612612160561000&amp;source=images&amp;cd=vfe&amp;ved=0CAIQjRxqFwoTCNj6psTY0u4CFQAAAAAdAAAAABAD</a:t>
            </a:r>
            <a:endParaRPr sz="18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it" sz="1928"/>
              <a:t>2° photo: </a:t>
            </a:r>
            <a:r>
              <a:rPr lang="it" sz="1800" u="sng">
                <a:solidFill>
                  <a:schemeClr val="hlink"/>
                </a:solidFill>
                <a:hlinkClick r:id="rId3"/>
              </a:rPr>
              <a:t>https://www.google.com/url?sa=i&amp;url=https%3A%2F%2Fmedium.com%2Ftokyo-fintech%2Fjapans-act-on-protection-of-personal-information-comes-into-effect-on-may-30-dd7c7d476ec4&amp;psig=AOvVaw0c79rTpLrRYGQRopoz_-mE&amp;ust=1612612347976000&amp;source=images&amp;cd=vfe&amp;ved=0CAIQjRxqFwoTCMiY5qbX0u4CFQAAAAAdAAAAABAm</a:t>
            </a:r>
            <a:endParaRPr sz="18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it" sz="1800"/>
              <a:t>Philippa Bowen et al., “Business Plan - Companion book”, Dea Scuola</a:t>
            </a:r>
            <a:endParaRPr sz="1800"/>
          </a:p>
        </p:txBody>
      </p:sp>
      <p:sp>
        <p:nvSpPr>
          <p:cNvPr id="178" name="Google Shape;178;p7"/>
          <p:cNvSpPr txBox="1"/>
          <p:nvPr/>
        </p:nvSpPr>
        <p:spPr>
          <a:xfrm rot="1465">
            <a:off x="1358099" y="1716013"/>
            <a:ext cx="7038901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</a:t>
            </a:r>
            <a:r>
              <a:rPr lang="it">
                <a:solidFill>
                  <a:srgbClr val="FFFFFF"/>
                </a:solidFill>
              </a:rPr>
              <a:t>ttps://iclg.com/practice-areas/data-protection-laws-and-regulations/italy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Presentazione su schermo (16:9)</PresentationFormat>
  <Paragraphs>31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Maven Pro</vt:lpstr>
      <vt:lpstr>Montserrat</vt:lpstr>
      <vt:lpstr>Lato</vt:lpstr>
      <vt:lpstr>Nunito</vt:lpstr>
      <vt:lpstr>Arial</vt:lpstr>
      <vt:lpstr>Focus</vt:lpstr>
      <vt:lpstr>Data protection</vt:lpstr>
      <vt:lpstr>What is data protection?</vt:lpstr>
      <vt:lpstr>Data protection in italy</vt:lpstr>
      <vt:lpstr>Privacy</vt:lpstr>
      <vt:lpstr>TIPS TO PROTECT YOUR CREDENTIALS </vt:lpstr>
      <vt:lpstr>Sitography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protection</dc:title>
  <dc:creator>giacinta fogli</dc:creator>
  <cp:lastModifiedBy>giacinta fogli</cp:lastModifiedBy>
  <cp:revision>1</cp:revision>
  <dcterms:modified xsi:type="dcterms:W3CDTF">2021-02-09T20:29:24Z</dcterms:modified>
</cp:coreProperties>
</file>