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0A7E8-92A6-5046-909F-9795824460B5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19874-204A-6748-A635-7BCDCAD955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0839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Hannover 536.925 </a:t>
            </a:r>
            <a:r>
              <a:rPr lang="de-DE" dirty="0" err="1"/>
              <a:t>inhabitants</a:t>
            </a:r>
            <a:endParaRPr lang="de-DE" dirty="0"/>
          </a:p>
          <a:p>
            <a:r>
              <a:rPr lang="de-DE" dirty="0"/>
              <a:t>More </a:t>
            </a:r>
            <a:r>
              <a:rPr lang="de-DE" dirty="0" err="1"/>
              <a:t>borders</a:t>
            </a:r>
            <a:r>
              <a:rPr lang="de-DE" dirty="0"/>
              <a:t> than any </a:t>
            </a:r>
            <a:r>
              <a:rPr lang="de-DE" dirty="0" err="1"/>
              <a:t>other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19874-204A-6748-A635-7BCDCAD955F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4170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 </a:t>
            </a:r>
            <a:r>
              <a:rPr lang="de-DE" dirty="0" err="1"/>
              <a:t>horse</a:t>
            </a:r>
            <a:endParaRPr lang="de-DE" dirty="0"/>
          </a:p>
          <a:p>
            <a:r>
              <a:rPr lang="de-DE" dirty="0"/>
              <a:t>2 B</a:t>
            </a:r>
          </a:p>
          <a:p>
            <a:r>
              <a:rPr lang="de-DE" dirty="0"/>
              <a:t>3 Botanischer Garten der Universität Osnabrück </a:t>
            </a:r>
          </a:p>
          <a:p>
            <a:r>
              <a:rPr lang="de-DE" dirty="0"/>
              <a:t>4 C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19874-204A-6748-A635-7BCDCAD955F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1377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3FFAF1-8FCA-574B-B6D7-16999F03D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8000" dirty="0" err="1">
                <a:solidFill>
                  <a:schemeClr val="accent1">
                    <a:lumMod val="75000"/>
                  </a:schemeClr>
                </a:solidFill>
              </a:rPr>
              <a:t>Lower</a:t>
            </a:r>
            <a:r>
              <a:rPr lang="de-DE" sz="8000" dirty="0">
                <a:solidFill>
                  <a:schemeClr val="accent1">
                    <a:lumMod val="75000"/>
                  </a:schemeClr>
                </a:solidFill>
              </a:rPr>
              <a:t> Saxony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D9E2E41-3508-0F4C-803F-2D77B087A0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500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de-DE" sz="2500" dirty="0" err="1">
                <a:solidFill>
                  <a:schemeClr val="accent1">
                    <a:lumMod val="75000"/>
                  </a:schemeClr>
                </a:solidFill>
              </a:rPr>
              <a:t>second-biggest</a:t>
            </a:r>
            <a:r>
              <a:rPr lang="de-DE" sz="2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500" dirty="0" err="1">
                <a:solidFill>
                  <a:schemeClr val="accent1">
                    <a:lumMod val="75000"/>
                  </a:schemeClr>
                </a:solidFill>
              </a:rPr>
              <a:t>state</a:t>
            </a:r>
            <a:r>
              <a:rPr lang="de-DE" sz="2500" dirty="0">
                <a:solidFill>
                  <a:schemeClr val="accent1">
                    <a:lumMod val="75000"/>
                  </a:schemeClr>
                </a:solidFill>
              </a:rPr>
              <a:t> of Germany</a:t>
            </a:r>
          </a:p>
        </p:txBody>
      </p:sp>
      <p:pic>
        <p:nvPicPr>
          <p:cNvPr id="15" name="Grafik 15">
            <a:extLst>
              <a:ext uri="{FF2B5EF4-FFF2-40B4-BE49-F238E27FC236}">
                <a16:creationId xmlns:a16="http://schemas.microsoft.com/office/drawing/2014/main" id="{0C9E2E8A-E038-D745-BADB-9C949BE00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818" y="6901"/>
            <a:ext cx="5483182" cy="274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93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91FC5B-07C4-B64C-8306-E542F8F80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de-DE" sz="5000" dirty="0">
                <a:solidFill>
                  <a:schemeClr val="accent1">
                    <a:lumMod val="75000"/>
                  </a:schemeClr>
                </a:solidFill>
              </a:rPr>
              <a:t>General </a:t>
            </a:r>
            <a:r>
              <a:rPr lang="de-DE" sz="5000" dirty="0" err="1">
                <a:solidFill>
                  <a:schemeClr val="accent1">
                    <a:lumMod val="75000"/>
                  </a:schemeClr>
                </a:solidFill>
              </a:rPr>
              <a:t>facts</a:t>
            </a:r>
            <a:endParaRPr lang="de-DE" sz="5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0CDC1-E347-A54F-9875-87CAF3E92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de-DE" dirty="0" err="1"/>
              <a:t>landarea</a:t>
            </a:r>
            <a:r>
              <a:rPr lang="de-DE" dirty="0"/>
              <a:t> 47.624 km2</a:t>
            </a:r>
          </a:p>
          <a:p>
            <a:pPr algn="r"/>
            <a:r>
              <a:rPr lang="de-DE" dirty="0" err="1"/>
              <a:t>4th</a:t>
            </a:r>
            <a:r>
              <a:rPr lang="de-DE" dirty="0"/>
              <a:t> </a:t>
            </a:r>
            <a:r>
              <a:rPr lang="de-DE" dirty="0" err="1"/>
              <a:t>biggest</a:t>
            </a:r>
            <a:r>
              <a:rPr lang="de-DE" dirty="0"/>
              <a:t> </a:t>
            </a:r>
            <a:r>
              <a:rPr lang="de-DE" dirty="0" err="1"/>
              <a:t>population</a:t>
            </a:r>
            <a:r>
              <a:rPr lang="de-DE" dirty="0"/>
              <a:t>(7,9mio)</a:t>
            </a:r>
          </a:p>
          <a:p>
            <a:pPr algn="r"/>
            <a:r>
              <a:rPr lang="de-DE" dirty="0"/>
              <a:t>  </a:t>
            </a:r>
            <a:r>
              <a:rPr lang="de-DE" dirty="0" err="1"/>
              <a:t>governed</a:t>
            </a:r>
            <a:r>
              <a:rPr lang="de-DE" dirty="0"/>
              <a:t> by CDU and SPD</a:t>
            </a:r>
          </a:p>
          <a:p>
            <a:pPr algn="r"/>
            <a:r>
              <a:rPr lang="de-DE" dirty="0" err="1"/>
              <a:t>capital</a:t>
            </a:r>
            <a:r>
              <a:rPr lang="de-DE" dirty="0"/>
              <a:t> Hannover</a:t>
            </a: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A7203B9B-0BB3-CF4B-B4A7-A1E75C958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158" y="1701800"/>
            <a:ext cx="3351842" cy="458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3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14176B-FAC4-0F40-BE05-CA3D03E74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de-DE" sz="5000" dirty="0" err="1">
                <a:solidFill>
                  <a:schemeClr val="accent1">
                    <a:lumMod val="75000"/>
                  </a:schemeClr>
                </a:solidFill>
              </a:rPr>
              <a:t>Towns</a:t>
            </a:r>
            <a:r>
              <a:rPr lang="de-DE" sz="5000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de-DE" sz="5000" dirty="0" err="1">
                <a:solidFill>
                  <a:schemeClr val="accent1">
                    <a:lumMod val="75000"/>
                  </a:schemeClr>
                </a:solidFill>
              </a:rPr>
              <a:t>sights</a:t>
            </a:r>
            <a:endParaRPr lang="de-DE" sz="5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BD2677-6C5C-2D47-A5D1-852B739A9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de-DE" dirty="0"/>
              <a:t>Hannover 536.925: Herrenhäuser Gärten</a:t>
            </a:r>
          </a:p>
          <a:p>
            <a:pPr algn="r"/>
            <a:r>
              <a:rPr lang="de-DE" dirty="0"/>
              <a:t>Braunschweig 248.292: Braunschweiger Dom</a:t>
            </a:r>
          </a:p>
          <a:p>
            <a:pPr algn="r"/>
            <a:r>
              <a:rPr lang="de-DE" dirty="0"/>
              <a:t>Wolfsburg 124.151: Autostadt (VW)</a:t>
            </a:r>
          </a:p>
          <a:p>
            <a:pPr algn="r"/>
            <a:r>
              <a:rPr lang="de-DE" dirty="0"/>
              <a:t>Osnabrück 164.748: Botanischer Garten der Universität Osnabrück</a:t>
            </a:r>
          </a:p>
          <a:p>
            <a:pPr algn="r"/>
            <a:r>
              <a:rPr lang="de-DE" dirty="0"/>
              <a:t>Oldenburg</a:t>
            </a: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06681DB5-8178-0840-98B4-271C8D59D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088" y="0"/>
            <a:ext cx="5035023" cy="249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68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254F37-9086-6F4E-AF1F-68623FAF0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05355" y="0"/>
            <a:ext cx="12697355" cy="1581930"/>
          </a:xfrm>
        </p:spPr>
        <p:txBody>
          <a:bodyPr>
            <a:normAutofit/>
          </a:bodyPr>
          <a:lstStyle/>
          <a:p>
            <a:pPr algn="r"/>
            <a:r>
              <a:rPr lang="de-DE" sz="5000" dirty="0">
                <a:solidFill>
                  <a:schemeClr val="accent1">
                    <a:lumMod val="75000"/>
                  </a:schemeClr>
                </a:solidFill>
              </a:rPr>
              <a:t>Quiz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037925-D92B-0049-AAA0-CCA44B728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720" y="1800786"/>
            <a:ext cx="10658705" cy="4727459"/>
          </a:xfrm>
        </p:spPr>
        <p:txBody>
          <a:bodyPr>
            <a:noAutofit/>
          </a:bodyPr>
          <a:lstStyle/>
          <a:p>
            <a:pPr algn="r"/>
            <a:r>
              <a:rPr lang="de-DE" dirty="0"/>
              <a:t>Which animal was on the first page</a:t>
            </a:r>
          </a:p>
          <a:p>
            <a:pPr algn="r"/>
            <a:r>
              <a:rPr lang="de-DE" dirty="0"/>
              <a:t>How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inhabitants</a:t>
            </a:r>
            <a:r>
              <a:rPr lang="de-DE" dirty="0"/>
              <a:t> has Hannover? </a:t>
            </a:r>
          </a:p>
          <a:p>
            <a:pPr algn="r"/>
            <a:r>
              <a:rPr lang="de-DE" dirty="0"/>
              <a:t>A 476.258 </a:t>
            </a:r>
          </a:p>
          <a:p>
            <a:pPr algn="r"/>
            <a:r>
              <a:rPr lang="de-DE" dirty="0"/>
              <a:t>B 536.925</a:t>
            </a:r>
          </a:p>
          <a:p>
            <a:pPr algn="r"/>
            <a:r>
              <a:rPr lang="de-DE" dirty="0"/>
              <a:t>C 531.625</a:t>
            </a:r>
          </a:p>
          <a:p>
            <a:pPr algn="r"/>
            <a:r>
              <a:rPr lang="de-DE" dirty="0"/>
              <a:t>What was the </a:t>
            </a:r>
            <a:r>
              <a:rPr lang="de-DE" dirty="0" err="1"/>
              <a:t>sight</a:t>
            </a:r>
            <a:r>
              <a:rPr lang="de-DE" dirty="0"/>
              <a:t> of Osnabrück? </a:t>
            </a:r>
          </a:p>
          <a:p>
            <a:pPr algn="r"/>
            <a:r>
              <a:rPr lang="de-DE" dirty="0"/>
              <a:t>What are the </a:t>
            </a:r>
            <a:r>
              <a:rPr lang="de-DE" dirty="0" err="1"/>
              <a:t>gorvening</a:t>
            </a:r>
            <a:r>
              <a:rPr lang="de-DE" dirty="0"/>
              <a:t> </a:t>
            </a:r>
            <a:r>
              <a:rPr lang="de-DE" dirty="0" err="1"/>
              <a:t>parties</a:t>
            </a:r>
            <a:r>
              <a:rPr lang="de-DE" dirty="0"/>
              <a:t>? </a:t>
            </a:r>
          </a:p>
          <a:p>
            <a:pPr algn="r"/>
            <a:r>
              <a:rPr lang="de-DE" dirty="0"/>
              <a:t>A SPD and Grüne</a:t>
            </a:r>
          </a:p>
          <a:p>
            <a:pPr algn="r"/>
            <a:r>
              <a:rPr lang="de-DE" dirty="0"/>
              <a:t>B CDU and Grüne </a:t>
            </a:r>
          </a:p>
          <a:p>
            <a:pPr algn="r"/>
            <a:r>
              <a:rPr lang="de-DE" dirty="0"/>
              <a:t>C SPD and CDU</a:t>
            </a:r>
          </a:p>
        </p:txBody>
      </p:sp>
    </p:spTree>
    <p:extLst>
      <p:ext uri="{BB962C8B-B14F-4D97-AF65-F5344CB8AC3E}">
        <p14:creationId xmlns:p14="http://schemas.microsoft.com/office/powerpoint/2010/main" val="205048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EA16F8-7F25-A54B-8523-B5F076529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de-DE" sz="5000" dirty="0">
                <a:solidFill>
                  <a:schemeClr val="accent1">
                    <a:lumMod val="75000"/>
                  </a:schemeClr>
                </a:solidFill>
              </a:rPr>
              <a:t>Sources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0A91F1-A2F3-7248-A311-E3784F48C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de-DE" dirty="0" err="1"/>
              <a:t>visit-hannover.com</a:t>
            </a:r>
            <a:endParaRPr lang="de-DE" dirty="0"/>
          </a:p>
          <a:p>
            <a:pPr algn="r"/>
            <a:r>
              <a:rPr lang="de-DE" dirty="0" err="1"/>
              <a:t>ahgz.de</a:t>
            </a:r>
            <a:endParaRPr lang="de-DE" dirty="0"/>
          </a:p>
          <a:p>
            <a:pPr algn="r"/>
            <a:r>
              <a:rPr lang="de-DE" dirty="0"/>
              <a:t>Wikipedia</a:t>
            </a:r>
          </a:p>
        </p:txBody>
      </p:sp>
    </p:spTree>
    <p:extLst>
      <p:ext uri="{BB962C8B-B14F-4D97-AF65-F5344CB8AC3E}">
        <p14:creationId xmlns:p14="http://schemas.microsoft.com/office/powerpoint/2010/main" val="415679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743834-3A71-2F4F-8BAB-76D034EC4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de-DE" sz="5000" dirty="0"/>
              <a:t>Thank you for </a:t>
            </a:r>
            <a:r>
              <a:rPr lang="de-DE" sz="5000" dirty="0" err="1"/>
              <a:t>listening</a:t>
            </a:r>
            <a:endParaRPr lang="de-DE" sz="5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E53C46-7166-054D-A7DA-420E4856B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379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Breitbild</PresentationFormat>
  <Paragraphs>37</Paragraphs>
  <Slides>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Corbel</vt:lpstr>
      <vt:lpstr>Parallax</vt:lpstr>
      <vt:lpstr>Lower Saxony</vt:lpstr>
      <vt:lpstr>General facts</vt:lpstr>
      <vt:lpstr>Towns and sights</vt:lpstr>
      <vt:lpstr>Quiz</vt:lpstr>
      <vt:lpstr>Sources</vt:lpstr>
      <vt:lpstr>Thank you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Lower Saxony</dc:title>
  <dc:creator>Ben Schwanke</dc:creator>
  <cp:lastModifiedBy>Heike Keuser</cp:lastModifiedBy>
  <cp:revision>6</cp:revision>
  <dcterms:created xsi:type="dcterms:W3CDTF">2020-09-08T08:54:24Z</dcterms:created>
  <dcterms:modified xsi:type="dcterms:W3CDTF">2020-11-23T19:10:11Z</dcterms:modified>
</cp:coreProperties>
</file>