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Playfair Display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font" Target="fonts/PlayfairDisplay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-italic.fntdata"/><Relationship Id="rId14" Type="http://schemas.openxmlformats.org/officeDocument/2006/relationships/font" Target="fonts/PlayfairDisplay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PlayfairDisplay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a00beb6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ba00beb6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a00beb6d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a00beb6d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a00beb6d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a00beb6d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a00beb6d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a00beb6d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a00beb6d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a00beb6d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a00beb6d3_2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a00beb6d3_2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it.wikipedia.org/wiki/Spyware" TargetMode="External"/><Relationship Id="rId4" Type="http://schemas.openxmlformats.org/officeDocument/2006/relationships/hyperlink" Target="https://it.wikipedia.org/wiki/Firewall" TargetMode="External"/><Relationship Id="rId5" Type="http://schemas.openxmlformats.org/officeDocument/2006/relationships/hyperlink" Target="https://it.wikipedia.org/wiki/Sistema_di_tracciamento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997575" y="0"/>
            <a:ext cx="7393800" cy="132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5355"/>
              <a:t>INTERNET-PRIVACY</a:t>
            </a:r>
            <a:endParaRPr sz="5355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366"/>
              <a:t>The red team</a:t>
            </a:r>
            <a:endParaRPr sz="2366"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0" y="3872400"/>
            <a:ext cx="4815600" cy="117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/>
              <a:t>By: Luca Benazzi, Vittoria Bernini, Luca Borghetti, Sara De Biaggi, Giacomo Vallieri. </a:t>
            </a:r>
            <a:endParaRPr sz="2000"/>
          </a:p>
        </p:txBody>
      </p:sp>
      <p:sp>
        <p:nvSpPr>
          <p:cNvPr id="60" name="Google Shape;60;p13"/>
          <p:cNvSpPr txBox="1"/>
          <p:nvPr/>
        </p:nvSpPr>
        <p:spPr>
          <a:xfrm>
            <a:off x="101400" y="1448700"/>
            <a:ext cx="9042600" cy="1667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>
                <a:latin typeface="Montserrat"/>
                <a:ea typeface="Montserrat"/>
                <a:cs typeface="Montserrat"/>
                <a:sym typeface="Montserrat"/>
              </a:rPr>
              <a:t>The level of privacy protection that an individual has while connected to the Internet.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">
                <a:latin typeface="Montserrat"/>
                <a:ea typeface="Montserrat"/>
                <a:cs typeface="Montserrat"/>
                <a:sym typeface="Montserrat"/>
              </a:rPr>
              <a:t>Privacy is in DANGER!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>
                <a:latin typeface="Montserrat"/>
                <a:ea typeface="Montserrat"/>
                <a:cs typeface="Montserrat"/>
                <a:sym typeface="Montserrat"/>
              </a:rPr>
              <a:t>Mind the following malware:(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4150" y="2809098"/>
            <a:ext cx="4149850" cy="2239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ctrTitle"/>
          </p:nvPr>
        </p:nvSpPr>
        <p:spPr>
          <a:xfrm>
            <a:off x="1209675" y="144175"/>
            <a:ext cx="64110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5000"/>
              <a:t>SPAM</a:t>
            </a:r>
            <a:endParaRPr sz="5000"/>
          </a:p>
        </p:txBody>
      </p:sp>
      <p:sp>
        <p:nvSpPr>
          <p:cNvPr id="67" name="Google Shape;67;p14"/>
          <p:cNvSpPr txBox="1"/>
          <p:nvPr>
            <p:ph idx="1" type="subTitle"/>
          </p:nvPr>
        </p:nvSpPr>
        <p:spPr>
          <a:xfrm>
            <a:off x="1209675" y="1124650"/>
            <a:ext cx="6411000" cy="16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it" sz="2120"/>
              <a:t>U</a:t>
            </a:r>
            <a:r>
              <a:rPr lang="it" sz="2120"/>
              <a:t>nwanted, unsolicited emails or messages sent over the Internet, for the purpose of advertising, phishing, spreading malware, and so on. </a:t>
            </a:r>
            <a:endParaRPr sz="2120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675" y="2987375"/>
            <a:ext cx="3086450" cy="183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3075" y="2987375"/>
            <a:ext cx="3197601" cy="183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ctrTitle"/>
          </p:nvPr>
        </p:nvSpPr>
        <p:spPr>
          <a:xfrm>
            <a:off x="870075" y="259100"/>
            <a:ext cx="6964800" cy="107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5020"/>
              <a:t>SPYWARE</a:t>
            </a:r>
            <a:endParaRPr sz="5020"/>
          </a:p>
        </p:txBody>
      </p:sp>
      <p:sp>
        <p:nvSpPr>
          <p:cNvPr id="75" name="Google Shape;75;p15"/>
          <p:cNvSpPr txBox="1"/>
          <p:nvPr>
            <p:ph idx="1" type="subTitle"/>
          </p:nvPr>
        </p:nvSpPr>
        <p:spPr>
          <a:xfrm>
            <a:off x="870075" y="1605450"/>
            <a:ext cx="6964800" cy="153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 type of software that collects information about a user’s online business without their consent.  </a:t>
            </a:r>
            <a:endParaRPr/>
          </a:p>
        </p:txBody>
      </p:sp>
      <p:pic>
        <p:nvPicPr>
          <p:cNvPr descr="Cos'è uno Spyware? | Scansione e Rimozione Spyware gratuita | Avast"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075" y="3408700"/>
            <a:ext cx="1840400" cy="16249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3738" y="3408700"/>
            <a:ext cx="2447775" cy="1624925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nti spyware | Spyware Scanner: Amazon.it: Appstore per Android"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4575" y="3408700"/>
            <a:ext cx="1624925" cy="162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ctrTitle"/>
          </p:nvPr>
        </p:nvSpPr>
        <p:spPr>
          <a:xfrm>
            <a:off x="706050" y="133625"/>
            <a:ext cx="7731900" cy="10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5020"/>
              <a:t>DIGITAL TRACKING</a:t>
            </a:r>
            <a:r>
              <a:rPr lang="it" sz="6020"/>
              <a:t> </a:t>
            </a:r>
            <a:endParaRPr sz="6020"/>
          </a:p>
        </p:txBody>
      </p:sp>
      <p:sp>
        <p:nvSpPr>
          <p:cNvPr id="84" name="Google Shape;84;p16"/>
          <p:cNvSpPr txBox="1"/>
          <p:nvPr>
            <p:ph idx="1" type="subTitle"/>
          </p:nvPr>
        </p:nvSpPr>
        <p:spPr>
          <a:xfrm>
            <a:off x="265025" y="1233125"/>
            <a:ext cx="8628600" cy="144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/>
              <a:t>A</a:t>
            </a:r>
            <a:r>
              <a:rPr lang="it" sz="2700"/>
              <a:t> service that logs your location and  violates your privacy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600"/>
              <a:t>                              </a:t>
            </a:r>
            <a:r>
              <a:rPr lang="it" sz="2600"/>
              <a:t>Only companies benefit from it.</a:t>
            </a:r>
            <a:r>
              <a:rPr lang="it" sz="2100"/>
              <a:t> </a:t>
            </a:r>
            <a:endParaRPr sz="2100"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25" y="2697988"/>
            <a:ext cx="3866100" cy="183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641700"/>
            <a:ext cx="3398275" cy="19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ctrTitle"/>
          </p:nvPr>
        </p:nvSpPr>
        <p:spPr>
          <a:xfrm>
            <a:off x="510000" y="165000"/>
            <a:ext cx="8124000" cy="15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4620"/>
              <a:t>HOW TO PROTECT YOUR PRIVACY ONLINE</a:t>
            </a:r>
            <a:r>
              <a:rPr lang="it" sz="5220"/>
              <a:t> </a:t>
            </a:r>
            <a:endParaRPr sz="5220"/>
          </a:p>
        </p:txBody>
      </p:sp>
      <p:sp>
        <p:nvSpPr>
          <p:cNvPr id="92" name="Google Shape;92;p17"/>
          <p:cNvSpPr txBox="1"/>
          <p:nvPr>
            <p:ph idx="1" type="subTitle"/>
          </p:nvPr>
        </p:nvSpPr>
        <p:spPr>
          <a:xfrm>
            <a:off x="510000" y="2171175"/>
            <a:ext cx="8124000" cy="241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937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it" sz="2600"/>
              <a:t>pay attention to what sites you visit</a:t>
            </a:r>
            <a:endParaRPr sz="2600"/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it" sz="2600"/>
              <a:t>activate a firewall</a:t>
            </a:r>
            <a:endParaRPr sz="2600"/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7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it" sz="2600"/>
              <a:t>inactivate geolocalization </a:t>
            </a:r>
            <a:endParaRPr sz="2600"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ctrTitle"/>
          </p:nvPr>
        </p:nvSpPr>
        <p:spPr>
          <a:xfrm>
            <a:off x="1043150" y="212075"/>
            <a:ext cx="6719400" cy="140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5000"/>
              <a:t>FIREWALL</a:t>
            </a:r>
            <a:endParaRPr sz="5000"/>
          </a:p>
        </p:txBody>
      </p:sp>
      <p:sp>
        <p:nvSpPr>
          <p:cNvPr id="98" name="Google Shape;98;p18"/>
          <p:cNvSpPr txBox="1"/>
          <p:nvPr>
            <p:ph idx="1" type="subTitle"/>
          </p:nvPr>
        </p:nvSpPr>
        <p:spPr>
          <a:xfrm>
            <a:off x="274275" y="2196375"/>
            <a:ext cx="3872700" cy="268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900"/>
              <a:t>A network security system that controls incoming and outgoing network traffic</a:t>
            </a:r>
            <a:r>
              <a:rPr lang="it" sz="2200"/>
              <a:t> </a:t>
            </a:r>
            <a:endParaRPr sz="220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812975"/>
            <a:ext cx="3488352" cy="25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ctrTitle"/>
          </p:nvPr>
        </p:nvSpPr>
        <p:spPr>
          <a:xfrm>
            <a:off x="344250" y="150225"/>
            <a:ext cx="8455500" cy="108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4788"/>
              <a:t>Thanks a lot!</a:t>
            </a:r>
            <a:endParaRPr sz="4788"/>
          </a:p>
        </p:txBody>
      </p:sp>
      <p:sp>
        <p:nvSpPr>
          <p:cNvPr id="105" name="Google Shape;105;p19"/>
          <p:cNvSpPr txBox="1"/>
          <p:nvPr>
            <p:ph idx="1" type="subTitle"/>
          </p:nvPr>
        </p:nvSpPr>
        <p:spPr>
          <a:xfrm>
            <a:off x="214000" y="1417475"/>
            <a:ext cx="8786700" cy="255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19"/>
              <a:buFont typeface="Arial"/>
              <a:buNone/>
            </a:pPr>
            <a:r>
              <a:rPr lang="it" sz="4788">
                <a:solidFill>
                  <a:srgbClr val="FFD96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SITOGRAPHY</a:t>
            </a:r>
            <a:endParaRPr sz="4788">
              <a:solidFill>
                <a:srgbClr val="FFD966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790"/>
              <a:t>We got the pieces of information from: </a:t>
            </a:r>
            <a:endParaRPr sz="379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790" u="sng">
                <a:solidFill>
                  <a:schemeClr val="hlink"/>
                </a:solidFill>
                <a:hlinkClick r:id="rId3"/>
              </a:rPr>
              <a:t>https://it.wikipedia.org/wiki/Spyware</a:t>
            </a:r>
            <a:endParaRPr sz="379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9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790" u="sng">
                <a:solidFill>
                  <a:schemeClr val="hlink"/>
                </a:solidFill>
                <a:hlinkClick r:id="rId4"/>
              </a:rPr>
              <a:t>https://it.wikipedia.org/wiki/Firewall</a:t>
            </a:r>
            <a:r>
              <a:rPr lang="it" sz="3790"/>
              <a:t> </a:t>
            </a:r>
            <a:r>
              <a:rPr lang="it" sz="3790" u="sng">
                <a:solidFill>
                  <a:schemeClr val="hlink"/>
                </a:solidFill>
                <a:hlinkClick r:id="rId5"/>
              </a:rPr>
              <a:t>https://it.wikipedia.org/wiki/Sistema_di_tracciamento</a:t>
            </a:r>
            <a:r>
              <a:rPr lang="it" sz="3790"/>
              <a:t> </a:t>
            </a:r>
            <a:endParaRPr sz="379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