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ora" panose="020B0604020202020204" charset="0"/>
      <p:regular r:id="rId11"/>
      <p:bold r:id="rId12"/>
      <p:italic r:id="rId13"/>
      <p:boldItalic r:id="rId14"/>
    </p:embeddedFont>
    <p:embeddedFont>
      <p:font typeface="Merriweather Black" panose="020B0604020202020204" charset="0"/>
      <p:bold r:id="rId15"/>
      <p:boldItalic r:id="rId16"/>
    </p:embeddedFont>
    <p:embeddedFont>
      <p:font typeface="Oswal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8a2e837e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8a2e837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18a2e837e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18a2e837e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18a2e837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18a2e837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18a2e837e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18a2e837e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18a2e837e_7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18a2e837e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aa10ba7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aa10ba7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28c848f05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28c848f0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257625" y="2571754"/>
            <a:ext cx="8528100" cy="226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b="1">
                <a:solidFill>
                  <a:srgbClr val="0000FF"/>
                </a:solidFill>
                <a:latin typeface="Lora"/>
                <a:ea typeface="Lora"/>
                <a:cs typeface="Lora"/>
                <a:sym typeface="Lora"/>
              </a:rPr>
              <a:t>Blue Team</a:t>
            </a:r>
            <a:endParaRPr sz="2400" b="1">
              <a:solidFill>
                <a:srgbClr val="0000FF"/>
              </a:solidFill>
              <a:latin typeface="Lora"/>
              <a:ea typeface="Lora"/>
              <a:cs typeface="Lora"/>
              <a:sym typeface="Lora"/>
            </a:endParaRPr>
          </a:p>
          <a:p>
            <a:pPr marL="0" lvl="0" indent="0" algn="ctr" rtl="0">
              <a:spcBef>
                <a:spcPts val="0"/>
              </a:spcBef>
              <a:spcAft>
                <a:spcPts val="0"/>
              </a:spcAft>
              <a:buNone/>
            </a:pPr>
            <a:r>
              <a:rPr lang="it" sz="2400">
                <a:solidFill>
                  <a:srgbClr val="000000"/>
                </a:solidFill>
                <a:latin typeface="Lora"/>
                <a:ea typeface="Lora"/>
                <a:cs typeface="Lora"/>
                <a:sym typeface="Lora"/>
              </a:rPr>
              <a:t>Magri Luigi, Mainardi Emma, Melandri Federico, Micai Nicolò, Mohammadi Eman, Scotto Ettore, Labazanova Milana, Lenzerini Isabella, Marangoni Francesco, Mironica Mihaela, Pica Maria Luna, Romeo Elena Sofia.</a:t>
            </a:r>
            <a:endParaRPr sz="2400">
              <a:solidFill>
                <a:srgbClr val="000000"/>
              </a:solidFill>
              <a:latin typeface="Lora"/>
              <a:ea typeface="Lora"/>
              <a:cs typeface="Lora"/>
              <a:sym typeface="Lora"/>
            </a:endParaRPr>
          </a:p>
          <a:p>
            <a:pPr marL="0" lvl="0" indent="0" algn="ctr" rtl="0">
              <a:spcBef>
                <a:spcPts val="0"/>
              </a:spcBef>
              <a:spcAft>
                <a:spcPts val="0"/>
              </a:spcAft>
              <a:buClr>
                <a:srgbClr val="000000"/>
              </a:buClr>
              <a:buSzPts val="1100"/>
              <a:buFont typeface="Arial"/>
              <a:buNone/>
            </a:pPr>
            <a:endParaRPr sz="2400">
              <a:solidFill>
                <a:srgbClr val="000000"/>
              </a:solidFill>
            </a:endParaRPr>
          </a:p>
        </p:txBody>
      </p:sp>
      <p:sp>
        <p:nvSpPr>
          <p:cNvPr id="55" name="Google Shape;55;p13"/>
          <p:cNvSpPr txBox="1"/>
          <p:nvPr/>
        </p:nvSpPr>
        <p:spPr>
          <a:xfrm>
            <a:off x="1657125" y="719375"/>
            <a:ext cx="5729100" cy="1499700"/>
          </a:xfrm>
          <a:prstGeom prst="rect">
            <a:avLst/>
          </a:prstGeom>
          <a:noFill/>
          <a:ln w="19050" cap="flat" cmpd="sng">
            <a:solidFill>
              <a:srgbClr val="2400A3"/>
            </a:solidFill>
            <a:prstDash val="dash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it" sz="4100">
                <a:latin typeface="Merriweather Black"/>
                <a:ea typeface="Merriweather Black"/>
                <a:cs typeface="Merriweather Black"/>
                <a:sym typeface="Merriweather Black"/>
              </a:rPr>
              <a:t>The history of Ariosto high school</a:t>
            </a:r>
            <a:endParaRPr sz="4100">
              <a:latin typeface="Merriweather Black"/>
              <a:ea typeface="Merriweather Black"/>
              <a:cs typeface="Merriweather Black"/>
              <a:sym typeface="Merriweather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Google Shape;60;p14"/>
          <p:cNvSpPr txBox="1"/>
          <p:nvPr/>
        </p:nvSpPr>
        <p:spPr>
          <a:xfrm>
            <a:off x="3271796" y="157825"/>
            <a:ext cx="2308500" cy="7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700" b="1">
                <a:solidFill>
                  <a:srgbClr val="0000FF"/>
                </a:solidFill>
                <a:latin typeface="Lora"/>
                <a:ea typeface="Lora"/>
                <a:cs typeface="Lora"/>
                <a:sym typeface="Lora"/>
              </a:rPr>
              <a:t>FOUNDING</a:t>
            </a:r>
            <a:endParaRPr sz="2700" b="1">
              <a:solidFill>
                <a:srgbClr val="0000FF"/>
              </a:solidFill>
              <a:latin typeface="Lora"/>
              <a:ea typeface="Lora"/>
              <a:cs typeface="Lora"/>
              <a:sym typeface="Lora"/>
            </a:endParaRPr>
          </a:p>
        </p:txBody>
      </p:sp>
      <p:pic>
        <p:nvPicPr>
          <p:cNvPr id="61" name="Google Shape;61;p14"/>
          <p:cNvPicPr preferRelativeResize="0"/>
          <p:nvPr/>
        </p:nvPicPr>
        <p:blipFill>
          <a:blip r:embed="rId3">
            <a:alphaModFix/>
          </a:blip>
          <a:stretch>
            <a:fillRect/>
          </a:stretch>
        </p:blipFill>
        <p:spPr>
          <a:xfrm>
            <a:off x="5551950" y="871525"/>
            <a:ext cx="3086825" cy="3854700"/>
          </a:xfrm>
          <a:prstGeom prst="rect">
            <a:avLst/>
          </a:prstGeom>
          <a:noFill/>
          <a:ln>
            <a:noFill/>
          </a:ln>
        </p:spPr>
      </p:pic>
      <p:sp>
        <p:nvSpPr>
          <p:cNvPr id="62" name="Google Shape;62;p14"/>
          <p:cNvSpPr txBox="1"/>
          <p:nvPr/>
        </p:nvSpPr>
        <p:spPr>
          <a:xfrm>
            <a:off x="188900" y="758975"/>
            <a:ext cx="5078700" cy="4229700"/>
          </a:xfrm>
          <a:prstGeom prst="rect">
            <a:avLst/>
          </a:prstGeom>
          <a:noFill/>
          <a:ln>
            <a:noFill/>
          </a:ln>
        </p:spPr>
        <p:txBody>
          <a:bodyPr spcFirstLastPara="1" wrap="square" lIns="91425" tIns="91425" rIns="91425" bIns="91425" anchor="t" anchorCtr="0">
            <a:noAutofit/>
          </a:bodyPr>
          <a:lstStyle/>
          <a:p>
            <a:pPr marL="457200" lvl="0" indent="-342900" algn="l" rtl="0">
              <a:lnSpc>
                <a:spcPct val="128571"/>
              </a:lnSpc>
              <a:spcBef>
                <a:spcPts val="0"/>
              </a:spcBef>
              <a:spcAft>
                <a:spcPts val="0"/>
              </a:spcAft>
              <a:buClr>
                <a:srgbClr val="202124"/>
              </a:buClr>
              <a:buSzPts val="1800"/>
              <a:buFont typeface="Oswald"/>
              <a:buChar char="❖"/>
            </a:pPr>
            <a:r>
              <a:rPr lang="it" sz="1800">
                <a:solidFill>
                  <a:srgbClr val="202124"/>
                </a:solidFill>
                <a:latin typeface="Oswald"/>
                <a:ea typeface="Oswald"/>
                <a:cs typeface="Oswald"/>
                <a:sym typeface="Oswald"/>
              </a:rPr>
              <a:t>I</a:t>
            </a:r>
            <a:r>
              <a:rPr lang="it" sz="1800">
                <a:solidFill>
                  <a:srgbClr val="202124"/>
                </a:solidFill>
                <a:latin typeface="Lora"/>
                <a:ea typeface="Lora"/>
                <a:cs typeface="Lora"/>
                <a:sym typeface="Lora"/>
              </a:rPr>
              <a:t>t is one of the first high schools in Ferrara and it was founded on December 3rd, 1860;</a:t>
            </a:r>
            <a:endParaRPr sz="1800">
              <a:solidFill>
                <a:srgbClr val="202124"/>
              </a:solidFill>
              <a:latin typeface="Lora"/>
              <a:ea typeface="Lora"/>
              <a:cs typeface="Lora"/>
              <a:sym typeface="Lora"/>
            </a:endParaRPr>
          </a:p>
          <a:p>
            <a:pPr marL="457200" lvl="0" indent="-342900" algn="l" rtl="0">
              <a:lnSpc>
                <a:spcPct val="128571"/>
              </a:lnSpc>
              <a:spcBef>
                <a:spcPts val="0"/>
              </a:spcBef>
              <a:spcAft>
                <a:spcPts val="0"/>
              </a:spcAft>
              <a:buClr>
                <a:srgbClr val="202124"/>
              </a:buClr>
              <a:buSzPts val="1800"/>
              <a:buFont typeface="Lora"/>
              <a:buChar char="❖"/>
            </a:pPr>
            <a:r>
              <a:rPr lang="it" sz="1800">
                <a:solidFill>
                  <a:srgbClr val="202124"/>
                </a:solidFill>
                <a:latin typeface="Lora"/>
                <a:ea typeface="Lora"/>
                <a:cs typeface="Lora"/>
                <a:sym typeface="Lora"/>
              </a:rPr>
              <a:t>In 1865 the school was named in memory of the Reggio writer Ludovico Ariosto;</a:t>
            </a:r>
            <a:endParaRPr sz="1800">
              <a:solidFill>
                <a:srgbClr val="202124"/>
              </a:solidFill>
              <a:latin typeface="Lora"/>
              <a:ea typeface="Lora"/>
              <a:cs typeface="Lora"/>
              <a:sym typeface="Lora"/>
            </a:endParaRPr>
          </a:p>
          <a:p>
            <a:pPr marL="457200" lvl="0" indent="-342900" algn="l" rtl="0">
              <a:lnSpc>
                <a:spcPct val="128571"/>
              </a:lnSpc>
              <a:spcBef>
                <a:spcPts val="0"/>
              </a:spcBef>
              <a:spcAft>
                <a:spcPts val="0"/>
              </a:spcAft>
              <a:buClr>
                <a:srgbClr val="202124"/>
              </a:buClr>
              <a:buSzPts val="1800"/>
              <a:buFont typeface="Lora"/>
              <a:buChar char="❖"/>
            </a:pPr>
            <a:r>
              <a:rPr lang="it" sz="1800">
                <a:solidFill>
                  <a:srgbClr val="202124"/>
                </a:solidFill>
                <a:latin typeface="Lora"/>
                <a:ea typeface="Lora"/>
                <a:cs typeface="Lora"/>
                <a:sym typeface="Lora"/>
              </a:rPr>
              <a:t>It was realized right in the heart of the Renaissance Ferrara;</a:t>
            </a:r>
            <a:endParaRPr sz="1800">
              <a:solidFill>
                <a:srgbClr val="202124"/>
              </a:solidFill>
              <a:latin typeface="Lora"/>
              <a:ea typeface="Lora"/>
              <a:cs typeface="Lora"/>
              <a:sym typeface="Lora"/>
            </a:endParaRPr>
          </a:p>
          <a:p>
            <a:pPr marL="457200" lvl="0" indent="-361950" algn="l" rtl="0">
              <a:lnSpc>
                <a:spcPct val="128571"/>
              </a:lnSpc>
              <a:spcBef>
                <a:spcPts val="0"/>
              </a:spcBef>
              <a:spcAft>
                <a:spcPts val="0"/>
              </a:spcAft>
              <a:buClr>
                <a:srgbClr val="202124"/>
              </a:buClr>
              <a:buSzPts val="2100"/>
              <a:buFont typeface="Lora"/>
              <a:buChar char="❖"/>
            </a:pPr>
            <a:r>
              <a:rPr lang="it" sz="1800">
                <a:solidFill>
                  <a:schemeClr val="dk1"/>
                </a:solidFill>
                <a:latin typeface="Lora"/>
                <a:ea typeface="Lora"/>
                <a:cs typeface="Lora"/>
                <a:sym typeface="Lora"/>
              </a:rPr>
              <a:t>Since 1988 it has been reviewing the profiles of the fields of study and active in 1991 the classic Brocca, followed in 1992 by the linguistic and scientific.</a:t>
            </a:r>
            <a:endParaRPr sz="1800">
              <a:solidFill>
                <a:srgbClr val="202124"/>
              </a:solidFill>
              <a:latin typeface="Lora"/>
              <a:ea typeface="Lora"/>
              <a:cs typeface="Lora"/>
              <a:sym typeface="Lora"/>
            </a:endParaRPr>
          </a:p>
        </p:txBody>
      </p:sp>
      <p:sp>
        <p:nvSpPr>
          <p:cNvPr id="63" name="Google Shape;63;p14"/>
          <p:cNvSpPr txBox="1"/>
          <p:nvPr/>
        </p:nvSpPr>
        <p:spPr>
          <a:xfrm>
            <a:off x="7526225" y="4772100"/>
            <a:ext cx="16458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64" name="Google Shape;64;p14"/>
          <p:cNvSpPr txBox="1"/>
          <p:nvPr/>
        </p:nvSpPr>
        <p:spPr>
          <a:xfrm>
            <a:off x="112525" y="199000"/>
            <a:ext cx="32706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
        <p:nvSpPr>
          <p:cNvPr id="65" name="Google Shape;65;p14"/>
          <p:cNvSpPr txBox="1"/>
          <p:nvPr/>
        </p:nvSpPr>
        <p:spPr>
          <a:xfrm>
            <a:off x="5267600" y="208825"/>
            <a:ext cx="37029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344700" y="97275"/>
            <a:ext cx="2638800" cy="79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2700" b="1">
                <a:solidFill>
                  <a:srgbClr val="0000FF"/>
                </a:solidFill>
                <a:latin typeface="Lora"/>
                <a:ea typeface="Lora"/>
                <a:cs typeface="Lora"/>
                <a:sym typeface="Lora"/>
              </a:rPr>
              <a:t>FOUNDING</a:t>
            </a:r>
            <a:endParaRPr sz="1400" b="1">
              <a:solidFill>
                <a:srgbClr val="0000FF"/>
              </a:solidFill>
              <a:latin typeface="Lora"/>
              <a:ea typeface="Lora"/>
              <a:cs typeface="Lora"/>
              <a:sym typeface="Lora"/>
            </a:endParaRPr>
          </a:p>
          <a:p>
            <a:pPr marL="0" lvl="0" indent="0" algn="l" rtl="0">
              <a:spcBef>
                <a:spcPts val="0"/>
              </a:spcBef>
              <a:spcAft>
                <a:spcPts val="0"/>
              </a:spcAft>
              <a:buNone/>
            </a:pPr>
            <a:endParaRPr b="1">
              <a:solidFill>
                <a:srgbClr val="0000FF"/>
              </a:solidFill>
              <a:latin typeface="Lora"/>
              <a:ea typeface="Lora"/>
              <a:cs typeface="Lora"/>
              <a:sym typeface="Lora"/>
            </a:endParaRPr>
          </a:p>
        </p:txBody>
      </p:sp>
      <p:sp>
        <p:nvSpPr>
          <p:cNvPr id="71" name="Google Shape;71;p15"/>
          <p:cNvSpPr txBox="1">
            <a:spLocks noGrp="1"/>
          </p:cNvSpPr>
          <p:nvPr>
            <p:ph type="body" idx="1"/>
          </p:nvPr>
        </p:nvSpPr>
        <p:spPr>
          <a:xfrm>
            <a:off x="51000" y="734400"/>
            <a:ext cx="4521000" cy="3489257"/>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it" sz="1900" dirty="0">
                <a:solidFill>
                  <a:schemeClr val="dk1"/>
                </a:solidFill>
                <a:latin typeface="Lora"/>
                <a:ea typeface="Lora"/>
                <a:cs typeface="Lora"/>
                <a:sym typeface="Lora"/>
              </a:rPr>
              <a:t>The Ariosto High School was founded in 1860. Attended by middle-class boys it was dedicated classical studies.</a:t>
            </a:r>
          </a:p>
          <a:p>
            <a:pPr marL="0" lvl="0" indent="0" algn="just" rtl="0">
              <a:lnSpc>
                <a:spcPct val="100000"/>
              </a:lnSpc>
              <a:spcBef>
                <a:spcPts val="0"/>
              </a:spcBef>
              <a:spcAft>
                <a:spcPts val="0"/>
              </a:spcAft>
              <a:buClr>
                <a:schemeClr val="dk1"/>
              </a:buClr>
              <a:buSzPts val="1100"/>
              <a:buFont typeface="Arial"/>
              <a:buNone/>
            </a:pPr>
            <a:endParaRPr lang="it" sz="1900" dirty="0">
              <a:solidFill>
                <a:schemeClr val="dk1"/>
              </a:solidFill>
              <a:latin typeface="Lora"/>
              <a:ea typeface="Lora"/>
              <a:cs typeface="Lora"/>
              <a:sym typeface="Lora"/>
            </a:endParaRPr>
          </a:p>
          <a:p>
            <a:pPr marL="0" lvl="0" indent="0" algn="just" rtl="0">
              <a:lnSpc>
                <a:spcPct val="100000"/>
              </a:lnSpc>
              <a:spcBef>
                <a:spcPts val="0"/>
              </a:spcBef>
              <a:spcAft>
                <a:spcPts val="0"/>
              </a:spcAft>
              <a:buClr>
                <a:schemeClr val="dk1"/>
              </a:buClr>
              <a:buSzPts val="1100"/>
              <a:buFont typeface="Arial"/>
              <a:buNone/>
            </a:pPr>
            <a:r>
              <a:rPr lang="it" sz="1900" dirty="0">
                <a:solidFill>
                  <a:schemeClr val="dk1"/>
                </a:solidFill>
                <a:latin typeface="Lora"/>
                <a:ea typeface="Lora"/>
                <a:cs typeface="Lora"/>
                <a:sym typeface="Lora"/>
              </a:rPr>
              <a:t>At the beginning there were few students, especially few girls (in 1925 there were only 5 girls). </a:t>
            </a:r>
          </a:p>
          <a:p>
            <a:pPr marL="0" lvl="0" indent="0" algn="just" rtl="0">
              <a:lnSpc>
                <a:spcPct val="100000"/>
              </a:lnSpc>
              <a:spcBef>
                <a:spcPts val="0"/>
              </a:spcBef>
              <a:spcAft>
                <a:spcPts val="0"/>
              </a:spcAft>
              <a:buClr>
                <a:schemeClr val="dk1"/>
              </a:buClr>
              <a:buSzPts val="1100"/>
              <a:buFont typeface="Arial"/>
              <a:buNone/>
            </a:pPr>
            <a:endParaRPr lang="it" sz="1900" dirty="0">
              <a:solidFill>
                <a:schemeClr val="dk1"/>
              </a:solidFill>
              <a:latin typeface="Lora"/>
              <a:ea typeface="Lora"/>
              <a:cs typeface="Lora"/>
              <a:sym typeface="Lora"/>
            </a:endParaRPr>
          </a:p>
          <a:p>
            <a:pPr marL="0" lvl="0" indent="0" algn="just" rtl="0">
              <a:lnSpc>
                <a:spcPct val="100000"/>
              </a:lnSpc>
              <a:spcBef>
                <a:spcPts val="0"/>
              </a:spcBef>
              <a:spcAft>
                <a:spcPts val="0"/>
              </a:spcAft>
              <a:buClr>
                <a:schemeClr val="dk1"/>
              </a:buClr>
              <a:buSzPts val="1100"/>
              <a:buFont typeface="Arial"/>
              <a:buNone/>
            </a:pPr>
            <a:r>
              <a:rPr lang="it" sz="1900" dirty="0">
                <a:solidFill>
                  <a:schemeClr val="dk1"/>
                </a:solidFill>
                <a:latin typeface="Lora"/>
                <a:ea typeface="Lora"/>
                <a:cs typeface="Lora"/>
                <a:sym typeface="Lora"/>
              </a:rPr>
              <a:t>Afterwards the number of students increased thanks to the presence of very talented teachers.</a:t>
            </a:r>
            <a:endParaRPr sz="1900" dirty="0">
              <a:solidFill>
                <a:schemeClr val="dk1"/>
              </a:solidFill>
              <a:latin typeface="Lora"/>
              <a:ea typeface="Lora"/>
              <a:cs typeface="Lora"/>
              <a:sym typeface="Lora"/>
            </a:endParaRPr>
          </a:p>
        </p:txBody>
      </p:sp>
      <p:pic>
        <p:nvPicPr>
          <p:cNvPr id="72" name="Google Shape;72;p15"/>
          <p:cNvPicPr preferRelativeResize="0"/>
          <p:nvPr/>
        </p:nvPicPr>
        <p:blipFill>
          <a:blip r:embed="rId3">
            <a:alphaModFix/>
          </a:blip>
          <a:stretch>
            <a:fillRect/>
          </a:stretch>
        </p:blipFill>
        <p:spPr>
          <a:xfrm>
            <a:off x="4572000" y="1147838"/>
            <a:ext cx="4267200" cy="2847813"/>
          </a:xfrm>
          <a:prstGeom prst="rect">
            <a:avLst/>
          </a:prstGeom>
          <a:noFill/>
          <a:ln>
            <a:noFill/>
          </a:ln>
        </p:spPr>
      </p:pic>
      <p:sp>
        <p:nvSpPr>
          <p:cNvPr id="73" name="Google Shape;73;p15"/>
          <p:cNvSpPr txBox="1"/>
          <p:nvPr/>
        </p:nvSpPr>
        <p:spPr>
          <a:xfrm>
            <a:off x="51000" y="4671900"/>
            <a:ext cx="2775300"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latin typeface="Lora"/>
              <a:ea typeface="Lora"/>
              <a:cs typeface="Lora"/>
              <a:sym typeface="Lora"/>
            </a:endParaRPr>
          </a:p>
        </p:txBody>
      </p:sp>
      <p:sp>
        <p:nvSpPr>
          <p:cNvPr id="74" name="Google Shape;74;p15"/>
          <p:cNvSpPr txBox="1"/>
          <p:nvPr/>
        </p:nvSpPr>
        <p:spPr>
          <a:xfrm>
            <a:off x="112525" y="199000"/>
            <a:ext cx="32706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
        <p:nvSpPr>
          <p:cNvPr id="75" name="Google Shape;75;p15"/>
          <p:cNvSpPr txBox="1"/>
          <p:nvPr/>
        </p:nvSpPr>
        <p:spPr>
          <a:xfrm>
            <a:off x="5314650" y="188625"/>
            <a:ext cx="36864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
        <p:nvSpPr>
          <p:cNvPr id="10" name="CasellaDiTesto 9">
            <a:extLst>
              <a:ext uri="{FF2B5EF4-FFF2-40B4-BE49-F238E27FC236}">
                <a16:creationId xmlns:a16="http://schemas.microsoft.com/office/drawing/2014/main" id="{B5594CDA-4824-421A-AF63-A40CB94BF9EE}"/>
              </a:ext>
            </a:extLst>
          </p:cNvPr>
          <p:cNvSpPr txBox="1"/>
          <p:nvPr/>
        </p:nvSpPr>
        <p:spPr>
          <a:xfrm>
            <a:off x="167951" y="4126232"/>
            <a:ext cx="8733453" cy="646331"/>
          </a:xfrm>
          <a:prstGeom prst="rect">
            <a:avLst/>
          </a:prstGeom>
          <a:noFill/>
        </p:spPr>
        <p:txBody>
          <a:bodyPr wrap="square">
            <a:spAutoFit/>
          </a:bodyPr>
          <a:lstStyle/>
          <a:p>
            <a:r>
              <a:rPr lang="en-US" sz="1800" dirty="0">
                <a:latin typeface="Lora" panose="020B0604020202020204" charset="0"/>
              </a:rPr>
              <a:t>This high school was attended by important people such as the famous writer Giorgio </a:t>
            </a:r>
            <a:r>
              <a:rPr lang="en-US" sz="1800" dirty="0" err="1">
                <a:latin typeface="Lora" panose="020B0604020202020204" charset="0"/>
              </a:rPr>
              <a:t>Bassani</a:t>
            </a:r>
            <a:r>
              <a:rPr lang="en-US" sz="1800" dirty="0">
                <a:latin typeface="Lora" panose="020B0604020202020204" charset="0"/>
              </a:rPr>
              <a:t> and the director Michelangelo Antonioni.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816877" y="152400"/>
            <a:ext cx="51129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b="1">
                <a:solidFill>
                  <a:srgbClr val="0000FF"/>
                </a:solidFill>
                <a:latin typeface="Lora"/>
                <a:ea typeface="Lora"/>
                <a:cs typeface="Lora"/>
                <a:sym typeface="Lora"/>
              </a:rPr>
              <a:t>FOUNDING</a:t>
            </a:r>
            <a:endParaRPr b="1">
              <a:solidFill>
                <a:srgbClr val="0000FF"/>
              </a:solidFill>
              <a:latin typeface="Lora"/>
              <a:ea typeface="Lora"/>
              <a:cs typeface="Lora"/>
              <a:sym typeface="Lora"/>
            </a:endParaRPr>
          </a:p>
        </p:txBody>
      </p:sp>
      <p:sp>
        <p:nvSpPr>
          <p:cNvPr id="81" name="Google Shape;81;p16"/>
          <p:cNvSpPr txBox="1">
            <a:spLocks noGrp="1"/>
          </p:cNvSpPr>
          <p:nvPr>
            <p:ph type="body" idx="1"/>
          </p:nvPr>
        </p:nvSpPr>
        <p:spPr>
          <a:xfrm>
            <a:off x="311700" y="3668625"/>
            <a:ext cx="8520600" cy="90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82" name="Google Shape;82;p16"/>
          <p:cNvSpPr txBox="1"/>
          <p:nvPr/>
        </p:nvSpPr>
        <p:spPr>
          <a:xfrm>
            <a:off x="188625" y="624375"/>
            <a:ext cx="4878300" cy="444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 sz="1800" dirty="0">
                <a:latin typeface="Lora"/>
                <a:ea typeface="Lora"/>
                <a:cs typeface="Lora"/>
                <a:sym typeface="Lora"/>
              </a:rPr>
              <a:t>The Liceo Ariosto was meant to prepare the ruling class through a selection based on humanistic and classical training.</a:t>
            </a:r>
          </a:p>
          <a:p>
            <a:pPr marL="0" lvl="0" indent="0" algn="l" rtl="0">
              <a:lnSpc>
                <a:spcPct val="115000"/>
              </a:lnSpc>
              <a:spcBef>
                <a:spcPts val="0"/>
              </a:spcBef>
              <a:spcAft>
                <a:spcPts val="0"/>
              </a:spcAft>
              <a:buNone/>
            </a:pPr>
            <a:r>
              <a:rPr lang="en-US" sz="1800" dirty="0">
                <a:latin typeface="Lora"/>
                <a:ea typeface="Lora"/>
                <a:cs typeface="Lora"/>
                <a:sym typeface="Lora"/>
              </a:rPr>
              <a:t>At the beginning of the 20th century the school had only male students.</a:t>
            </a:r>
          </a:p>
          <a:p>
            <a:pPr marL="0" lvl="0" indent="0" algn="l" rtl="0">
              <a:lnSpc>
                <a:spcPct val="115000"/>
              </a:lnSpc>
              <a:spcBef>
                <a:spcPts val="0"/>
              </a:spcBef>
              <a:spcAft>
                <a:spcPts val="0"/>
              </a:spcAft>
              <a:buNone/>
            </a:pPr>
            <a:endParaRPr sz="1800" dirty="0">
              <a:latin typeface="Lora"/>
              <a:ea typeface="Lora"/>
              <a:cs typeface="Lora"/>
              <a:sym typeface="Lora"/>
            </a:endParaRPr>
          </a:p>
          <a:p>
            <a:pPr marL="0" lvl="0" indent="0" algn="l" rtl="0">
              <a:lnSpc>
                <a:spcPct val="115000"/>
              </a:lnSpc>
              <a:spcBef>
                <a:spcPts val="0"/>
              </a:spcBef>
              <a:spcAft>
                <a:spcPts val="0"/>
              </a:spcAft>
              <a:buNone/>
            </a:pPr>
            <a:r>
              <a:rPr lang="it" sz="1800" dirty="0">
                <a:latin typeface="Lora"/>
                <a:ea typeface="Lora"/>
                <a:cs typeface="Lora"/>
                <a:sym typeface="Lora"/>
              </a:rPr>
              <a:t>In 1976 the new headquarters of the school was inaugurated: </a:t>
            </a:r>
          </a:p>
          <a:p>
            <a:pPr marL="0" lvl="0" indent="0" algn="l" rtl="0">
              <a:lnSpc>
                <a:spcPct val="115000"/>
              </a:lnSpc>
              <a:spcBef>
                <a:spcPts val="0"/>
              </a:spcBef>
              <a:spcAft>
                <a:spcPts val="0"/>
              </a:spcAft>
              <a:buNone/>
            </a:pPr>
            <a:r>
              <a:rPr lang="it" sz="1800" dirty="0">
                <a:latin typeface="Lora"/>
                <a:ea typeface="Lora"/>
                <a:cs typeface="Lora"/>
                <a:sym typeface="Lora"/>
              </a:rPr>
              <a:t>it creates a school environment in which advanced architectural concepts know how to interpret the new requirements of school education.</a:t>
            </a:r>
            <a:endParaRPr sz="1800" dirty="0">
              <a:latin typeface="Lora"/>
              <a:ea typeface="Lora"/>
              <a:cs typeface="Lora"/>
              <a:sym typeface="Lora"/>
            </a:endParaRPr>
          </a:p>
          <a:p>
            <a:pPr marL="0" lvl="0" indent="0" algn="l" rtl="0">
              <a:lnSpc>
                <a:spcPct val="115000"/>
              </a:lnSpc>
              <a:spcBef>
                <a:spcPts val="0"/>
              </a:spcBef>
              <a:spcAft>
                <a:spcPts val="0"/>
              </a:spcAft>
              <a:buNone/>
            </a:pPr>
            <a:endParaRPr sz="1800" dirty="0">
              <a:solidFill>
                <a:schemeClr val="dk2"/>
              </a:solidFill>
            </a:endParaRPr>
          </a:p>
          <a:p>
            <a:pPr marL="0" lvl="0" indent="0" algn="l" rtl="0">
              <a:lnSpc>
                <a:spcPct val="115000"/>
              </a:lnSpc>
              <a:spcBef>
                <a:spcPts val="0"/>
              </a:spcBef>
              <a:spcAft>
                <a:spcPts val="1600"/>
              </a:spcAft>
              <a:buClr>
                <a:schemeClr val="dk1"/>
              </a:buClr>
              <a:buSzPts val="1100"/>
              <a:buFont typeface="Arial"/>
              <a:buNone/>
            </a:pPr>
            <a:endParaRPr sz="1800" dirty="0">
              <a:solidFill>
                <a:schemeClr val="dk2"/>
              </a:solidFill>
            </a:endParaRPr>
          </a:p>
        </p:txBody>
      </p:sp>
      <p:pic>
        <p:nvPicPr>
          <p:cNvPr id="83" name="Google Shape;83;p16"/>
          <p:cNvPicPr preferRelativeResize="0"/>
          <p:nvPr/>
        </p:nvPicPr>
        <p:blipFill>
          <a:blip r:embed="rId3">
            <a:alphaModFix/>
          </a:blip>
          <a:stretch>
            <a:fillRect/>
          </a:stretch>
        </p:blipFill>
        <p:spPr>
          <a:xfrm>
            <a:off x="5075125" y="1258400"/>
            <a:ext cx="3992675" cy="2645150"/>
          </a:xfrm>
          <a:prstGeom prst="rect">
            <a:avLst/>
          </a:prstGeom>
          <a:noFill/>
          <a:ln>
            <a:noFill/>
          </a:ln>
        </p:spPr>
      </p:pic>
      <p:sp>
        <p:nvSpPr>
          <p:cNvPr id="84" name="Google Shape;84;p16"/>
          <p:cNvSpPr txBox="1"/>
          <p:nvPr/>
        </p:nvSpPr>
        <p:spPr>
          <a:xfrm>
            <a:off x="112525" y="199000"/>
            <a:ext cx="32859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
        <p:nvSpPr>
          <p:cNvPr id="85" name="Google Shape;85;p16"/>
          <p:cNvSpPr txBox="1"/>
          <p:nvPr/>
        </p:nvSpPr>
        <p:spPr>
          <a:xfrm>
            <a:off x="5347200" y="199000"/>
            <a:ext cx="37206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76201" y="720900"/>
            <a:ext cx="4273500" cy="4422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it" b="1" dirty="0">
                <a:solidFill>
                  <a:srgbClr val="000000"/>
                </a:solidFill>
                <a:latin typeface="Lora"/>
                <a:ea typeface="Lora"/>
                <a:cs typeface="Lora"/>
                <a:sym typeface="Lora"/>
              </a:rPr>
              <a:t>Giorgio Bassani: </a:t>
            </a:r>
            <a:r>
              <a:rPr lang="it" dirty="0">
                <a:solidFill>
                  <a:srgbClr val="000000"/>
                </a:solidFill>
                <a:latin typeface="Lora"/>
                <a:ea typeface="Lora"/>
                <a:cs typeface="Lora"/>
                <a:sym typeface="Lora"/>
              </a:rPr>
              <a:t>One of the most important student who attended Liceo Ariosto is the writer and politician Giorgio Bassani, that was born on 4 March  1916 in Bologna. His italian teacher Francesco Carli gave him the passion for literature, in fact  he wrote many books like “The garden of the Finzi Contini” that talks about  the racial persecution of a noble family from Ferrara. Another book by Bassani starring Ferrara, is the novel “Five stories from Ferrara”</a:t>
            </a:r>
            <a:endParaRPr dirty="0">
              <a:solidFill>
                <a:srgbClr val="000000"/>
              </a:solidFill>
              <a:latin typeface="Lora"/>
              <a:ea typeface="Lora"/>
              <a:cs typeface="Lora"/>
              <a:sym typeface="Lora"/>
            </a:endParaRPr>
          </a:p>
        </p:txBody>
      </p:sp>
      <p:pic>
        <p:nvPicPr>
          <p:cNvPr id="91" name="Google Shape;91;p17"/>
          <p:cNvPicPr preferRelativeResize="0"/>
          <p:nvPr/>
        </p:nvPicPr>
        <p:blipFill rotWithShape="1">
          <a:blip r:embed="rId3">
            <a:alphaModFix/>
          </a:blip>
          <a:srcRect l="1936" t="16030" r="-19293" b="-33388"/>
          <a:stretch/>
        </p:blipFill>
        <p:spPr>
          <a:xfrm>
            <a:off x="6047435" y="3004395"/>
            <a:ext cx="3210050" cy="2662875"/>
          </a:xfrm>
          <a:prstGeom prst="rect">
            <a:avLst/>
          </a:prstGeom>
          <a:noFill/>
          <a:ln>
            <a:noFill/>
          </a:ln>
        </p:spPr>
      </p:pic>
      <p:pic>
        <p:nvPicPr>
          <p:cNvPr id="92" name="Google Shape;92;p17"/>
          <p:cNvPicPr preferRelativeResize="0"/>
          <p:nvPr/>
        </p:nvPicPr>
        <p:blipFill>
          <a:blip r:embed="rId4">
            <a:alphaModFix/>
          </a:blip>
          <a:stretch>
            <a:fillRect/>
          </a:stretch>
        </p:blipFill>
        <p:spPr>
          <a:xfrm>
            <a:off x="4349598" y="1100276"/>
            <a:ext cx="2844551" cy="1769689"/>
          </a:xfrm>
          <a:prstGeom prst="rect">
            <a:avLst/>
          </a:prstGeom>
          <a:noFill/>
          <a:ln>
            <a:noFill/>
          </a:ln>
        </p:spPr>
      </p:pic>
      <p:sp>
        <p:nvSpPr>
          <p:cNvPr id="93" name="Google Shape;93;p17"/>
          <p:cNvSpPr txBox="1"/>
          <p:nvPr/>
        </p:nvSpPr>
        <p:spPr>
          <a:xfrm>
            <a:off x="775350" y="0"/>
            <a:ext cx="7898100" cy="5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400" b="1">
                <a:solidFill>
                  <a:srgbClr val="0000FF"/>
                </a:solidFill>
                <a:latin typeface="Lora"/>
                <a:ea typeface="Lora"/>
                <a:cs typeface="Lora"/>
                <a:sym typeface="Lora"/>
              </a:rPr>
              <a:t>Important people who attended Ariosto high school</a:t>
            </a:r>
            <a:endParaRPr sz="2400" b="1">
              <a:solidFill>
                <a:srgbClr val="0000FF"/>
              </a:solidFill>
              <a:latin typeface="Lora"/>
              <a:ea typeface="Lora"/>
              <a:cs typeface="Lora"/>
              <a:sym typeface="Lora"/>
            </a:endParaRPr>
          </a:p>
        </p:txBody>
      </p:sp>
      <p:sp>
        <p:nvSpPr>
          <p:cNvPr id="94" name="Google Shape;94;p17"/>
          <p:cNvSpPr txBox="1"/>
          <p:nvPr/>
        </p:nvSpPr>
        <p:spPr>
          <a:xfrm>
            <a:off x="8327250" y="93150"/>
            <a:ext cx="7959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
        <p:nvSpPr>
          <p:cNvPr id="95" name="Google Shape;95;p17"/>
          <p:cNvSpPr txBox="1"/>
          <p:nvPr/>
        </p:nvSpPr>
        <p:spPr>
          <a:xfrm>
            <a:off x="76200" y="93150"/>
            <a:ext cx="7959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2454800" y="70475"/>
            <a:ext cx="4480200" cy="7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latin typeface="Lora"/>
                <a:ea typeface="Lora"/>
                <a:cs typeface="Lora"/>
                <a:sym typeface="Lora"/>
              </a:rPr>
              <a:t>Michelangelo Antonioni</a:t>
            </a:r>
            <a:endParaRPr b="1">
              <a:solidFill>
                <a:srgbClr val="0000FF"/>
              </a:solidFill>
              <a:latin typeface="Lora"/>
              <a:ea typeface="Lora"/>
              <a:cs typeface="Lora"/>
              <a:sym typeface="Lora"/>
            </a:endParaRPr>
          </a:p>
        </p:txBody>
      </p:sp>
      <p:sp>
        <p:nvSpPr>
          <p:cNvPr id="101" name="Google Shape;101;p18"/>
          <p:cNvSpPr txBox="1">
            <a:spLocks noGrp="1"/>
          </p:cNvSpPr>
          <p:nvPr>
            <p:ph type="body" idx="1"/>
          </p:nvPr>
        </p:nvSpPr>
        <p:spPr>
          <a:xfrm>
            <a:off x="152400" y="540000"/>
            <a:ext cx="5556900" cy="4679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700" dirty="0">
                <a:solidFill>
                  <a:srgbClr val="000000"/>
                </a:solidFill>
                <a:latin typeface="Lora"/>
                <a:ea typeface="Lora"/>
                <a:cs typeface="Lora"/>
                <a:sym typeface="Lora"/>
              </a:rPr>
              <a:t>Michelangelo Antonioni was a post-neorealist director who determined the end of a cinematographic era and the beginning of a new one, he focused on issues concerning the crisis of man, incommunicability, a spiritual and moral dryness that has gripped yesterday, and still today, modernity, making it an instrument of filmic research.Michelangelo Antonioni in his career as director and screenwriter has signed works such as The Adventure, The Night, The Eclipse, The Red Desert, Blow-Up, Zabriskie Point.Profession: reporter. All films that have enjoyed enormous international success and which have given him numerous awards, making him a fundamental figure in the culture of the twentieth century.</a:t>
            </a:r>
            <a:endParaRPr sz="1700" dirty="0">
              <a:solidFill>
                <a:srgbClr val="000000"/>
              </a:solidFill>
              <a:latin typeface="Lora"/>
              <a:ea typeface="Lora"/>
              <a:cs typeface="Lora"/>
              <a:sym typeface="Lora"/>
            </a:endParaRPr>
          </a:p>
          <a:p>
            <a:pPr marL="0" lvl="0" indent="0" algn="l" rtl="0">
              <a:spcBef>
                <a:spcPts val="1600"/>
              </a:spcBef>
              <a:spcAft>
                <a:spcPts val="1600"/>
              </a:spcAft>
              <a:buNone/>
            </a:pPr>
            <a:endParaRPr dirty="0"/>
          </a:p>
        </p:txBody>
      </p:sp>
      <p:pic>
        <p:nvPicPr>
          <p:cNvPr id="102" name="Google Shape;102;p18"/>
          <p:cNvPicPr preferRelativeResize="0"/>
          <p:nvPr/>
        </p:nvPicPr>
        <p:blipFill>
          <a:blip r:embed="rId3">
            <a:alphaModFix/>
          </a:blip>
          <a:stretch>
            <a:fillRect/>
          </a:stretch>
        </p:blipFill>
        <p:spPr>
          <a:xfrm>
            <a:off x="5832150" y="992025"/>
            <a:ext cx="3137675" cy="3137675"/>
          </a:xfrm>
          <a:prstGeom prst="rect">
            <a:avLst/>
          </a:prstGeom>
          <a:noFill/>
          <a:ln>
            <a:noFill/>
          </a:ln>
        </p:spPr>
      </p:pic>
      <p:sp>
        <p:nvSpPr>
          <p:cNvPr id="103" name="Google Shape;103;p18"/>
          <p:cNvSpPr txBox="1"/>
          <p:nvPr/>
        </p:nvSpPr>
        <p:spPr>
          <a:xfrm>
            <a:off x="228600" y="146675"/>
            <a:ext cx="24504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
        <p:nvSpPr>
          <p:cNvPr id="104" name="Google Shape;104;p18"/>
          <p:cNvSpPr txBox="1"/>
          <p:nvPr/>
        </p:nvSpPr>
        <p:spPr>
          <a:xfrm>
            <a:off x="6595725" y="146675"/>
            <a:ext cx="27006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rgbClr val="0000FF"/>
                </a:solidFill>
              </a:rPr>
              <a:t>……………………………......</a:t>
            </a:r>
            <a:endParaRPr b="1">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solidFill>
                  <a:srgbClr val="0000FF"/>
                </a:solidFill>
                <a:latin typeface="Lora"/>
                <a:ea typeface="Lora"/>
                <a:cs typeface="Lora"/>
                <a:sym typeface="Lora"/>
              </a:rPr>
              <a:t>……………………..</a:t>
            </a:r>
            <a:r>
              <a:rPr lang="it" b="1">
                <a:solidFill>
                  <a:srgbClr val="0000FF"/>
                </a:solidFill>
                <a:latin typeface="Lora"/>
                <a:ea typeface="Lora"/>
                <a:cs typeface="Lora"/>
                <a:sym typeface="Lora"/>
              </a:rPr>
              <a:t>Important Projects………………………..</a:t>
            </a:r>
            <a:endParaRPr b="1">
              <a:solidFill>
                <a:srgbClr val="0000FF"/>
              </a:solidFill>
              <a:latin typeface="Lora"/>
              <a:ea typeface="Lora"/>
              <a:cs typeface="Lora"/>
              <a:sym typeface="Lora"/>
            </a:endParaRPr>
          </a:p>
        </p:txBody>
      </p:sp>
      <p:sp>
        <p:nvSpPr>
          <p:cNvPr id="110" name="Google Shape;110;p19"/>
          <p:cNvSpPr txBox="1">
            <a:spLocks noGrp="1"/>
          </p:cNvSpPr>
          <p:nvPr>
            <p:ph type="body" idx="1"/>
          </p:nvPr>
        </p:nvSpPr>
        <p:spPr>
          <a:xfrm>
            <a:off x="440275" y="1017725"/>
            <a:ext cx="4531800" cy="3894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it" dirty="0">
                <a:solidFill>
                  <a:srgbClr val="000000"/>
                </a:solidFill>
                <a:latin typeface="Lora"/>
                <a:ea typeface="Lora"/>
                <a:cs typeface="Lora"/>
                <a:sym typeface="Lora"/>
              </a:rPr>
              <a:t>In our high school there are many projects underway, for example the Health Education Project, The «I read because project», </a:t>
            </a:r>
            <a:r>
              <a:rPr lang="it">
                <a:solidFill>
                  <a:srgbClr val="000000"/>
                </a:solidFill>
                <a:latin typeface="Lora"/>
                <a:ea typeface="Lora"/>
                <a:cs typeface="Lora"/>
                <a:sym typeface="Lora"/>
              </a:rPr>
              <a:t>the didactic archeological laboratory </a:t>
            </a:r>
            <a:r>
              <a:rPr lang="it" dirty="0">
                <a:solidFill>
                  <a:srgbClr val="000000"/>
                </a:solidFill>
                <a:latin typeface="Lora"/>
                <a:ea typeface="Lora"/>
                <a:cs typeface="Lora"/>
                <a:sym typeface="Lora"/>
              </a:rPr>
              <a:t>or there are competitions and prize competitions, and finally there is the International Certification of Foreign Languages project, where everyone is given the opportunity to improve their culture in foreign languages through free afternoon courses.</a:t>
            </a:r>
            <a:endParaRPr dirty="0">
              <a:solidFill>
                <a:srgbClr val="000000"/>
              </a:solidFill>
              <a:latin typeface="Lora"/>
              <a:ea typeface="Lora"/>
              <a:cs typeface="Lora"/>
              <a:sym typeface="Lora"/>
            </a:endParaRPr>
          </a:p>
        </p:txBody>
      </p:sp>
      <p:pic>
        <p:nvPicPr>
          <p:cNvPr id="111" name="Google Shape;111;p19"/>
          <p:cNvPicPr preferRelativeResize="0"/>
          <p:nvPr/>
        </p:nvPicPr>
        <p:blipFill>
          <a:blip r:embed="rId3">
            <a:alphaModFix/>
          </a:blip>
          <a:stretch>
            <a:fillRect/>
          </a:stretch>
        </p:blipFill>
        <p:spPr>
          <a:xfrm>
            <a:off x="5798875" y="2871800"/>
            <a:ext cx="3033425" cy="2271700"/>
          </a:xfrm>
          <a:prstGeom prst="rect">
            <a:avLst/>
          </a:prstGeom>
          <a:noFill/>
          <a:ln>
            <a:noFill/>
          </a:ln>
        </p:spPr>
      </p:pic>
      <p:pic>
        <p:nvPicPr>
          <p:cNvPr id="2" name="Immagine 1">
            <a:extLst>
              <a:ext uri="{FF2B5EF4-FFF2-40B4-BE49-F238E27FC236}">
                <a16:creationId xmlns:a16="http://schemas.microsoft.com/office/drawing/2014/main" id="{89C6FD61-D93D-4017-9047-566EE892289A}"/>
              </a:ext>
            </a:extLst>
          </p:cNvPr>
          <p:cNvPicPr>
            <a:picLocks noChangeAspect="1"/>
          </p:cNvPicPr>
          <p:nvPr/>
        </p:nvPicPr>
        <p:blipFill>
          <a:blip r:embed="rId4"/>
          <a:stretch>
            <a:fillRect/>
          </a:stretch>
        </p:blipFill>
        <p:spPr>
          <a:xfrm>
            <a:off x="5417600" y="973105"/>
            <a:ext cx="1828800" cy="1828800"/>
          </a:xfrm>
          <a:prstGeom prst="rect">
            <a:avLst/>
          </a:prstGeom>
        </p:spPr>
      </p:pic>
      <p:pic>
        <p:nvPicPr>
          <p:cNvPr id="3" name="Immagine 2">
            <a:extLst>
              <a:ext uri="{FF2B5EF4-FFF2-40B4-BE49-F238E27FC236}">
                <a16:creationId xmlns:a16="http://schemas.microsoft.com/office/drawing/2014/main" id="{AF25E33E-393F-42AD-838B-FC66438A6069}"/>
              </a:ext>
            </a:extLst>
          </p:cNvPr>
          <p:cNvPicPr>
            <a:picLocks noChangeAspect="1"/>
          </p:cNvPicPr>
          <p:nvPr/>
        </p:nvPicPr>
        <p:blipFill>
          <a:blip r:embed="rId5"/>
          <a:stretch>
            <a:fillRect/>
          </a:stretch>
        </p:blipFill>
        <p:spPr>
          <a:xfrm>
            <a:off x="7316554" y="973105"/>
            <a:ext cx="1840832"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115"/>
        <p:cNvGrpSpPr/>
        <p:nvPr/>
      </p:nvGrpSpPr>
      <p:grpSpPr>
        <a:xfrm>
          <a:off x="0" y="0"/>
          <a:ext cx="0" cy="0"/>
          <a:chOff x="0" y="0"/>
          <a:chExt cx="0" cy="0"/>
        </a:xfrm>
      </p:grpSpPr>
      <p:pic>
        <p:nvPicPr>
          <p:cNvPr id="116" name="Google Shape;116;p20" descr="Pin on thank you"/>
          <p:cNvPicPr preferRelativeResize="0"/>
          <p:nvPr/>
        </p:nvPicPr>
        <p:blipFill>
          <a:blip r:embed="rId3">
            <a:alphaModFix/>
          </a:blip>
          <a:stretch>
            <a:fillRect/>
          </a:stretch>
        </p:blipFill>
        <p:spPr>
          <a:xfrm>
            <a:off x="1172575" y="87551"/>
            <a:ext cx="6624575" cy="4968400"/>
          </a:xfrm>
          <a:prstGeom prst="rect">
            <a:avLst/>
          </a:prstGeom>
          <a:noFill/>
          <a:ln w="28575" cap="flat" cmpd="sng">
            <a:solidFill>
              <a:srgbClr val="2400A3"/>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566</Words>
  <Application>Microsoft Office PowerPoint</Application>
  <PresentationFormat>Presentazione su schermo (16:9)</PresentationFormat>
  <Paragraphs>37</Paragraphs>
  <Slides>8</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Merriweather Black</vt:lpstr>
      <vt:lpstr>Oswald</vt:lpstr>
      <vt:lpstr>Lora</vt:lpstr>
      <vt:lpstr>Simple Light</vt:lpstr>
      <vt:lpstr>Presentazione standard di PowerPoint</vt:lpstr>
      <vt:lpstr>Presentazione standard di PowerPoint</vt:lpstr>
      <vt:lpstr>FOUNDING </vt:lpstr>
      <vt:lpstr>FOUNDING</vt:lpstr>
      <vt:lpstr>Presentazione standard di PowerPoint</vt:lpstr>
      <vt:lpstr>Michelangelo Antonioni</vt:lpstr>
      <vt:lpstr>……………………..Important Projects………………………..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giacinta fogli</cp:lastModifiedBy>
  <cp:revision>2</cp:revision>
  <dcterms:modified xsi:type="dcterms:W3CDTF">2020-12-30T17:51:57Z</dcterms:modified>
</cp:coreProperties>
</file>