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42000">
              <a:srgbClr val="A8D08C"/>
            </a:gs>
            <a:gs pos="72000">
              <a:srgbClr val="A8D08C"/>
            </a:gs>
            <a:gs pos="91143">
              <a:srgbClr val="6C9650"/>
            </a:gs>
            <a:gs pos="100000">
              <a:srgbClr val="548135"/>
            </a:gs>
          </a:gsLst>
          <a:lin ang="16200000" scaled="0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219200" y="1166842"/>
            <a:ext cx="9753600" cy="4524315"/>
          </a:xfrm>
          <a:prstGeom prst="rect">
            <a:avLst/>
          </a:prstGeom>
          <a:solidFill>
            <a:schemeClr val="accent6"/>
          </a:solidFill>
          <a:ln w="12700" cap="flat" cmpd="sng">
            <a:solidFill>
              <a:srgbClr val="517E3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600" b="0" i="0" u="none" strike="noStrike" cap="none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NETIQUETTE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600" b="0" i="0" u="none" strike="noStrike" cap="none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AND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600" b="0" i="0" u="none" strike="noStrike" cap="none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E-MAILS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8135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>
            <a:spLocks noGrp="1"/>
          </p:cNvSpPr>
          <p:nvPr>
            <p:ph type="title"/>
          </p:nvPr>
        </p:nvSpPr>
        <p:spPr>
          <a:xfrm>
            <a:off x="838200" y="-19267"/>
            <a:ext cx="10515600" cy="1325563"/>
          </a:xfrm>
          <a:prstGeom prst="rect">
            <a:avLst/>
          </a:prstGeom>
          <a:noFill/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Bodoni"/>
              <a:buNone/>
            </a:pPr>
            <a:r>
              <a:rPr lang="it-IT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Netiquette</a:t>
            </a:r>
            <a:endParaRPr dirty="0"/>
          </a:p>
        </p:txBody>
      </p:sp>
      <p:sp>
        <p:nvSpPr>
          <p:cNvPr id="90" name="Google Shape;90;p2"/>
          <p:cNvSpPr txBox="1">
            <a:spLocks noGrp="1"/>
          </p:cNvSpPr>
          <p:nvPr>
            <p:ph type="body" idx="1"/>
          </p:nvPr>
        </p:nvSpPr>
        <p:spPr>
          <a:xfrm>
            <a:off x="301161" y="1623772"/>
            <a:ext cx="38358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it-IT" sz="26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- </a:t>
            </a:r>
            <a:r>
              <a:rPr lang="it-IT" sz="26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When</a:t>
            </a:r>
            <a:r>
              <a:rPr lang="it-IT" sz="26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sz="26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you</a:t>
            </a:r>
            <a:r>
              <a:rPr lang="it-IT" sz="26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are writing an e-mail </a:t>
            </a:r>
            <a:r>
              <a:rPr lang="it-IT" sz="26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you</a:t>
            </a:r>
            <a:r>
              <a:rPr lang="it-IT" sz="26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sz="26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need</a:t>
            </a:r>
            <a:r>
              <a:rPr lang="it-IT" sz="26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to make a clear and concise </a:t>
            </a:r>
            <a:r>
              <a:rPr lang="it-IT" sz="26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message</a:t>
            </a:r>
            <a:r>
              <a:rPr lang="it-IT" sz="24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.</a:t>
            </a:r>
            <a:endParaRPr dirty="0"/>
          </a:p>
        </p:txBody>
      </p:sp>
      <p:sp>
        <p:nvSpPr>
          <p:cNvPr id="91" name="Google Shape;91;p2"/>
          <p:cNvSpPr txBox="1"/>
          <p:nvPr/>
        </p:nvSpPr>
        <p:spPr>
          <a:xfrm>
            <a:off x="4325300" y="2630986"/>
            <a:ext cx="3835830" cy="1846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 b="0" i="0" u="none" strike="noStrike" cap="none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- </a:t>
            </a:r>
            <a:r>
              <a:rPr lang="it-IT" sz="2600" b="0" i="0" u="none" strike="noStrike" cap="none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It</a:t>
            </a:r>
            <a:r>
              <a:rPr lang="it-IT" sz="2600" b="0" i="0" u="none" strike="noStrike" cap="none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sz="2600" b="0" i="0" u="none" strike="noStrike" cap="none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is</a:t>
            </a:r>
            <a:r>
              <a:rPr lang="it-IT" sz="2600" b="0" i="0" u="none" strike="noStrike" cap="none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sz="2600" b="0" i="0" u="none" strike="noStrike" cap="none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important</a:t>
            </a:r>
            <a:r>
              <a:rPr lang="it-IT" sz="2600" b="0" i="0" u="none" strike="noStrike" cap="none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to </a:t>
            </a:r>
            <a:r>
              <a:rPr lang="it-IT" sz="2600" b="0" i="0" u="none" strike="noStrike" cap="none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send</a:t>
            </a:r>
            <a:r>
              <a:rPr lang="it-IT" sz="2600" b="0" i="0" u="none" strike="noStrike" cap="none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sz="2600" b="0" i="0" u="none" strike="noStrike" cap="none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messages</a:t>
            </a:r>
            <a:r>
              <a:rPr lang="it-IT" sz="2600" b="0" i="0" u="none" strike="noStrike" cap="none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sz="2600" b="0" i="0" u="none" strike="noStrike" cap="none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only</a:t>
            </a:r>
            <a:r>
              <a:rPr lang="it-IT" sz="2600" b="0" i="0" u="none" strike="noStrike" cap="none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to people </a:t>
            </a:r>
            <a:r>
              <a:rPr lang="it-IT" sz="2600" b="0" i="0" u="none" strike="noStrike" cap="none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who</a:t>
            </a:r>
            <a:r>
              <a:rPr lang="it-IT" sz="2600" b="0" i="0" u="none" strike="noStrike" cap="none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sz="2600" b="0" i="0" u="none" strike="noStrike" cap="none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really</a:t>
            </a:r>
            <a:r>
              <a:rPr lang="it-IT" sz="2600" b="0" i="0" u="none" strike="noStrike" cap="none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sz="2600" b="0" i="0" u="none" strike="noStrike" cap="none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need</a:t>
            </a:r>
            <a:r>
              <a:rPr lang="it-IT" sz="2600" b="0" i="0" u="none" strike="noStrike" cap="none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sz="2600" b="0" i="0" u="none" strike="noStrike" cap="none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them</a:t>
            </a:r>
            <a:r>
              <a:rPr lang="it-IT" sz="2600" b="0" i="0" u="none" strike="noStrike" cap="none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, to </a:t>
            </a:r>
            <a:r>
              <a:rPr lang="it-IT" sz="2600" b="0" i="0" u="none" strike="noStrike" cap="none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avoid</a:t>
            </a:r>
            <a:r>
              <a:rPr lang="it-IT" sz="2600" b="0" i="0" u="none" strike="noStrike" cap="none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spam.</a:t>
            </a:r>
            <a:endParaRPr sz="1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8318683" y="1695256"/>
            <a:ext cx="377683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- </a:t>
            </a:r>
            <a:r>
              <a:rPr lang="it-IT" sz="26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Before</a:t>
            </a:r>
            <a:r>
              <a:rPr lang="it-IT" sz="26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sz="26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sending</a:t>
            </a:r>
            <a:r>
              <a:rPr lang="it-IT" sz="26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e-mail </a:t>
            </a:r>
            <a:r>
              <a:rPr lang="it-IT" sz="26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you</a:t>
            </a:r>
            <a:r>
              <a:rPr lang="it-IT" sz="26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sz="26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have</a:t>
            </a:r>
            <a:r>
              <a:rPr lang="it-IT" sz="26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to check the text, the </a:t>
            </a:r>
            <a:r>
              <a:rPr lang="it-IT" sz="26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grammar</a:t>
            </a:r>
            <a:r>
              <a:rPr lang="it-IT" sz="26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, and the </a:t>
            </a:r>
            <a:r>
              <a:rPr lang="it-IT" sz="26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accuracy</a:t>
            </a:r>
            <a:r>
              <a:rPr lang="it-IT" sz="26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.</a:t>
            </a:r>
            <a:r>
              <a:rPr lang="it-IT" sz="24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endParaRPr dirty="0"/>
          </a:p>
        </p:txBody>
      </p:sp>
      <p:cxnSp>
        <p:nvCxnSpPr>
          <p:cNvPr id="93" name="Google Shape;93;p2"/>
          <p:cNvCxnSpPr>
            <a:cxnSpLocks/>
          </p:cNvCxnSpPr>
          <p:nvPr/>
        </p:nvCxnSpPr>
        <p:spPr>
          <a:xfrm flipH="1">
            <a:off x="2571262" y="716994"/>
            <a:ext cx="1376897" cy="768155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4" name="Google Shape;94;p2"/>
          <p:cNvCxnSpPr>
            <a:cxnSpLocks/>
          </p:cNvCxnSpPr>
          <p:nvPr/>
        </p:nvCxnSpPr>
        <p:spPr>
          <a:xfrm>
            <a:off x="6096000" y="2109498"/>
            <a:ext cx="0" cy="539917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5" name="Google Shape;95;p2"/>
          <p:cNvCxnSpPr>
            <a:cxnSpLocks/>
          </p:cNvCxnSpPr>
          <p:nvPr/>
        </p:nvCxnSpPr>
        <p:spPr>
          <a:xfrm>
            <a:off x="7893232" y="716994"/>
            <a:ext cx="1275921" cy="768155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96" name="Google Shape;96;p2" descr="Il decalogo della netiquette, aggiornato alla tecnologia | TecnoGazzett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93243" y="3554316"/>
            <a:ext cx="3167100" cy="2073600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pic>
        <p:nvPicPr>
          <p:cNvPr id="97" name="Google Shape;97;p2" descr="Perché le mie email vanno in spam? La soluzione definitiva | Isol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54300" y="4366950"/>
            <a:ext cx="3683400" cy="2073600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pic>
        <p:nvPicPr>
          <p:cNvPr id="98" name="Google Shape;98;p2" descr="Art of letter writing 'dying out among over-50s' as people use email and  texts - Our Plac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8875" y="2895585"/>
            <a:ext cx="3416700" cy="2277900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sp>
        <p:nvSpPr>
          <p:cNvPr id="99" name="Google Shape;99;p2"/>
          <p:cNvSpPr txBox="1"/>
          <p:nvPr/>
        </p:nvSpPr>
        <p:spPr>
          <a:xfrm>
            <a:off x="4365965" y="915783"/>
            <a:ext cx="3679658" cy="113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3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The netiquette </a:t>
            </a:r>
            <a:r>
              <a:rPr lang="it-IT" sz="23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is</a:t>
            </a:r>
            <a:r>
              <a:rPr lang="it-IT" sz="23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sz="23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our</a:t>
            </a:r>
            <a:r>
              <a:rPr lang="it-IT" sz="23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online </a:t>
            </a:r>
            <a:r>
              <a:rPr lang="it-IT" sz="23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behavior</a:t>
            </a:r>
            <a:r>
              <a:rPr lang="it-IT" sz="17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. </a:t>
            </a:r>
            <a:r>
              <a:rPr lang="it-IT" sz="22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It</a:t>
            </a:r>
            <a:r>
              <a:rPr lang="it-IT" sz="22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sz="22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is</a:t>
            </a:r>
            <a:r>
              <a:rPr lang="it-IT" sz="22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sz="22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important</a:t>
            </a:r>
            <a:r>
              <a:rPr lang="it-IT" sz="22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to </a:t>
            </a:r>
            <a:r>
              <a:rPr lang="it-IT" sz="22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respect</a:t>
            </a:r>
            <a:r>
              <a:rPr lang="it-IT" sz="22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a code online!</a:t>
            </a:r>
            <a:endParaRPr sz="2200" dirty="0">
              <a:solidFill>
                <a:schemeClr val="lt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8135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>
            <a:spLocks noGrp="1"/>
          </p:cNvSpPr>
          <p:nvPr>
            <p:ph type="title"/>
          </p:nvPr>
        </p:nvSpPr>
        <p:spPr>
          <a:xfrm>
            <a:off x="838200" y="166951"/>
            <a:ext cx="10515600" cy="1325563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Bodoni"/>
              <a:buNone/>
            </a:pPr>
            <a:r>
              <a:rPr lang="it-IT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Tips</a:t>
            </a:r>
            <a:r>
              <a:rPr lang="it-IT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for </a:t>
            </a:r>
            <a:r>
              <a:rPr lang="it-IT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using</a:t>
            </a:r>
            <a:r>
              <a:rPr lang="it-IT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E-mails </a:t>
            </a:r>
            <a:r>
              <a:rPr lang="it-IT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correctly</a:t>
            </a:r>
            <a:endParaRPr dirty="0">
              <a:solidFill>
                <a:schemeClr val="lt1"/>
              </a:solidFill>
              <a:latin typeface="Bodoni"/>
              <a:ea typeface="Bodoni"/>
              <a:cs typeface="Bodoni"/>
              <a:sym typeface="Bodoni"/>
            </a:endParaRPr>
          </a:p>
        </p:txBody>
      </p:sp>
      <p:sp>
        <p:nvSpPr>
          <p:cNvPr id="105" name="Google Shape;105;p3"/>
          <p:cNvSpPr txBox="1">
            <a:spLocks noGrp="1"/>
          </p:cNvSpPr>
          <p:nvPr>
            <p:ph type="body" idx="1"/>
          </p:nvPr>
        </p:nvSpPr>
        <p:spPr>
          <a:xfrm>
            <a:off x="641344" y="1864699"/>
            <a:ext cx="3302430" cy="1230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it-IT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- </a:t>
            </a:r>
            <a:r>
              <a:rPr lang="it-IT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It</a:t>
            </a:r>
            <a:r>
              <a:rPr lang="it-IT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is</a:t>
            </a:r>
            <a:r>
              <a:rPr lang="it-IT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important</a:t>
            </a:r>
            <a:r>
              <a:rPr lang="it-IT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to </a:t>
            </a:r>
            <a:r>
              <a:rPr lang="it-IT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avoid</a:t>
            </a:r>
            <a:r>
              <a:rPr lang="it-IT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useless</a:t>
            </a:r>
            <a:r>
              <a:rPr lang="it-IT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e-mails to </a:t>
            </a:r>
            <a:r>
              <a:rPr lang="it-IT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spare</a:t>
            </a:r>
            <a:r>
              <a:rPr lang="it-IT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time.</a:t>
            </a:r>
            <a:endParaRPr sz="3200" dirty="0"/>
          </a:p>
        </p:txBody>
      </p:sp>
      <p:sp>
        <p:nvSpPr>
          <p:cNvPr id="106" name="Google Shape;106;p3"/>
          <p:cNvSpPr txBox="1"/>
          <p:nvPr/>
        </p:nvSpPr>
        <p:spPr>
          <a:xfrm>
            <a:off x="8445275" y="1821050"/>
            <a:ext cx="3302400" cy="11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Urgent</a:t>
            </a:r>
            <a:r>
              <a:rPr lang="it-IT" sz="28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e- mails    Mark </a:t>
            </a:r>
            <a:r>
              <a:rPr lang="it-IT" sz="28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them</a:t>
            </a:r>
            <a:r>
              <a:rPr lang="it-IT" sz="28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 </a:t>
            </a:r>
            <a:r>
              <a:rPr lang="it-IT" sz="2800" dirty="0" err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priority</a:t>
            </a:r>
            <a:r>
              <a:rPr lang="it-IT" sz="2800" dirty="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.</a:t>
            </a:r>
            <a:endParaRPr sz="1800" dirty="0"/>
          </a:p>
        </p:txBody>
      </p:sp>
      <p:sp>
        <p:nvSpPr>
          <p:cNvPr id="107" name="Google Shape;107;p3"/>
          <p:cNvSpPr txBox="1"/>
          <p:nvPr/>
        </p:nvSpPr>
        <p:spPr>
          <a:xfrm>
            <a:off x="4719225" y="2823650"/>
            <a:ext cx="2957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- Choose who you want to send e-mails to.</a:t>
            </a:r>
            <a:endParaRPr sz="1800"/>
          </a:p>
        </p:txBody>
      </p:sp>
      <p:cxnSp>
        <p:nvCxnSpPr>
          <p:cNvPr id="108" name="Google Shape;108;p3"/>
          <p:cNvCxnSpPr/>
          <p:nvPr/>
        </p:nvCxnSpPr>
        <p:spPr>
          <a:xfrm flipH="1">
            <a:off x="3432330" y="1298897"/>
            <a:ext cx="1022888" cy="379709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9" name="Google Shape;109;p3"/>
          <p:cNvCxnSpPr/>
          <p:nvPr/>
        </p:nvCxnSpPr>
        <p:spPr>
          <a:xfrm>
            <a:off x="6189465" y="1298897"/>
            <a:ext cx="0" cy="1142114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0" name="Google Shape;110;p3"/>
          <p:cNvCxnSpPr/>
          <p:nvPr/>
        </p:nvCxnSpPr>
        <p:spPr>
          <a:xfrm>
            <a:off x="8204333" y="1298896"/>
            <a:ext cx="914400" cy="379709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pic>
        <p:nvPicPr>
          <p:cNvPr id="111" name="Google Shape;111;p3" descr="9 steps to reduce email overload by over 70%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3231" y="3358999"/>
            <a:ext cx="2810543" cy="2088324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pic>
        <p:nvPicPr>
          <p:cNvPr id="113" name="Google Shape;113;p3" descr="How to reduce internal emails - Ragan Communication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38296" y="3007129"/>
            <a:ext cx="2542571" cy="1720473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pic>
        <p:nvPicPr>
          <p:cNvPr id="1026" name="Picture 2" descr="Risultato immagini per not email">
            <a:extLst>
              <a:ext uri="{FF2B5EF4-FFF2-40B4-BE49-F238E27FC236}">
                <a16:creationId xmlns:a16="http://schemas.microsoft.com/office/drawing/2014/main" id="{09EC7F86-BFD2-4B0C-ADE2-299998952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12904"/>
            <a:ext cx="2442918" cy="24429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8135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838200" y="1"/>
            <a:ext cx="10515600" cy="94050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Bodoni"/>
              <a:buNone/>
            </a:pPr>
            <a:r>
              <a:rPr lang="it-IT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Be careful!</a:t>
            </a:r>
            <a:endParaRPr/>
          </a:p>
        </p:txBody>
      </p:sp>
      <p:pic>
        <p:nvPicPr>
          <p:cNvPr id="119" name="Google Shape;119;p4" descr="Come verificare se gli indirizzi Email sono validi ed esistenti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58708" y="2671135"/>
            <a:ext cx="4525108" cy="2331979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sp>
        <p:nvSpPr>
          <p:cNvPr id="120" name="Google Shape;120;p4"/>
          <p:cNvSpPr txBox="1">
            <a:spLocks noGrp="1"/>
          </p:cNvSpPr>
          <p:nvPr>
            <p:ph type="body" idx="1"/>
          </p:nvPr>
        </p:nvSpPr>
        <p:spPr>
          <a:xfrm>
            <a:off x="526425" y="806450"/>
            <a:ext cx="10827300" cy="18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it-IT" sz="290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In conclusion…</a:t>
            </a:r>
            <a:endParaRPr sz="3300"/>
          </a:p>
          <a:p>
            <a:pPr marL="228600" lvl="0" indent="-260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Bodoni"/>
              <a:buChar char="-"/>
            </a:pPr>
            <a:r>
              <a:rPr lang="it-IT" sz="290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Remember to send emails only to people who really need them.</a:t>
            </a:r>
            <a:endParaRPr sz="3300"/>
          </a:p>
          <a:p>
            <a:pPr marL="228600" lvl="0" indent="-260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00"/>
              <a:buFont typeface="Bodoni"/>
              <a:buChar char="-"/>
            </a:pPr>
            <a:r>
              <a:rPr lang="it-IT" sz="290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Every time you write an email check the text and correct the mistakes. </a:t>
            </a:r>
            <a:endParaRPr sz="3300"/>
          </a:p>
        </p:txBody>
      </p:sp>
      <p:pic>
        <p:nvPicPr>
          <p:cNvPr id="121" name="Google Shape;121;p4" descr="Differenza tra email e gmail - Posta elettronica ⋆ Le Differenz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08183" y="2671135"/>
            <a:ext cx="4181231" cy="2331979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fadeDir="5400012" sy="-100000" algn="bl" rotWithShape="0"/>
          </a:effectLst>
        </p:spPr>
      </p:pic>
      <p:sp>
        <p:nvSpPr>
          <p:cNvPr id="122" name="Google Shape;122;p4"/>
          <p:cNvSpPr txBox="1"/>
          <p:nvPr/>
        </p:nvSpPr>
        <p:spPr>
          <a:xfrm>
            <a:off x="901475" y="5494525"/>
            <a:ext cx="97941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Bibliography:  </a:t>
            </a:r>
            <a:r>
              <a:rPr lang="it-IT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Philippa Bowen et al., “Business Plan - Companion book”, Dea Scuola</a:t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Sitography: https://dictionary.cambridge.org/dictionary/english/netiquette</a:t>
            </a:r>
            <a:endParaRPr sz="1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8135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>
            <a:spLocks noGrp="1"/>
          </p:cNvSpPr>
          <p:nvPr>
            <p:ph type="title"/>
          </p:nvPr>
        </p:nvSpPr>
        <p:spPr>
          <a:xfrm>
            <a:off x="838200" y="1235531"/>
            <a:ext cx="10515600" cy="1325563"/>
          </a:xfrm>
          <a:prstGeom prst="rect">
            <a:avLst/>
          </a:prstGeom>
          <a:noFill/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Bodoni"/>
              <a:buNone/>
            </a:pPr>
            <a:r>
              <a:rPr lang="it-IT" b="1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THANK YOU VERY MUCH FOR WATCHING OUR POWERPOINT</a:t>
            </a:r>
            <a:endParaRPr/>
          </a:p>
        </p:txBody>
      </p:sp>
      <p:sp>
        <p:nvSpPr>
          <p:cNvPr id="128" name="Google Shape;128;p6"/>
          <p:cNvSpPr txBox="1">
            <a:spLocks noGrp="1"/>
          </p:cNvSpPr>
          <p:nvPr>
            <p:ph type="body" idx="1"/>
          </p:nvPr>
        </p:nvSpPr>
        <p:spPr>
          <a:xfrm>
            <a:off x="838200" y="3033351"/>
            <a:ext cx="10515600" cy="252711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sz="3300"/>
              <a:t> </a:t>
            </a:r>
            <a:r>
              <a:rPr lang="it-IT" sz="2900">
                <a:solidFill>
                  <a:schemeClr val="lt1"/>
                </a:solidFill>
                <a:latin typeface="Bodoni"/>
                <a:ea typeface="Bodoni"/>
                <a:cs typeface="Bodoni"/>
                <a:sym typeface="Bodoni"/>
              </a:rPr>
              <a:t>Presentation by The Green Team: Nicola Deleonardis, Diego Favretti, Filippo Ferrozzi, Edoardo Ionita and Ivano Festa.</a:t>
            </a:r>
            <a:endParaRPr sz="3300"/>
          </a:p>
        </p:txBody>
      </p:sp>
      <p:pic>
        <p:nvPicPr>
          <p:cNvPr id="129" name="Google Shape;129;p6" descr="Gestisci più indirizzi e-mail dal tuo account di Zoho Mai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97078" y="4217368"/>
            <a:ext cx="5997844" cy="2345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