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Alfa Slab One" panose="020B0604020202020204" charset="0"/>
      <p:regular r:id="rId11"/>
    </p:embeddedFont>
    <p:embeddedFont>
      <p:font typeface="Calibri" panose="020F0502020204030204" pitchFamily="34" charset="0"/>
      <p:regular r:id="rId12"/>
      <p:bold r:id="rId13"/>
      <p:italic r:id="rId14"/>
      <p:boldItalic r:id="rId15"/>
    </p:embeddedFont>
    <p:embeddedFont>
      <p:font typeface="Merriweather" panose="020B0604020202020204" charset="0"/>
      <p:regular r:id="rId16"/>
      <p:bold r:id="rId17"/>
      <p:italic r:id="rId18"/>
      <p:boldItalic r:id="rId19"/>
    </p:embeddedFont>
    <p:embeddedFont>
      <p:font typeface="Roboto" panose="020B060402020202020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3" d="100"/>
          <a:sy n="123" d="100"/>
        </p:scale>
        <p:origin x="29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17e12c79f_3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b17e12c79f_3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b2f071dac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b2f071dac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b2f071dac6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b2f071dac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b2f071db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b2f071db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2f071db3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b2f071db3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b2f42fa8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b2f42fa8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2f42fa86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b2f42fa86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s://www.ferraraterraeacqua.it/it/ferrara/scopri-il-territorio/arte-e-cultura/piazze-logge-vie-storiche/corso-ercole-i-deste" TargetMode="External"/><Relationship Id="rId3" Type="http://schemas.openxmlformats.org/officeDocument/2006/relationships/hyperlink" Target="https://it.wikipedia.org/wiki/Castello_Estense" TargetMode="External"/><Relationship Id="rId7" Type="http://schemas.openxmlformats.org/officeDocument/2006/relationships/hyperlink" Target="https://www.ferraraterraeacqua.it/en/ferrara/discover-the-area/art-and-culture/villas-historical-residences-and-theatres/palazzo-schifanoia"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ferraraterraeacqua.it/it/ferrara/scopri-il-territorio/arte-e-cultura/ville-dimore-teatri-storici/palazzo-municipale" TargetMode="External"/><Relationship Id="rId5" Type="http://schemas.openxmlformats.org/officeDocument/2006/relationships/hyperlink" Target="https://it.wikipedia.org/wiki/Cattedrale_di_San_Giorgio_(Ferrara)" TargetMode="External"/><Relationship Id="rId4" Type="http://schemas.openxmlformats.org/officeDocument/2006/relationships/hyperlink" Target="http://www.unesco.it/it/RiserveBiosfera/Detail/95" TargetMode="External"/><Relationship Id="rId9" Type="http://schemas.openxmlformats.org/officeDocument/2006/relationships/hyperlink" Target="https://www.google.it/url?sa=t&amp;rct=j&amp;q=&amp;esrc=s&amp;source=web&amp;cd=&amp;cad=rja&amp;uact=8&amp;ved=2ahUKEwj1kbPpyvXtAhXFzqQKHfaeAAMQFjABegQIBBAC&amp;url=https%3A%2F%2Fwww.meteoblue.com%2Fit%2Ftempo%2Fhistoryclimate%2Fclimatemodelled%2Fferrara_italia_3177090&amp;usg=AOvVaw1qeNflLsQf4qMUI5goT4_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0" y="0"/>
            <a:ext cx="9144000" cy="98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5000">
                <a:solidFill>
                  <a:srgbClr val="000000"/>
                </a:solidFill>
                <a:latin typeface="Alfa Slab One"/>
                <a:ea typeface="Alfa Slab One"/>
                <a:cs typeface="Alfa Slab One"/>
                <a:sym typeface="Alfa Slab One"/>
              </a:rPr>
              <a:t>Ferrara’s geography</a:t>
            </a:r>
            <a:endParaRPr sz="5000">
              <a:solidFill>
                <a:srgbClr val="000000"/>
              </a:solidFill>
              <a:latin typeface="Alfa Slab One"/>
              <a:ea typeface="Alfa Slab One"/>
              <a:cs typeface="Alfa Slab One"/>
              <a:sym typeface="Alfa Slab One"/>
            </a:endParaRPr>
          </a:p>
        </p:txBody>
      </p:sp>
      <p:pic>
        <p:nvPicPr>
          <p:cNvPr id="65" name="Google Shape;65;p13"/>
          <p:cNvPicPr preferRelativeResize="0"/>
          <p:nvPr/>
        </p:nvPicPr>
        <p:blipFill>
          <a:blip r:embed="rId3">
            <a:alphaModFix/>
          </a:blip>
          <a:stretch>
            <a:fillRect/>
          </a:stretch>
        </p:blipFill>
        <p:spPr>
          <a:xfrm>
            <a:off x="4572000" y="980700"/>
            <a:ext cx="3975543" cy="2686774"/>
          </a:xfrm>
          <a:prstGeom prst="rect">
            <a:avLst/>
          </a:prstGeom>
          <a:noFill/>
          <a:ln>
            <a:noFill/>
          </a:ln>
        </p:spPr>
      </p:pic>
      <p:sp>
        <p:nvSpPr>
          <p:cNvPr id="66" name="Google Shape;66;p13"/>
          <p:cNvSpPr txBox="1"/>
          <p:nvPr/>
        </p:nvSpPr>
        <p:spPr>
          <a:xfrm>
            <a:off x="4273775" y="3898150"/>
            <a:ext cx="4572000" cy="1134900"/>
          </a:xfrm>
          <a:prstGeom prst="rect">
            <a:avLst/>
          </a:prstGeom>
          <a:solidFill>
            <a:srgbClr val="FFFFFF"/>
          </a:solidFill>
          <a:ln w="38100"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600">
                <a:latin typeface="Merriweather"/>
                <a:ea typeface="Merriweather"/>
                <a:cs typeface="Merriweather"/>
                <a:sym typeface="Merriweather"/>
              </a:rPr>
              <a:t>By: Luca Benazzi, Luca Borghetti, Vittoria Bernini, Francesco Bottura, Giacomo Vallieri, Lorenzo Andreoli, Giulia Aguiari, Giulia Consolini, Sara De Biaggi.</a:t>
            </a:r>
            <a:endParaRPr sz="1000">
              <a:latin typeface="Merriweather"/>
              <a:ea typeface="Merriweather"/>
              <a:cs typeface="Merriweather"/>
              <a:sym typeface="Merriweather"/>
            </a:endParaRPr>
          </a:p>
        </p:txBody>
      </p:sp>
      <p:pic>
        <p:nvPicPr>
          <p:cNvPr id="67" name="Google Shape;67;p13"/>
          <p:cNvPicPr preferRelativeResize="0"/>
          <p:nvPr/>
        </p:nvPicPr>
        <p:blipFill>
          <a:blip r:embed="rId4">
            <a:alphaModFix/>
          </a:blip>
          <a:stretch>
            <a:fillRect/>
          </a:stretch>
        </p:blipFill>
        <p:spPr>
          <a:xfrm>
            <a:off x="467950" y="980700"/>
            <a:ext cx="3868380" cy="2686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ctrTitle"/>
          </p:nvPr>
        </p:nvSpPr>
        <p:spPr>
          <a:xfrm>
            <a:off x="0" y="0"/>
            <a:ext cx="8520600" cy="78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3700">
                <a:solidFill>
                  <a:srgbClr val="000000"/>
                </a:solidFill>
                <a:latin typeface="Alfa Slab One"/>
                <a:ea typeface="Alfa Slab One"/>
                <a:cs typeface="Alfa Slab One"/>
                <a:sym typeface="Alfa Slab One"/>
              </a:rPr>
              <a:t>Location and territory of Ferrara</a:t>
            </a:r>
            <a:endParaRPr sz="3700">
              <a:solidFill>
                <a:srgbClr val="000000"/>
              </a:solidFill>
              <a:latin typeface="Alfa Slab One"/>
              <a:ea typeface="Alfa Slab One"/>
              <a:cs typeface="Alfa Slab One"/>
              <a:sym typeface="Alfa Slab One"/>
            </a:endParaRPr>
          </a:p>
        </p:txBody>
      </p:sp>
      <p:sp>
        <p:nvSpPr>
          <p:cNvPr id="73" name="Google Shape;73;p14"/>
          <p:cNvSpPr txBox="1">
            <a:spLocks noGrp="1"/>
          </p:cNvSpPr>
          <p:nvPr>
            <p:ph type="subTitle" idx="1"/>
          </p:nvPr>
        </p:nvSpPr>
        <p:spPr>
          <a:xfrm>
            <a:off x="0" y="780200"/>
            <a:ext cx="5183700" cy="141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solidFill>
                  <a:srgbClr val="000000"/>
                </a:solidFill>
                <a:latin typeface="Merriweather"/>
                <a:ea typeface="Merriweather"/>
                <a:cs typeface="Merriweather"/>
                <a:sym typeface="Merriweather"/>
              </a:rPr>
              <a:t>The province of Ferrara, located in northern Italy, extends itself from the Panaro river to the Adriatic Sea, limited to the north by the Po and to the south by the Reno. It is a wonderful territory full of plains and canals.</a:t>
            </a:r>
            <a:endParaRPr dirty="0">
              <a:solidFill>
                <a:srgbClr val="000000"/>
              </a:solidFill>
              <a:latin typeface="Merriweather"/>
              <a:ea typeface="Merriweather"/>
              <a:cs typeface="Merriweather"/>
              <a:sym typeface="Merriweather"/>
            </a:endParaRPr>
          </a:p>
        </p:txBody>
      </p:sp>
      <p:pic>
        <p:nvPicPr>
          <p:cNvPr id="74" name="Google Shape;74;p14"/>
          <p:cNvPicPr preferRelativeResize="0"/>
          <p:nvPr/>
        </p:nvPicPr>
        <p:blipFill>
          <a:blip r:embed="rId3">
            <a:alphaModFix/>
          </a:blip>
          <a:stretch>
            <a:fillRect/>
          </a:stretch>
        </p:blipFill>
        <p:spPr>
          <a:xfrm>
            <a:off x="5183700" y="780300"/>
            <a:ext cx="3834851" cy="2281625"/>
          </a:xfrm>
          <a:prstGeom prst="rect">
            <a:avLst/>
          </a:prstGeom>
          <a:noFill/>
          <a:ln>
            <a:noFill/>
          </a:ln>
        </p:spPr>
      </p:pic>
      <p:pic>
        <p:nvPicPr>
          <p:cNvPr id="75" name="Google Shape;75;p14"/>
          <p:cNvPicPr preferRelativeResize="0"/>
          <p:nvPr/>
        </p:nvPicPr>
        <p:blipFill rotWithShape="1">
          <a:blip r:embed="rId4">
            <a:alphaModFix/>
          </a:blip>
          <a:srcRect/>
          <a:stretch/>
        </p:blipFill>
        <p:spPr>
          <a:xfrm>
            <a:off x="1413339" y="2238218"/>
            <a:ext cx="1952875" cy="2632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289187" y="0"/>
            <a:ext cx="3704400" cy="23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4800" b="1" dirty="0">
                <a:latin typeface="Calibri"/>
                <a:ea typeface="Calibri"/>
                <a:cs typeface="Calibri"/>
                <a:sym typeface="Calibri"/>
              </a:rPr>
              <a:t>Plant of the city of Ferrara</a:t>
            </a:r>
            <a:endParaRPr sz="4800" b="1" dirty="0">
              <a:latin typeface="Calibri"/>
              <a:ea typeface="Calibri"/>
              <a:cs typeface="Calibri"/>
              <a:sym typeface="Calibri"/>
            </a:endParaRPr>
          </a:p>
        </p:txBody>
      </p:sp>
      <p:sp>
        <p:nvSpPr>
          <p:cNvPr id="81" name="Google Shape;81;p15"/>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None/>
            </a:pPr>
            <a:r>
              <a:rPr lang="it" sz="1600" dirty="0">
                <a:solidFill>
                  <a:srgbClr val="000000"/>
                </a:solidFill>
                <a:latin typeface="Calibri"/>
                <a:ea typeface="Calibri"/>
                <a:cs typeface="Calibri"/>
                <a:sym typeface="Calibri"/>
              </a:rPr>
              <a:t>The plant of Ferrara  was inspired by the Roman model and foresees a road axis that started from the Estense Castle and reaches the Porta degli Angeli and another that connected the two main gates of the city, the Porta a Mare and the Porta a Po.</a:t>
            </a:r>
            <a:endParaRPr sz="1600" dirty="0">
              <a:solidFill>
                <a:srgbClr val="000000"/>
              </a:solidFill>
              <a:latin typeface="Calibri"/>
              <a:ea typeface="Calibri"/>
              <a:cs typeface="Calibri"/>
              <a:sym typeface="Calibri"/>
            </a:endParaRPr>
          </a:p>
          <a:p>
            <a:pPr marL="0" lvl="0" indent="0" algn="just" rtl="0">
              <a:spcBef>
                <a:spcPts val="1200"/>
              </a:spcBef>
              <a:spcAft>
                <a:spcPts val="0"/>
              </a:spcAft>
              <a:buNone/>
            </a:pPr>
            <a:r>
              <a:rPr lang="it" sz="1600" dirty="0">
                <a:solidFill>
                  <a:srgbClr val="000000"/>
                </a:solidFill>
                <a:latin typeface="Calibri"/>
                <a:ea typeface="Calibri"/>
                <a:cs typeface="Calibri"/>
                <a:sym typeface="Calibri"/>
              </a:rPr>
              <a:t>Important urban changes, especially after the Second World War, led to the growth of many neighborhoods outside the city walls. The city can be divided into two distinct parts across the border line by the road axis of corso della Giovecca and viale Cavour.</a:t>
            </a:r>
            <a:r>
              <a:rPr lang="it" sz="1800" dirty="0">
                <a:solidFill>
                  <a:srgbClr val="000000"/>
                </a:solidFill>
                <a:latin typeface="Calibri"/>
                <a:ea typeface="Calibri"/>
                <a:cs typeface="Calibri"/>
                <a:sym typeface="Calibri"/>
              </a:rPr>
              <a:t> </a:t>
            </a:r>
            <a:endParaRPr sz="1800" dirty="0">
              <a:solidFill>
                <a:srgbClr val="000000"/>
              </a:solidFill>
              <a:latin typeface="Calibri"/>
              <a:ea typeface="Calibri"/>
              <a:cs typeface="Calibri"/>
              <a:sym typeface="Calibri"/>
            </a:endParaRPr>
          </a:p>
          <a:p>
            <a:pPr marL="0" lvl="0" indent="0" algn="just" rtl="0">
              <a:spcBef>
                <a:spcPts val="1200"/>
              </a:spcBef>
              <a:spcAft>
                <a:spcPts val="0"/>
              </a:spcAft>
              <a:buNone/>
            </a:pPr>
            <a:r>
              <a:rPr lang="it" sz="1600" dirty="0">
                <a:solidFill>
                  <a:srgbClr val="000000"/>
                </a:solidFill>
                <a:latin typeface="Calibri"/>
                <a:ea typeface="Calibri"/>
                <a:cs typeface="Calibri"/>
                <a:sym typeface="Calibri"/>
              </a:rPr>
              <a:t>The province of Ferrara includes 21 municipalities and 344 840 residents.</a:t>
            </a:r>
            <a:r>
              <a:rPr lang="it" sz="1500" dirty="0">
                <a:latin typeface="Calibri"/>
                <a:ea typeface="Calibri"/>
                <a:cs typeface="Calibri"/>
                <a:sym typeface="Calibri"/>
              </a:rPr>
              <a:t> </a:t>
            </a:r>
            <a:endParaRPr sz="1900" dirty="0">
              <a:solidFill>
                <a:srgbClr val="000000"/>
              </a:solidFill>
              <a:latin typeface="Calibri"/>
              <a:ea typeface="Calibri"/>
              <a:cs typeface="Calibri"/>
              <a:sym typeface="Calibri"/>
            </a:endParaRPr>
          </a:p>
          <a:p>
            <a:pPr marL="0" lvl="0" indent="0" algn="just" rtl="0">
              <a:spcBef>
                <a:spcPts val="1200"/>
              </a:spcBef>
              <a:spcAft>
                <a:spcPts val="1600"/>
              </a:spcAft>
              <a:buNone/>
            </a:pPr>
            <a:endParaRPr dirty="0">
              <a:latin typeface="Calibri"/>
              <a:ea typeface="Calibri"/>
              <a:cs typeface="Calibri"/>
              <a:sym typeface="Calibri"/>
            </a:endParaRPr>
          </a:p>
        </p:txBody>
      </p:sp>
      <p:pic>
        <p:nvPicPr>
          <p:cNvPr id="82" name="Google Shape;82;p15"/>
          <p:cNvPicPr preferRelativeResize="0"/>
          <p:nvPr/>
        </p:nvPicPr>
        <p:blipFill>
          <a:blip r:embed="rId3">
            <a:alphaModFix/>
          </a:blip>
          <a:stretch>
            <a:fillRect/>
          </a:stretch>
        </p:blipFill>
        <p:spPr>
          <a:xfrm>
            <a:off x="1389032" y="2350173"/>
            <a:ext cx="3047274" cy="27933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86"/>
        <p:cNvGrpSpPr/>
        <p:nvPr/>
      </p:nvGrpSpPr>
      <p:grpSpPr>
        <a:xfrm>
          <a:off x="0" y="0"/>
          <a:ext cx="0" cy="0"/>
          <a:chOff x="0" y="0"/>
          <a:chExt cx="0" cy="0"/>
        </a:xfrm>
      </p:grpSpPr>
      <p:sp>
        <p:nvSpPr>
          <p:cNvPr id="87" name="Google Shape;87;p16"/>
          <p:cNvSpPr txBox="1">
            <a:spLocks noGrp="1"/>
          </p:cNvSpPr>
          <p:nvPr>
            <p:ph type="ctrTitle"/>
          </p:nvPr>
        </p:nvSpPr>
        <p:spPr>
          <a:xfrm>
            <a:off x="311700" y="539725"/>
            <a:ext cx="85206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3700">
                <a:solidFill>
                  <a:srgbClr val="000000"/>
                </a:solidFill>
                <a:latin typeface="Alfa Slab One"/>
                <a:ea typeface="Alfa Slab One"/>
                <a:cs typeface="Alfa Slab One"/>
                <a:sym typeface="Alfa Slab One"/>
              </a:rPr>
              <a:t>The climate of Ferrara</a:t>
            </a:r>
            <a:endParaRPr sz="3700">
              <a:solidFill>
                <a:srgbClr val="000000"/>
              </a:solidFill>
              <a:latin typeface="Alfa Slab One"/>
              <a:ea typeface="Alfa Slab One"/>
              <a:cs typeface="Alfa Slab One"/>
              <a:sym typeface="Alfa Slab One"/>
            </a:endParaRPr>
          </a:p>
        </p:txBody>
      </p:sp>
      <p:sp>
        <p:nvSpPr>
          <p:cNvPr id="88" name="Google Shape;88;p16"/>
          <p:cNvSpPr txBox="1">
            <a:spLocks noGrp="1"/>
          </p:cNvSpPr>
          <p:nvPr>
            <p:ph type="subTitle" idx="1"/>
          </p:nvPr>
        </p:nvSpPr>
        <p:spPr>
          <a:xfrm>
            <a:off x="311700" y="998525"/>
            <a:ext cx="8436600" cy="14868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it" sz="1400">
                <a:solidFill>
                  <a:srgbClr val="0D0D0D"/>
                </a:solidFill>
                <a:latin typeface="Merriweather"/>
                <a:ea typeface="Merriweather"/>
                <a:cs typeface="Merriweather"/>
                <a:sym typeface="Merriweather"/>
              </a:rPr>
              <a:t>The solid red line shows the average maximum daily temperature for each month in Ferrara. Likewise, the solid blue line indicates the average minimum temperature. Warm days and cold nights (dashed red and blue lines) show the average of the hottest day and coldest night of each month for the past 30 years. Monthly rainfall above 150 mm indicates very humid months, below 30mm largely dry.</a:t>
            </a:r>
            <a:endParaRPr sz="1400">
              <a:solidFill>
                <a:srgbClr val="0D0D0D"/>
              </a:solidFill>
              <a:latin typeface="Merriweather"/>
              <a:ea typeface="Merriweather"/>
              <a:cs typeface="Merriweather"/>
              <a:sym typeface="Merriweather"/>
            </a:endParaRPr>
          </a:p>
          <a:p>
            <a:pPr marL="0" lvl="0" indent="0" algn="l" rtl="0">
              <a:spcBef>
                <a:spcPts val="1400"/>
              </a:spcBef>
              <a:spcAft>
                <a:spcPts val="0"/>
              </a:spcAft>
              <a:buNone/>
            </a:pPr>
            <a:endParaRPr sz="1400">
              <a:solidFill>
                <a:srgbClr val="231F20"/>
              </a:solidFill>
              <a:latin typeface="Merriweather"/>
              <a:ea typeface="Merriweather"/>
              <a:cs typeface="Merriweather"/>
              <a:sym typeface="Merriweather"/>
            </a:endParaRPr>
          </a:p>
          <a:p>
            <a:pPr marL="0" lvl="0" indent="0" algn="l" rtl="0">
              <a:spcBef>
                <a:spcPts val="1400"/>
              </a:spcBef>
              <a:spcAft>
                <a:spcPts val="0"/>
              </a:spcAft>
              <a:buNone/>
            </a:pPr>
            <a:endParaRPr sz="1400">
              <a:solidFill>
                <a:srgbClr val="231F20"/>
              </a:solidFill>
              <a:latin typeface="Merriweather"/>
              <a:ea typeface="Merriweather"/>
              <a:cs typeface="Merriweather"/>
              <a:sym typeface="Merriweather"/>
            </a:endParaRPr>
          </a:p>
          <a:p>
            <a:pPr marL="0" lvl="0" indent="0" algn="l" rtl="0">
              <a:spcBef>
                <a:spcPts val="1400"/>
              </a:spcBef>
              <a:spcAft>
                <a:spcPts val="0"/>
              </a:spcAft>
              <a:buNone/>
            </a:pPr>
            <a:endParaRPr sz="1400">
              <a:latin typeface="Merriweather"/>
              <a:ea typeface="Merriweather"/>
              <a:cs typeface="Merriweather"/>
              <a:sym typeface="Merriweather"/>
            </a:endParaRPr>
          </a:p>
        </p:txBody>
      </p:sp>
      <p:pic>
        <p:nvPicPr>
          <p:cNvPr id="89" name="Google Shape;89;p16"/>
          <p:cNvPicPr preferRelativeResize="0"/>
          <p:nvPr/>
        </p:nvPicPr>
        <p:blipFill>
          <a:blip r:embed="rId3">
            <a:alphaModFix/>
          </a:blip>
          <a:stretch>
            <a:fillRect/>
          </a:stretch>
        </p:blipFill>
        <p:spPr>
          <a:xfrm>
            <a:off x="2267150" y="2485325"/>
            <a:ext cx="4709800" cy="2424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6000"/>
              <a:buFont typeface="Calibri"/>
              <a:buNone/>
            </a:pPr>
            <a:r>
              <a:rPr lang="it" sz="5100" b="1">
                <a:solidFill>
                  <a:srgbClr val="FFFFFF"/>
                </a:solidFill>
                <a:latin typeface="Calibri"/>
                <a:ea typeface="Calibri"/>
                <a:cs typeface="Calibri"/>
                <a:sym typeface="Calibri"/>
              </a:rPr>
              <a:t>Hydrography of Ferrara</a:t>
            </a:r>
            <a:endParaRPr sz="1900" b="1">
              <a:solidFill>
                <a:srgbClr val="FFFFFF"/>
              </a:solidFill>
            </a:endParaRPr>
          </a:p>
        </p:txBody>
      </p:sp>
      <p:sp>
        <p:nvSpPr>
          <p:cNvPr id="95" name="Google Shape;95;p17"/>
          <p:cNvSpPr txBox="1">
            <a:spLocks noGrp="1"/>
          </p:cNvSpPr>
          <p:nvPr>
            <p:ph type="body" idx="1"/>
          </p:nvPr>
        </p:nvSpPr>
        <p:spPr>
          <a:xfrm>
            <a:off x="4644675" y="308875"/>
            <a:ext cx="4166400" cy="17055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2400"/>
              <a:buFont typeface="Arial"/>
              <a:buNone/>
            </a:pPr>
            <a:r>
              <a:rPr lang="it" sz="2400" dirty="0">
                <a:solidFill>
                  <a:srgbClr val="000000"/>
                </a:solidFill>
                <a:latin typeface="Calibri"/>
                <a:ea typeface="Calibri"/>
                <a:cs typeface="Calibri"/>
                <a:sym typeface="Calibri"/>
              </a:rPr>
              <a:t>The Po is the most important river in the province of Ferrara, it is  split into three different parts the Po of Volano, the Po of Goro and the Po of Primaro.</a:t>
            </a:r>
            <a:endParaRPr sz="2400" dirty="0">
              <a:solidFill>
                <a:srgbClr val="000000"/>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96" name="Google Shape;96;p17" descr="Immagine che contiene mappa&#10;&#10;Descrizione generata automaticamente"/>
          <p:cNvPicPr preferRelativeResize="0"/>
          <p:nvPr/>
        </p:nvPicPr>
        <p:blipFill rotWithShape="1">
          <a:blip r:embed="rId3">
            <a:alphaModFix/>
          </a:blip>
          <a:srcRect/>
          <a:stretch/>
        </p:blipFill>
        <p:spPr>
          <a:xfrm>
            <a:off x="4445175" y="2202350"/>
            <a:ext cx="4566025" cy="2820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4900" b="1"/>
              <a:t>Shores of Comacchio</a:t>
            </a:r>
            <a:endParaRPr sz="4900" b="1"/>
          </a:p>
        </p:txBody>
      </p:sp>
      <p:sp>
        <p:nvSpPr>
          <p:cNvPr id="102" name="Google Shape;102;p18"/>
          <p:cNvSpPr txBox="1">
            <a:spLocks noGrp="1"/>
          </p:cNvSpPr>
          <p:nvPr>
            <p:ph type="body" idx="1"/>
          </p:nvPr>
        </p:nvSpPr>
        <p:spPr>
          <a:xfrm>
            <a:off x="4644675" y="53725"/>
            <a:ext cx="4166400" cy="25896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2800"/>
              <a:buFont typeface="Arial"/>
              <a:buNone/>
            </a:pPr>
            <a:r>
              <a:rPr lang="it" sz="2300">
                <a:solidFill>
                  <a:srgbClr val="000000"/>
                </a:solidFill>
                <a:latin typeface="Calibri"/>
                <a:ea typeface="Calibri"/>
                <a:cs typeface="Calibri"/>
                <a:sym typeface="Calibri"/>
              </a:rPr>
              <a:t>The more important shores of Ferrara are Garibaldi, Volano, Nazioni, Pomposa, Estensi, Spina and Scacchi. The shores of Comacchio are tourist locations, because there are a lot of beaches and campings</a:t>
            </a:r>
            <a:endParaRPr sz="2300"/>
          </a:p>
        </p:txBody>
      </p:sp>
      <p:pic>
        <p:nvPicPr>
          <p:cNvPr id="103" name="Google Shape;103;p18" descr="Immagine che contiene mappa&#10;&#10;Descrizione generata automaticamente"/>
          <p:cNvPicPr preferRelativeResize="0"/>
          <p:nvPr/>
        </p:nvPicPr>
        <p:blipFill rotWithShape="1">
          <a:blip r:embed="rId3">
            <a:alphaModFix/>
          </a:blip>
          <a:srcRect/>
          <a:stretch/>
        </p:blipFill>
        <p:spPr>
          <a:xfrm>
            <a:off x="4767475" y="2417425"/>
            <a:ext cx="3800550" cy="2589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107"/>
        <p:cNvGrpSpPr/>
        <p:nvPr/>
      </p:nvGrpSpPr>
      <p:grpSpPr>
        <a:xfrm>
          <a:off x="0" y="0"/>
          <a:ext cx="0" cy="0"/>
          <a:chOff x="0" y="0"/>
          <a:chExt cx="0" cy="0"/>
        </a:xfrm>
      </p:grpSpPr>
      <p:sp>
        <p:nvSpPr>
          <p:cNvPr id="108" name="Google Shape;108;p19"/>
          <p:cNvSpPr txBox="1">
            <a:spLocks noGrp="1"/>
          </p:cNvSpPr>
          <p:nvPr>
            <p:ph type="ctrTitle"/>
          </p:nvPr>
        </p:nvSpPr>
        <p:spPr>
          <a:xfrm>
            <a:off x="0" y="0"/>
            <a:ext cx="9144000" cy="769500"/>
          </a:xfrm>
          <a:prstGeom prst="rect">
            <a:avLst/>
          </a:prstGeom>
        </p:spPr>
        <p:txBody>
          <a:bodyPr spcFirstLastPara="1" wrap="square" lIns="91425" tIns="91425" rIns="91425" bIns="91425" anchor="t" anchorCtr="0">
            <a:noAutofit/>
          </a:bodyPr>
          <a:lstStyle/>
          <a:p>
            <a:pPr marL="0" marR="38100" lvl="0" indent="0" algn="l" rtl="0">
              <a:lnSpc>
                <a:spcPct val="128571"/>
              </a:lnSpc>
              <a:spcBef>
                <a:spcPts val="0"/>
              </a:spcBef>
              <a:spcAft>
                <a:spcPts val="0"/>
              </a:spcAft>
              <a:buNone/>
            </a:pPr>
            <a:r>
              <a:rPr lang="it" sz="4000">
                <a:solidFill>
                  <a:srgbClr val="202124"/>
                </a:solidFill>
                <a:latin typeface="Alfa Slab One"/>
                <a:ea typeface="Alfa Slab One"/>
                <a:cs typeface="Alfa Slab One"/>
                <a:sym typeface="Alfa Slab One"/>
              </a:rPr>
              <a:t>UNESCO</a:t>
            </a:r>
            <a:endParaRPr sz="4000">
              <a:solidFill>
                <a:srgbClr val="202124"/>
              </a:solidFill>
              <a:latin typeface="Alfa Slab One"/>
              <a:ea typeface="Alfa Slab One"/>
              <a:cs typeface="Alfa Slab One"/>
              <a:sym typeface="Alfa Slab One"/>
            </a:endParaRPr>
          </a:p>
          <a:p>
            <a:pPr marL="0" lvl="0" indent="0" algn="l" rtl="0">
              <a:spcBef>
                <a:spcPts val="0"/>
              </a:spcBef>
              <a:spcAft>
                <a:spcPts val="0"/>
              </a:spcAft>
              <a:buNone/>
            </a:pPr>
            <a:endParaRPr/>
          </a:p>
        </p:txBody>
      </p:sp>
      <p:sp>
        <p:nvSpPr>
          <p:cNvPr id="109" name="Google Shape;109;p19"/>
          <p:cNvSpPr txBox="1">
            <a:spLocks noGrp="1"/>
          </p:cNvSpPr>
          <p:nvPr>
            <p:ph type="subTitle" idx="1"/>
          </p:nvPr>
        </p:nvSpPr>
        <p:spPr>
          <a:xfrm>
            <a:off x="0" y="769525"/>
            <a:ext cx="5300700" cy="23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solidFill>
                  <a:srgbClr val="202124"/>
                </a:solidFill>
                <a:latin typeface="Merriweather"/>
                <a:ea typeface="Merriweather"/>
                <a:cs typeface="Merriweather"/>
                <a:sym typeface="Merriweather"/>
              </a:rPr>
              <a:t>Ferrara is a UNESCO heritage city. The best places to visit considered UNESCO heritage are:</a:t>
            </a:r>
            <a:endParaRPr dirty="0">
              <a:solidFill>
                <a:srgbClr val="202124"/>
              </a:solidFill>
              <a:latin typeface="Merriweather"/>
              <a:ea typeface="Merriweather"/>
              <a:cs typeface="Merriweather"/>
              <a:sym typeface="Merriweather"/>
            </a:endParaRPr>
          </a:p>
          <a:p>
            <a:pPr marL="0" lvl="0" indent="0" algn="l" rtl="0">
              <a:spcBef>
                <a:spcPts val="0"/>
              </a:spcBef>
              <a:spcAft>
                <a:spcPts val="0"/>
              </a:spcAft>
              <a:buNone/>
            </a:pPr>
            <a:r>
              <a:rPr lang="it" dirty="0">
                <a:solidFill>
                  <a:srgbClr val="000000"/>
                </a:solidFill>
                <a:latin typeface="Merriweather"/>
                <a:ea typeface="Merriweather"/>
                <a:cs typeface="Merriweather"/>
                <a:sym typeface="Merriweather"/>
              </a:rPr>
              <a:t>-the Estense castle;</a:t>
            </a:r>
            <a:endParaRPr dirty="0">
              <a:solidFill>
                <a:srgbClr val="000000"/>
              </a:solidFill>
              <a:latin typeface="Merriweather"/>
              <a:ea typeface="Merriweather"/>
              <a:cs typeface="Merriweather"/>
              <a:sym typeface="Merriweather"/>
            </a:endParaRPr>
          </a:p>
          <a:p>
            <a:pPr marL="0" lvl="0" indent="0" algn="l" rtl="0">
              <a:spcBef>
                <a:spcPts val="0"/>
              </a:spcBef>
              <a:spcAft>
                <a:spcPts val="0"/>
              </a:spcAft>
              <a:buNone/>
            </a:pPr>
            <a:r>
              <a:rPr lang="it" dirty="0">
                <a:solidFill>
                  <a:srgbClr val="000000"/>
                </a:solidFill>
                <a:latin typeface="Merriweather"/>
                <a:ea typeface="Merriweather"/>
                <a:cs typeface="Merriweather"/>
                <a:sym typeface="Merriweather"/>
              </a:rPr>
              <a:t>-the Po delta;</a:t>
            </a:r>
            <a:endParaRPr dirty="0">
              <a:solidFill>
                <a:srgbClr val="000000"/>
              </a:solidFill>
              <a:latin typeface="Merriweather"/>
              <a:ea typeface="Merriweather"/>
              <a:cs typeface="Merriweather"/>
              <a:sym typeface="Merriweather"/>
            </a:endParaRPr>
          </a:p>
          <a:p>
            <a:pPr marL="0" lvl="0" indent="0" algn="l" rtl="0">
              <a:spcBef>
                <a:spcPts val="0"/>
              </a:spcBef>
              <a:spcAft>
                <a:spcPts val="0"/>
              </a:spcAft>
              <a:buNone/>
            </a:pPr>
            <a:r>
              <a:rPr lang="it" dirty="0">
                <a:solidFill>
                  <a:srgbClr val="000000"/>
                </a:solidFill>
                <a:latin typeface="Merriweather"/>
                <a:ea typeface="Merriweather"/>
                <a:cs typeface="Merriweather"/>
                <a:sym typeface="Merriweather"/>
              </a:rPr>
              <a:t>-the Cathedral of San Giorgio;</a:t>
            </a:r>
            <a:endParaRPr dirty="0">
              <a:solidFill>
                <a:srgbClr val="000000"/>
              </a:solidFill>
              <a:latin typeface="Merriweather"/>
              <a:ea typeface="Merriweather"/>
              <a:cs typeface="Merriweather"/>
              <a:sym typeface="Merriweather"/>
            </a:endParaRPr>
          </a:p>
          <a:p>
            <a:pPr marL="0" lvl="0" indent="0" algn="l" rtl="0">
              <a:spcBef>
                <a:spcPts val="0"/>
              </a:spcBef>
              <a:spcAft>
                <a:spcPts val="0"/>
              </a:spcAft>
              <a:buNone/>
            </a:pPr>
            <a:r>
              <a:rPr lang="it" dirty="0">
                <a:solidFill>
                  <a:srgbClr val="000000"/>
                </a:solidFill>
                <a:latin typeface="Merriweather"/>
                <a:ea typeface="Merriweather"/>
                <a:cs typeface="Merriweather"/>
                <a:sym typeface="Merriweather"/>
              </a:rPr>
              <a:t>-the Municipal Buildings;</a:t>
            </a:r>
            <a:endParaRPr dirty="0">
              <a:solidFill>
                <a:srgbClr val="000000"/>
              </a:solidFill>
              <a:latin typeface="Merriweather"/>
              <a:ea typeface="Merriweather"/>
              <a:cs typeface="Merriweather"/>
              <a:sym typeface="Merriweather"/>
            </a:endParaRPr>
          </a:p>
          <a:p>
            <a:pPr marL="0" lvl="0" indent="0" algn="l" rtl="0">
              <a:spcBef>
                <a:spcPts val="0"/>
              </a:spcBef>
              <a:spcAft>
                <a:spcPts val="0"/>
              </a:spcAft>
              <a:buNone/>
            </a:pPr>
            <a:r>
              <a:rPr lang="it" dirty="0">
                <a:solidFill>
                  <a:srgbClr val="000000"/>
                </a:solidFill>
                <a:latin typeface="Merriweather"/>
                <a:ea typeface="Merriweather"/>
                <a:cs typeface="Merriweather"/>
                <a:sym typeface="Merriweather"/>
              </a:rPr>
              <a:t>-Schifanoia Palace;</a:t>
            </a:r>
            <a:endParaRPr dirty="0">
              <a:solidFill>
                <a:srgbClr val="000000"/>
              </a:solidFill>
              <a:latin typeface="Merriweather"/>
              <a:ea typeface="Merriweather"/>
              <a:cs typeface="Merriweather"/>
              <a:sym typeface="Merriweather"/>
            </a:endParaRPr>
          </a:p>
          <a:p>
            <a:pPr marL="0" lvl="0" indent="0" algn="l" rtl="0">
              <a:spcBef>
                <a:spcPts val="0"/>
              </a:spcBef>
              <a:spcAft>
                <a:spcPts val="0"/>
              </a:spcAft>
              <a:buNone/>
            </a:pPr>
            <a:r>
              <a:rPr lang="it" dirty="0">
                <a:solidFill>
                  <a:srgbClr val="000000"/>
                </a:solidFill>
                <a:latin typeface="Merriweather"/>
                <a:ea typeface="Merriweather"/>
                <a:cs typeface="Merriweather"/>
                <a:sym typeface="Merriweather"/>
              </a:rPr>
              <a:t>-Corso Ercole d’Este.</a:t>
            </a:r>
            <a:endParaRPr dirty="0">
              <a:solidFill>
                <a:srgbClr val="000000"/>
              </a:solidFill>
              <a:latin typeface="Merriweather"/>
              <a:ea typeface="Merriweather"/>
              <a:cs typeface="Merriweather"/>
              <a:sym typeface="Merriweather"/>
            </a:endParaRPr>
          </a:p>
        </p:txBody>
      </p:sp>
      <p:pic>
        <p:nvPicPr>
          <p:cNvPr id="110" name="Google Shape;110;p19"/>
          <p:cNvPicPr preferRelativeResize="0"/>
          <p:nvPr/>
        </p:nvPicPr>
        <p:blipFill>
          <a:blip r:embed="rId3">
            <a:alphaModFix/>
          </a:blip>
          <a:stretch>
            <a:fillRect/>
          </a:stretch>
        </p:blipFill>
        <p:spPr>
          <a:xfrm>
            <a:off x="5196475" y="189625"/>
            <a:ext cx="1803250" cy="1542876"/>
          </a:xfrm>
          <a:prstGeom prst="rect">
            <a:avLst/>
          </a:prstGeom>
          <a:noFill/>
          <a:ln w="28575" cap="flat" cmpd="sng">
            <a:solidFill>
              <a:srgbClr val="000000"/>
            </a:solidFill>
            <a:prstDash val="solid"/>
            <a:round/>
            <a:headEnd type="none" w="sm" len="sm"/>
            <a:tailEnd type="none" w="sm" len="sm"/>
          </a:ln>
        </p:spPr>
      </p:pic>
      <p:pic>
        <p:nvPicPr>
          <p:cNvPr id="111" name="Google Shape;111;p19"/>
          <p:cNvPicPr preferRelativeResize="0"/>
          <p:nvPr/>
        </p:nvPicPr>
        <p:blipFill>
          <a:blip r:embed="rId4">
            <a:alphaModFix/>
          </a:blip>
          <a:stretch>
            <a:fillRect/>
          </a:stretch>
        </p:blipFill>
        <p:spPr>
          <a:xfrm>
            <a:off x="7103975" y="208625"/>
            <a:ext cx="1946611" cy="1542874"/>
          </a:xfrm>
          <a:prstGeom prst="rect">
            <a:avLst/>
          </a:prstGeom>
          <a:noFill/>
          <a:ln w="28575" cap="flat" cmpd="sng">
            <a:solidFill>
              <a:srgbClr val="000000"/>
            </a:solidFill>
            <a:prstDash val="solid"/>
            <a:round/>
            <a:headEnd type="none" w="sm" len="sm"/>
            <a:tailEnd type="none" w="sm" len="sm"/>
          </a:ln>
        </p:spPr>
      </p:pic>
      <p:pic>
        <p:nvPicPr>
          <p:cNvPr id="112" name="Google Shape;112;p19"/>
          <p:cNvPicPr preferRelativeResize="0"/>
          <p:nvPr/>
        </p:nvPicPr>
        <p:blipFill>
          <a:blip r:embed="rId5">
            <a:alphaModFix/>
          </a:blip>
          <a:stretch>
            <a:fillRect/>
          </a:stretch>
        </p:blipFill>
        <p:spPr>
          <a:xfrm>
            <a:off x="6085400" y="4136575"/>
            <a:ext cx="2870074" cy="889418"/>
          </a:xfrm>
          <a:prstGeom prst="rect">
            <a:avLst/>
          </a:prstGeom>
          <a:noFill/>
          <a:ln w="28575" cap="flat" cmpd="sng">
            <a:solidFill>
              <a:srgbClr val="000000"/>
            </a:solidFill>
            <a:prstDash val="solid"/>
            <a:round/>
            <a:headEnd type="none" w="sm" len="sm"/>
            <a:tailEnd type="none" w="sm" len="sm"/>
          </a:ln>
        </p:spPr>
      </p:pic>
      <p:pic>
        <p:nvPicPr>
          <p:cNvPr id="113" name="Google Shape;113;p19"/>
          <p:cNvPicPr preferRelativeResize="0"/>
          <p:nvPr/>
        </p:nvPicPr>
        <p:blipFill>
          <a:blip r:embed="rId6">
            <a:alphaModFix/>
          </a:blip>
          <a:stretch>
            <a:fillRect/>
          </a:stretch>
        </p:blipFill>
        <p:spPr>
          <a:xfrm>
            <a:off x="6085400" y="2145850"/>
            <a:ext cx="2398500" cy="1542875"/>
          </a:xfrm>
          <a:prstGeom prst="rect">
            <a:avLst/>
          </a:prstGeom>
          <a:noFill/>
          <a:ln w="28575" cap="flat" cmpd="sng">
            <a:solidFill>
              <a:srgbClr val="000000"/>
            </a:solidFill>
            <a:prstDash val="solid"/>
            <a:round/>
            <a:headEnd type="none" w="sm" len="sm"/>
            <a:tailEnd type="none" w="sm" len="sm"/>
          </a:ln>
        </p:spPr>
      </p:pic>
      <p:pic>
        <p:nvPicPr>
          <p:cNvPr id="114" name="Google Shape;114;p19"/>
          <p:cNvPicPr preferRelativeResize="0"/>
          <p:nvPr/>
        </p:nvPicPr>
        <p:blipFill>
          <a:blip r:embed="rId7">
            <a:alphaModFix/>
          </a:blip>
          <a:stretch>
            <a:fillRect/>
          </a:stretch>
        </p:blipFill>
        <p:spPr>
          <a:xfrm>
            <a:off x="2705050" y="2474563"/>
            <a:ext cx="2489926" cy="1662000"/>
          </a:xfrm>
          <a:prstGeom prst="rect">
            <a:avLst/>
          </a:prstGeom>
          <a:noFill/>
          <a:ln w="28575" cap="flat" cmpd="sng">
            <a:solidFill>
              <a:srgbClr val="000000"/>
            </a:solidFill>
            <a:prstDash val="solid"/>
            <a:round/>
            <a:headEnd type="none" w="sm" len="sm"/>
            <a:tailEnd type="none" w="sm" len="sm"/>
          </a:ln>
        </p:spPr>
      </p:pic>
      <p:sp>
        <p:nvSpPr>
          <p:cNvPr id="115" name="Google Shape;115;p19"/>
          <p:cNvSpPr txBox="1"/>
          <p:nvPr/>
        </p:nvSpPr>
        <p:spPr>
          <a:xfrm>
            <a:off x="5404925" y="1698025"/>
            <a:ext cx="1594800" cy="4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Alfa Slab One"/>
                <a:ea typeface="Alfa Slab One"/>
                <a:cs typeface="Alfa Slab One"/>
                <a:sym typeface="Alfa Slab One"/>
              </a:rPr>
              <a:t>Estense castle</a:t>
            </a:r>
            <a:endParaRPr sz="1200">
              <a:latin typeface="Alfa Slab One"/>
              <a:ea typeface="Alfa Slab One"/>
              <a:cs typeface="Alfa Slab One"/>
              <a:sym typeface="Alfa Slab One"/>
            </a:endParaRPr>
          </a:p>
        </p:txBody>
      </p:sp>
      <p:pic>
        <p:nvPicPr>
          <p:cNvPr id="116" name="Google Shape;116;p19"/>
          <p:cNvPicPr preferRelativeResize="0"/>
          <p:nvPr/>
        </p:nvPicPr>
        <p:blipFill>
          <a:blip r:embed="rId8">
            <a:alphaModFix/>
          </a:blip>
          <a:stretch>
            <a:fillRect/>
          </a:stretch>
        </p:blipFill>
        <p:spPr>
          <a:xfrm>
            <a:off x="316680" y="3016450"/>
            <a:ext cx="1994526" cy="1495910"/>
          </a:xfrm>
          <a:prstGeom prst="rect">
            <a:avLst/>
          </a:prstGeom>
          <a:noFill/>
          <a:ln w="28575" cap="flat" cmpd="sng">
            <a:solidFill>
              <a:srgbClr val="000000"/>
            </a:solidFill>
            <a:prstDash val="solid"/>
            <a:round/>
            <a:headEnd type="none" w="sm" len="sm"/>
            <a:tailEnd type="none" w="sm" len="sm"/>
          </a:ln>
        </p:spPr>
      </p:pic>
      <p:sp>
        <p:nvSpPr>
          <p:cNvPr id="117" name="Google Shape;117;p19"/>
          <p:cNvSpPr txBox="1"/>
          <p:nvPr/>
        </p:nvSpPr>
        <p:spPr>
          <a:xfrm>
            <a:off x="4037625" y="4474250"/>
            <a:ext cx="19467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highlight>
                  <a:srgbClr val="FFFFFF"/>
                </a:highlight>
                <a:latin typeface="Alfa Slab One"/>
                <a:ea typeface="Alfa Slab One"/>
                <a:cs typeface="Alfa Slab One"/>
                <a:sym typeface="Alfa Slab One"/>
              </a:rPr>
              <a:t>Schifanoia Palace</a:t>
            </a:r>
            <a:endParaRPr>
              <a:highlight>
                <a:srgbClr val="FFFFFF"/>
              </a:highlight>
              <a:latin typeface="Alfa Slab One"/>
              <a:ea typeface="Alfa Slab One"/>
              <a:cs typeface="Alfa Slab One"/>
              <a:sym typeface="Alfa Slab One"/>
            </a:endParaRPr>
          </a:p>
        </p:txBody>
      </p:sp>
      <p:sp>
        <p:nvSpPr>
          <p:cNvPr id="118" name="Google Shape;118;p19"/>
          <p:cNvSpPr txBox="1"/>
          <p:nvPr/>
        </p:nvSpPr>
        <p:spPr>
          <a:xfrm>
            <a:off x="7303825" y="1698025"/>
            <a:ext cx="1594800" cy="15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600">
                <a:latin typeface="Alfa Slab One"/>
                <a:ea typeface="Alfa Slab One"/>
                <a:cs typeface="Alfa Slab One"/>
                <a:sym typeface="Alfa Slab One"/>
              </a:rPr>
              <a:t>the Po </a:t>
            </a:r>
            <a:r>
              <a:rPr lang="it" sz="1600">
                <a:highlight>
                  <a:srgbClr val="FFFFFF"/>
                </a:highlight>
                <a:latin typeface="Alfa Slab One"/>
                <a:ea typeface="Alfa Slab One"/>
                <a:cs typeface="Alfa Slab One"/>
                <a:sym typeface="Alfa Slab One"/>
              </a:rPr>
              <a:t>delta</a:t>
            </a:r>
            <a:endParaRPr>
              <a:highlight>
                <a:srgbClr val="FFFFFF"/>
              </a:highlight>
              <a:latin typeface="Alfa Slab One"/>
              <a:ea typeface="Alfa Slab One"/>
              <a:cs typeface="Alfa Slab One"/>
              <a:sym typeface="Alfa Slab One"/>
            </a:endParaRPr>
          </a:p>
        </p:txBody>
      </p:sp>
      <p:sp>
        <p:nvSpPr>
          <p:cNvPr id="119" name="Google Shape;119;p19"/>
          <p:cNvSpPr txBox="1"/>
          <p:nvPr/>
        </p:nvSpPr>
        <p:spPr>
          <a:xfrm>
            <a:off x="2705050" y="4098625"/>
            <a:ext cx="29865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highlight>
                  <a:srgbClr val="FFFFFF"/>
                </a:highlight>
                <a:latin typeface="Alfa Slab One"/>
                <a:ea typeface="Alfa Slab One"/>
                <a:cs typeface="Alfa Slab One"/>
                <a:sym typeface="Alfa Slab One"/>
              </a:rPr>
              <a:t>Municipal building</a:t>
            </a:r>
            <a:endParaRPr>
              <a:highlight>
                <a:srgbClr val="FFFFFF"/>
              </a:highlight>
              <a:latin typeface="Alfa Slab One"/>
              <a:ea typeface="Alfa Slab One"/>
              <a:cs typeface="Alfa Slab One"/>
              <a:sym typeface="Alfa Slab One"/>
            </a:endParaRPr>
          </a:p>
        </p:txBody>
      </p:sp>
      <p:sp>
        <p:nvSpPr>
          <p:cNvPr id="120" name="Google Shape;120;p19"/>
          <p:cNvSpPr txBox="1"/>
          <p:nvPr/>
        </p:nvSpPr>
        <p:spPr>
          <a:xfrm>
            <a:off x="5919325" y="3732175"/>
            <a:ext cx="2807100" cy="4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500">
                <a:highlight>
                  <a:srgbClr val="FFFFFF"/>
                </a:highlight>
                <a:latin typeface="Alfa Slab One"/>
                <a:ea typeface="Alfa Slab One"/>
                <a:cs typeface="Alfa Slab One"/>
                <a:sym typeface="Alfa Slab One"/>
              </a:rPr>
              <a:t>Cathedral of San Giorgio</a:t>
            </a:r>
            <a:endParaRPr sz="1200">
              <a:highlight>
                <a:srgbClr val="FFFFFF"/>
              </a:highlight>
              <a:latin typeface="Alfa Slab One"/>
              <a:ea typeface="Alfa Slab One"/>
              <a:cs typeface="Alfa Slab One"/>
              <a:sym typeface="Alfa Slab One"/>
            </a:endParaRPr>
          </a:p>
        </p:txBody>
      </p:sp>
      <p:sp>
        <p:nvSpPr>
          <p:cNvPr id="121" name="Google Shape;121;p19"/>
          <p:cNvSpPr txBox="1"/>
          <p:nvPr/>
        </p:nvSpPr>
        <p:spPr>
          <a:xfrm>
            <a:off x="293525" y="4529300"/>
            <a:ext cx="2557800" cy="4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highlight>
                  <a:srgbClr val="FFFFFF"/>
                </a:highlight>
                <a:latin typeface="Alfa Slab One"/>
                <a:ea typeface="Alfa Slab One"/>
                <a:cs typeface="Alfa Slab One"/>
                <a:sym typeface="Alfa Slab One"/>
              </a:rPr>
              <a:t>Corso Ercole d’Este</a:t>
            </a:r>
            <a:endParaRPr>
              <a:highlight>
                <a:srgbClr val="FFFFFF"/>
              </a:highlight>
              <a:latin typeface="Alfa Slab One"/>
              <a:ea typeface="Alfa Slab One"/>
              <a:cs typeface="Alfa Slab One"/>
              <a:sym typeface="Alfa Slab On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125"/>
        <p:cNvGrpSpPr/>
        <p:nvPr/>
      </p:nvGrpSpPr>
      <p:grpSpPr>
        <a:xfrm>
          <a:off x="0" y="0"/>
          <a:ext cx="0" cy="0"/>
          <a:chOff x="0" y="0"/>
          <a:chExt cx="0" cy="0"/>
        </a:xfrm>
      </p:grpSpPr>
      <p:sp>
        <p:nvSpPr>
          <p:cNvPr id="126" name="Google Shape;126;p20"/>
          <p:cNvSpPr txBox="1">
            <a:spLocks noGrp="1"/>
          </p:cNvSpPr>
          <p:nvPr>
            <p:ph type="ctrTitle"/>
          </p:nvPr>
        </p:nvSpPr>
        <p:spPr>
          <a:xfrm>
            <a:off x="0" y="0"/>
            <a:ext cx="8520600" cy="722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sz="3700">
                <a:solidFill>
                  <a:srgbClr val="000000"/>
                </a:solidFill>
                <a:latin typeface="Alfa Slab One"/>
                <a:ea typeface="Alfa Slab One"/>
                <a:cs typeface="Alfa Slab One"/>
                <a:sym typeface="Alfa Slab One"/>
              </a:rPr>
              <a:t>Sitography</a:t>
            </a:r>
            <a:endParaRPr sz="3700">
              <a:solidFill>
                <a:srgbClr val="000000"/>
              </a:solidFill>
              <a:latin typeface="Alfa Slab One"/>
              <a:ea typeface="Alfa Slab One"/>
              <a:cs typeface="Alfa Slab One"/>
              <a:sym typeface="Alfa Slab One"/>
            </a:endParaRPr>
          </a:p>
        </p:txBody>
      </p:sp>
      <p:sp>
        <p:nvSpPr>
          <p:cNvPr id="127" name="Google Shape;127;p20"/>
          <p:cNvSpPr txBox="1">
            <a:spLocks noGrp="1"/>
          </p:cNvSpPr>
          <p:nvPr>
            <p:ph type="subTitle" idx="1"/>
          </p:nvPr>
        </p:nvSpPr>
        <p:spPr>
          <a:xfrm>
            <a:off x="0" y="722403"/>
            <a:ext cx="8520600" cy="4216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 sz="1250" u="sng">
                <a:solidFill>
                  <a:srgbClr val="1155CC"/>
                </a:solidFill>
                <a:latin typeface="Merriweather"/>
                <a:ea typeface="Merriweather"/>
                <a:cs typeface="Merriweather"/>
                <a:sym typeface="Merriweather"/>
                <a:hlinkClick r:id="rId3">
                  <a:extLst>
                    <a:ext uri="{A12FA001-AC4F-418D-AE19-62706E023703}">
                      <ahyp:hlinkClr xmlns:ahyp="http://schemas.microsoft.com/office/drawing/2018/hyperlinkcolor" val="tx"/>
                    </a:ext>
                  </a:extLst>
                </a:hlinkClick>
              </a:rPr>
              <a:t>https://it.wikipedia.org/wiki/Castello_Estense</a:t>
            </a:r>
            <a:r>
              <a:rPr lang="it"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15000"/>
              </a:lnSpc>
              <a:spcBef>
                <a:spcPts val="1100"/>
              </a:spcBef>
              <a:spcAft>
                <a:spcPts val="0"/>
              </a:spcAft>
              <a:buNone/>
            </a:pPr>
            <a:r>
              <a:rPr lang="it" sz="1250" u="sng">
                <a:solidFill>
                  <a:srgbClr val="1155CC"/>
                </a:solidFill>
                <a:latin typeface="Merriweather"/>
                <a:ea typeface="Merriweather"/>
                <a:cs typeface="Merriweather"/>
                <a:sym typeface="Merriweather"/>
                <a:hlinkClick r:id="rId4">
                  <a:extLst>
                    <a:ext uri="{A12FA001-AC4F-418D-AE19-62706E023703}">
                      <ahyp:hlinkClr xmlns:ahyp="http://schemas.microsoft.com/office/drawing/2018/hyperlinkcolor" val="tx"/>
                    </a:ext>
                  </a:extLst>
                </a:hlinkClick>
              </a:rPr>
              <a:t>http://www.unesco.it/it/RiserveBiosfera/Detail/95</a:t>
            </a:r>
            <a:r>
              <a:rPr lang="it" sz="1250">
                <a:solidFill>
                  <a:srgbClr val="000000"/>
                </a:solidFill>
                <a:latin typeface="Merriweather"/>
                <a:ea typeface="Merriweather"/>
                <a:cs typeface="Merriweather"/>
                <a:sym typeface="Merriweather"/>
              </a:rPr>
              <a:t> </a:t>
            </a:r>
            <a:endParaRPr sz="1250">
              <a:solidFill>
                <a:srgbClr val="000000"/>
              </a:solidFill>
              <a:latin typeface="Merriweather"/>
              <a:ea typeface="Merriweather"/>
              <a:cs typeface="Merriweather"/>
              <a:sym typeface="Merriweather"/>
            </a:endParaRPr>
          </a:p>
          <a:p>
            <a:pPr marL="0" lvl="0" indent="0" algn="l" rtl="0">
              <a:lnSpc>
                <a:spcPct val="115000"/>
              </a:lnSpc>
              <a:spcBef>
                <a:spcPts val="1100"/>
              </a:spcBef>
              <a:spcAft>
                <a:spcPts val="0"/>
              </a:spcAft>
              <a:buNone/>
            </a:pPr>
            <a:r>
              <a:rPr lang="it" sz="1250" u="sng">
                <a:solidFill>
                  <a:srgbClr val="1155CC"/>
                </a:solidFill>
                <a:latin typeface="Merriweather"/>
                <a:ea typeface="Merriweather"/>
                <a:cs typeface="Merriweather"/>
                <a:sym typeface="Merriweather"/>
                <a:hlinkClick r:id="rId5">
                  <a:extLst>
                    <a:ext uri="{A12FA001-AC4F-418D-AE19-62706E023703}">
                      <ahyp:hlinkClr xmlns:ahyp="http://schemas.microsoft.com/office/drawing/2018/hyperlinkcolor" val="tx"/>
                    </a:ext>
                  </a:extLst>
                </a:hlinkClick>
              </a:rPr>
              <a:t>https://it.wikipedia.org/wiki/Cattedrale_di_San_Giorgio_(Ferrara)</a:t>
            </a:r>
            <a:endParaRPr sz="1250">
              <a:solidFill>
                <a:srgbClr val="000000"/>
              </a:solidFill>
              <a:latin typeface="Merriweather"/>
              <a:ea typeface="Merriweather"/>
              <a:cs typeface="Merriweather"/>
              <a:sym typeface="Merriweather"/>
            </a:endParaRPr>
          </a:p>
          <a:p>
            <a:pPr marL="0" lvl="0" indent="0" algn="l" rtl="0">
              <a:lnSpc>
                <a:spcPct val="115000"/>
              </a:lnSpc>
              <a:spcBef>
                <a:spcPts val="1100"/>
              </a:spcBef>
              <a:spcAft>
                <a:spcPts val="0"/>
              </a:spcAft>
              <a:buNone/>
            </a:pPr>
            <a:r>
              <a:rPr lang="it" sz="1200" u="sng">
                <a:solidFill>
                  <a:srgbClr val="1155CC"/>
                </a:solidFill>
                <a:latin typeface="Merriweather"/>
                <a:ea typeface="Merriweather"/>
                <a:cs typeface="Merriweather"/>
                <a:sym typeface="Merriweather"/>
                <a:hlinkClick r:id="rId6">
                  <a:extLst>
                    <a:ext uri="{A12FA001-AC4F-418D-AE19-62706E023703}">
                      <ahyp:hlinkClr xmlns:ahyp="http://schemas.microsoft.com/office/drawing/2018/hyperlinkcolor" val="tx"/>
                    </a:ext>
                  </a:extLst>
                </a:hlinkClick>
              </a:rPr>
              <a:t>https://www.ferraraterraeacqua.it/it/ferrara/scopri-il-territorio/arte-e-cultura/ville-dimore-teatri-storici/palazzo-municipale</a:t>
            </a:r>
            <a:endParaRPr sz="1200">
              <a:solidFill>
                <a:srgbClr val="000000"/>
              </a:solidFill>
              <a:latin typeface="Merriweather"/>
              <a:ea typeface="Merriweather"/>
              <a:cs typeface="Merriweather"/>
              <a:sym typeface="Merriweather"/>
            </a:endParaRPr>
          </a:p>
          <a:p>
            <a:pPr marL="0" lvl="0" indent="0" algn="l" rtl="0">
              <a:lnSpc>
                <a:spcPct val="115000"/>
              </a:lnSpc>
              <a:spcBef>
                <a:spcPts val="0"/>
              </a:spcBef>
              <a:spcAft>
                <a:spcPts val="0"/>
              </a:spcAft>
              <a:buNone/>
            </a:pPr>
            <a:endParaRPr sz="1200">
              <a:solidFill>
                <a:srgbClr val="000000"/>
              </a:solidFill>
              <a:latin typeface="Merriweather"/>
              <a:ea typeface="Merriweather"/>
              <a:cs typeface="Merriweather"/>
              <a:sym typeface="Merriweather"/>
            </a:endParaRPr>
          </a:p>
          <a:p>
            <a:pPr marL="0" lvl="0" indent="0" algn="l" rtl="0">
              <a:lnSpc>
                <a:spcPct val="115000"/>
              </a:lnSpc>
              <a:spcBef>
                <a:spcPts val="0"/>
              </a:spcBef>
              <a:spcAft>
                <a:spcPts val="0"/>
              </a:spcAft>
              <a:buNone/>
            </a:pPr>
            <a:r>
              <a:rPr lang="it" sz="1200" u="sng">
                <a:solidFill>
                  <a:srgbClr val="1155CC"/>
                </a:solidFill>
                <a:latin typeface="Merriweather"/>
                <a:ea typeface="Merriweather"/>
                <a:cs typeface="Merriweather"/>
                <a:sym typeface="Merriweather"/>
                <a:hlinkClick r:id="rId7">
                  <a:extLst>
                    <a:ext uri="{A12FA001-AC4F-418D-AE19-62706E023703}">
                      <ahyp:hlinkClr xmlns:ahyp="http://schemas.microsoft.com/office/drawing/2018/hyperlinkcolor" val="tx"/>
                    </a:ext>
                  </a:extLst>
                </a:hlinkClick>
              </a:rPr>
              <a:t>https://www.ferraraterraeacqua.it/en/ferrara/discover-the-area/art-and-culture/villas-historical-residences-and-theatres/palazzo-schifanoia</a:t>
            </a:r>
            <a:endParaRPr sz="1200">
              <a:solidFill>
                <a:srgbClr val="000000"/>
              </a:solidFill>
              <a:latin typeface="Merriweather"/>
              <a:ea typeface="Merriweather"/>
              <a:cs typeface="Merriweather"/>
              <a:sym typeface="Merriweather"/>
            </a:endParaRPr>
          </a:p>
          <a:p>
            <a:pPr marL="0" lvl="0" indent="0" algn="l" rtl="0">
              <a:lnSpc>
                <a:spcPct val="115000"/>
              </a:lnSpc>
              <a:spcBef>
                <a:spcPts val="0"/>
              </a:spcBef>
              <a:spcAft>
                <a:spcPts val="0"/>
              </a:spcAft>
              <a:buNone/>
            </a:pPr>
            <a:endParaRPr sz="1200">
              <a:solidFill>
                <a:srgbClr val="000000"/>
              </a:solidFill>
              <a:latin typeface="Merriweather"/>
              <a:ea typeface="Merriweather"/>
              <a:cs typeface="Merriweather"/>
              <a:sym typeface="Merriweather"/>
            </a:endParaRPr>
          </a:p>
          <a:p>
            <a:pPr marL="0" lvl="0" indent="0" algn="l" rtl="0">
              <a:lnSpc>
                <a:spcPct val="115000"/>
              </a:lnSpc>
              <a:spcBef>
                <a:spcPts val="0"/>
              </a:spcBef>
              <a:spcAft>
                <a:spcPts val="0"/>
              </a:spcAft>
              <a:buNone/>
            </a:pPr>
            <a:r>
              <a:rPr lang="it" sz="1200" u="sng">
                <a:solidFill>
                  <a:srgbClr val="1155CC"/>
                </a:solidFill>
                <a:latin typeface="Merriweather"/>
                <a:ea typeface="Merriweather"/>
                <a:cs typeface="Merriweather"/>
                <a:sym typeface="Merriweather"/>
                <a:hlinkClick r:id="rId8">
                  <a:extLst>
                    <a:ext uri="{A12FA001-AC4F-418D-AE19-62706E023703}">
                      <ahyp:hlinkClr xmlns:ahyp="http://schemas.microsoft.com/office/drawing/2018/hyperlinkcolor" val="tx"/>
                    </a:ext>
                  </a:extLst>
                </a:hlinkClick>
              </a:rPr>
              <a:t>https://www.ferraraterraeacqua.it/it/ferrara/scopri-il-territorio/arte-e-cultura/piazze-logge-vie-storiche/corso-ercole-i-deste</a:t>
            </a:r>
            <a:endParaRPr sz="1500"/>
          </a:p>
          <a:p>
            <a:pPr marL="0" lvl="0" indent="0" algn="l" rtl="0">
              <a:spcBef>
                <a:spcPts val="0"/>
              </a:spcBef>
              <a:spcAft>
                <a:spcPts val="0"/>
              </a:spcAft>
              <a:buNone/>
            </a:pPr>
            <a:endParaRPr>
              <a:solidFill>
                <a:srgbClr val="1155CC"/>
              </a:solidFill>
            </a:endParaRPr>
          </a:p>
          <a:p>
            <a:pPr marL="0" lvl="0" indent="0" algn="l" rtl="0">
              <a:spcBef>
                <a:spcPts val="0"/>
              </a:spcBef>
              <a:spcAft>
                <a:spcPts val="0"/>
              </a:spcAft>
              <a:buNone/>
            </a:pPr>
            <a:r>
              <a:rPr lang="it" sz="1300" u="sng">
                <a:solidFill>
                  <a:srgbClr val="1155CC"/>
                </a:solidFill>
                <a:latin typeface="Arial"/>
                <a:ea typeface="Arial"/>
                <a:cs typeface="Arial"/>
                <a:sym typeface="Arial"/>
                <a:hlinkClick r:id="rId9">
                  <a:extLst>
                    <a:ext uri="{A12FA001-AC4F-418D-AE19-62706E023703}">
                      <ahyp:hlinkClr xmlns:ahyp="http://schemas.microsoft.com/office/drawing/2018/hyperlinkcolor" val="tx"/>
                    </a:ext>
                  </a:extLst>
                </a:hlinkClick>
              </a:rPr>
              <a:t>Clima Ferrara - meteobluewww.meteoblue.com › tempo › ferrara_italia_3177090</a:t>
            </a:r>
            <a:endParaRPr sz="1800">
              <a:solidFill>
                <a:srgbClr val="1155CC"/>
              </a:solidFill>
            </a:endParaRPr>
          </a:p>
          <a:p>
            <a:pPr marL="0" lvl="0" indent="0" algn="l" rtl="0">
              <a:spcBef>
                <a:spcPts val="0"/>
              </a:spcBef>
              <a:spcAft>
                <a:spcPts val="0"/>
              </a:spcAft>
              <a:buNone/>
            </a:pPr>
            <a:endParaRPr sz="18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543</Words>
  <Application>Microsoft Office PowerPoint</Application>
  <PresentationFormat>Presentazione su schermo (16:9)</PresentationFormat>
  <Paragraphs>41</Paragraphs>
  <Slides>8</Slides>
  <Notes>8</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vt:i4>
      </vt:variant>
    </vt:vector>
  </HeadingPairs>
  <TitlesOfParts>
    <vt:vector size="14" baseType="lpstr">
      <vt:lpstr>Merriweather</vt:lpstr>
      <vt:lpstr>Arial</vt:lpstr>
      <vt:lpstr>Roboto</vt:lpstr>
      <vt:lpstr>Alfa Slab One</vt:lpstr>
      <vt:lpstr>Calibri</vt:lpstr>
      <vt:lpstr>Paradigm</vt:lpstr>
      <vt:lpstr>Ferrara’s geography</vt:lpstr>
      <vt:lpstr>Location and territory of Ferrara</vt:lpstr>
      <vt:lpstr>Plant of the city of Ferrara</vt:lpstr>
      <vt:lpstr>The climate of Ferrara</vt:lpstr>
      <vt:lpstr>Hydrography of Ferrara</vt:lpstr>
      <vt:lpstr>Shores of Comacchio</vt:lpstr>
      <vt:lpstr>UNESCO </vt:lpstr>
      <vt:lpstr>Sitography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Ferrara’s geography</dc:title>
  <cp:lastModifiedBy>giacinta fogli</cp:lastModifiedBy>
  <cp:revision>2</cp:revision>
  <dcterms:modified xsi:type="dcterms:W3CDTF">2020-12-30T17:29:38Z</dcterms:modified>
</cp:coreProperties>
</file>