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8" r:id="rId5"/>
    <p:sldId id="26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310" r:id="rId22"/>
    <p:sldId id="311" r:id="rId23"/>
    <p:sldId id="312" r:id="rId24"/>
    <p:sldId id="313" r:id="rId25"/>
    <p:sldId id="314" r:id="rId26"/>
    <p:sldId id="315" r:id="rId27"/>
    <p:sldId id="262" r:id="rId28"/>
    <p:sldId id="302" r:id="rId29"/>
    <p:sldId id="303" r:id="rId30"/>
    <p:sldId id="304" r:id="rId31"/>
    <p:sldId id="305" r:id="rId32"/>
    <p:sldId id="263" r:id="rId33"/>
    <p:sldId id="264" r:id="rId34"/>
    <p:sldId id="265" r:id="rId35"/>
    <p:sldId id="287" r:id="rId36"/>
    <p:sldId id="268" r:id="rId37"/>
    <p:sldId id="266" r:id="rId38"/>
    <p:sldId id="267" r:id="rId39"/>
    <p:sldId id="285" r:id="rId40"/>
    <p:sldId id="286" r:id="rId41"/>
    <p:sldId id="316" r:id="rId42"/>
    <p:sldId id="317" r:id="rId43"/>
    <p:sldId id="288" r:id="rId44"/>
    <p:sldId id="289" r:id="rId45"/>
    <p:sldId id="290" r:id="rId46"/>
    <p:sldId id="291" r:id="rId47"/>
    <p:sldId id="306" r:id="rId48"/>
    <p:sldId id="292" r:id="rId49"/>
    <p:sldId id="293" r:id="rId50"/>
    <p:sldId id="307" r:id="rId51"/>
    <p:sldId id="294" r:id="rId52"/>
    <p:sldId id="308" r:id="rId53"/>
    <p:sldId id="309" r:id="rId54"/>
    <p:sldId id="269" r:id="rId5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21" autoAdjust="0"/>
    <p:restoredTop sz="94660"/>
  </p:normalViewPr>
  <p:slideViewPr>
    <p:cSldViewPr>
      <p:cViewPr varScale="1">
        <p:scale>
          <a:sx n="68" d="100"/>
          <a:sy n="68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EF4F-92F3-4878-8928-40EE32D7A7DB}" type="datetimeFigureOut">
              <a:rPr lang="de-DE" smtClean="0"/>
              <a:pPr/>
              <a:t>08.05.2017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867F7-C757-4AC0-AF73-3DB215C0ABE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de/url?sa=i&amp;rct=j&amp;q=&amp;esrc=s&amp;source=images&amp;cd=&amp;cad=rja&amp;uact=8&amp;ved=0ahUKEwi43b2Ugs_TAhVKPFAKHZW4BU0QjRwIBw&amp;url=http://www.planet-wissen.de/geschichte/ddr/geteilte_stadt_berlin/pwiedasbrandenburgertor100.html&amp;psig=AFQjCNHjMpmw9NZZsYbSS5OIx0xKATJHQw&amp;ust=1493739153236462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de/url?sa=i&amp;rct=j&amp;q=&amp;esrc=s&amp;source=images&amp;cd=&amp;cad=rja&amp;uact=8&amp;ved=0ahUKEwjnwIOag8_TAhUCIVAKHbZiBlEQjRwIBw&amp;url=http://www.stepmap.de/landkarte/deutschland-in-europa-156597&amp;psig=AFQjCNGmK0hAF_ZzBKUPiE35RMQJcJ_-YA&amp;ust=1493739441034229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de/url?sa=i&amp;rct=j&amp;q=&amp;esrc=s&amp;source=images&amp;cd=&amp;cad=rja&amp;uact=8&amp;ved=0ahUKEwiuut6jo97TAhVPaVAKHYSdDBUQjRwIBw&amp;url=http://www.stepmap.de/landkarte/fluesse-deutschland-1220491&amp;psig=AFQjCNGt8iJ4_e_uZmPuhTljI-8z69tGeA&amp;ust=1494263448040277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s://www.google.de/url?sa=i&amp;rct=j&amp;q=&amp;esrc=s&amp;source=images&amp;cd=&amp;cad=rja&amp;uact=8&amp;ved=0ahUKEwiki9PZo97TAhUHZFAKHViXAbcQjRwIBw&amp;url=https://www.skr.de/nordsee-urlaub/&amp;psig=AFQjCNEfLmScT2V9RncoSqqr7iiyq25vFA&amp;ust=149426354849710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de/url?sa=i&amp;rct=j&amp;q=&amp;esrc=s&amp;source=images&amp;cd=&amp;cad=rja&amp;uact=8&amp;ved=0ahUKEwis557-o97TAhWQYVAKHQ0fBC4QjRwIBw&amp;url=http://www.abacho.de/reise-inspiration/erlebnis-wattenmeer-wattwanderungen-an-der-nordsee/&amp;psig=AFQjCNHBZ7I7i-iHXhHgfi6eavw_TqlR1g&amp;ust=1494263634202887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google.de/url?sa=i&amp;rct=j&amp;q=&amp;esrc=s&amp;source=images&amp;cd=&amp;cad=rja&amp;uact=8&amp;ved=0ahUKEwij5J_so97TAhXOa1AKHZywDU8QjRwIBw&amp;url=https://de.wikipedia.org/wiki/Ostsee&amp;psig=AFQjCNEiMUeZsptf8sBwbgoUV1cVPF9uYw&amp;ust=149426359203181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de/url?sa=i&amp;rct=j&amp;q=&amp;esrc=s&amp;source=images&amp;cd=&amp;cad=rja&amp;uact=8&amp;ved=0ahUKEwj8w5yXpN7TAhXIJFAKHU7DDbgQjRwIBw&amp;url=https://franks-travelbox.com/deutschland/insel-rugen.html&amp;psig=AFQjCNF9x-QT8iXboCMP_FYHAWwsOpYYCA&amp;ust=1494263685257707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de/url?sa=i&amp;rct=j&amp;q=&amp;esrc=s&amp;source=images&amp;cd=&amp;cad=rja&amp;uact=8&amp;ved=0ahUKEwiw4YyrpN7TAhWCIVAKHclbC-EQjRwIBw&amp;url=http://www.ndr.de/ratgeber/reise/harz_suedniedersachsen/zwischen-Bergbau-und-Naturschutz,harznatur100.html&amp;psig=AFQjCNFNT2aIX7nORpDkxtv8b0jObQbHFQ&amp;ust=1494263727138800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de/url?sa=i&amp;rct=j&amp;q=&amp;esrc=s&amp;source=images&amp;cd=&amp;cad=rja&amp;uact=8&amp;ved=0ahUKEwjKt7TFpN7TAhUKLVAKHcv6AagQjRwIBw&amp;url=http://www.schwarzwald-tourismus.info/entdecken/Wandern&amp;psig=AFQjCNGKuD-sa4VSFl8DEgwkmGnGl7TAUQ&amp;ust=1494263787540379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de/url?sa=i&amp;rct=j&amp;q=&amp;esrc=s&amp;source=images&amp;cd=&amp;cad=rja&amp;uact=8&amp;ved=0ahUKEwiD0azgpN7TAhXGZFAKHWgYDUYQjRwIBw&amp;url=https://de.wikipedia.org/wiki/Berner_Alpen&amp;psig=AFQjCNE8m2yT1Y-AcG3-CSBcesjq_zGxsw&amp;ust=1494263835013616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de/url?sa=i&amp;rct=j&amp;q=&amp;esrc=s&amp;source=images&amp;cd=&amp;cad=rja&amp;uact=8&amp;ved=0ahUKEwim0fz-iM_TAhVRLlAKHWwwC2kQjRwIBw&amp;url=http://www.urlaubart.de/berlin/&amp;psig=AFQjCNFMGK7SR4PIoPJtNfiIvEnla87VWg&amp;ust=1493740973856863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e/url?sa=i&amp;rct=j&amp;q=&amp;esrc=s&amp;source=images&amp;cd=&amp;cad=rja&amp;uact=8&amp;ved=0ahUKEwjo_6Kun97TAhXKY1AKHbc7CPAQjRwIBw&amp;url=http://www.reichstagberlin.net/architektur-des-reichstages/&amp;psig=AFQjCNEe4IbBLMuL5kRjcsGYG3IVLuu4xg&amp;ust=1494262355705657" TargetMode="External"/><Relationship Id="rId2" Type="http://schemas.openxmlformats.org/officeDocument/2006/relationships/hyperlink" Target="https://www.google.de/url?sa=i&amp;rct=j&amp;q=&amp;esrc=s&amp;source=images&amp;cd=&amp;cad=rja&amp;uact=8&amp;ved=0ahUKEwjFo6yhn97TAhXSfFAKHSswBu8QjRwIBw&amp;url=https://de.wikipedia.org/wiki/Reichstagsgeb%C3%A4ude&amp;psig=AFQjCNEe4IbBLMuL5kRjcsGYG3IVLuu4xg&amp;ust=14942623557056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e/url?sa=i&amp;rct=j&amp;q=&amp;esrc=s&amp;source=images&amp;cd=&amp;cad=rja&amp;uact=8&amp;ved=0ahUKEwigi_WAn97TAhVLaFAKHYV-DxUQjRwIBw&amp;url=http://www.fototouren-berlin.de/brandenburger-tor/&amp;psig=AFQjCNFv0SjpwWfs3rjeaeYZ3k4kYRpePA&amp;ust=1494262224763810" TargetMode="External"/><Relationship Id="rId2" Type="http://schemas.openxmlformats.org/officeDocument/2006/relationships/hyperlink" Target="https://www.google.de/url?sa=i&amp;rct=j&amp;q=&amp;esrc=s&amp;source=images&amp;cd=&amp;cad=rja&amp;uact=8&amp;ved=0ahUKEwi2q9Xent7TAhUEY1AKHZlCCTEQjRwIBw&amp;url=https://www.lightworld.com.tr/luminusun-turkiye-distributoru/&amp;psig=AFQjCNFv0SjpwWfs3rjeaeYZ3k4kYRpePA&amp;ust=149426222476381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de/url?sa=i&amp;rct=j&amp;q=&amp;esrc=s&amp;source=images&amp;cd=&amp;cad=rja&amp;uact=8&amp;ved=0ahUKEwidmNu-gdfTAhVMElAKHTUZDVYQjRwIBw&amp;url=http://www.thecountriesof.com/what-countries-border-germany-list/&amp;psig=AFQjCNEMrVasyqkajj4bS_LxIVeekaRgaw&amp;ust=1494013850902841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de/url?sa=i&amp;rct=j&amp;q=&amp;esrc=s&amp;source=images&amp;cd=&amp;cad=rja&amp;uact=8&amp;ved=0ahUKEwiKt9i-n97TAhWNfFAKHdB_Dk8QjRwIBw&amp;url=http://www.smb.museum/museen-und-einrichtungen/museumsinsel-berlin/home.html&amp;psig=AFQjCNFFz-Ra2bv-KQA6QnBBrgJaPxWYJQ&amp;ust=149426242798503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www.google.de/url?sa=i&amp;rct=j&amp;q=&amp;esrc=s&amp;source=images&amp;cd=&amp;cad=rja&amp;uact=8&amp;ved=0ahUKEwjc1c3Gn97TAhVLElAKHUN_CtoQjRwIBw&amp;url=http://www.ackselhaus.de/museumsinsel/&amp;psig=AFQjCNFFz-Ra2bv-KQA6QnBBrgJaPxWYJQ&amp;ust=149426242798503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de/url?sa=i&amp;rct=j&amp;q=&amp;esrc=s&amp;source=images&amp;cd=&amp;cad=rja&amp;uact=8&amp;ved=0ahUKEwjolsPXn97TAhWLbVAKHd1gDYQQjRwIBw&amp;url=http://de.anekdotique.com/die-berliner-east-side-gallery-und-der-lauf-der-zeit/&amp;psig=AFQjCNGQLcaPYdivJrngq7QmB-qaaYOW0A&amp;ust=149426248276444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de/url?sa=i&amp;rct=j&amp;q=&amp;esrc=s&amp;source=images&amp;cd=&amp;cad=rja&amp;uact=8&amp;ved=0ahUKEwiB8-Hcic_TAhWGPFAKHVAKDE0QjRwIBw&amp;url=https://de.wikipedia.org/wiki/Flagge_Deutschlands&amp;psig=AFQjCNFPIDw5w9BpJ8TPqTUzXoRe2-OUhg&amp;ust=149374119216035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de/url?sa=i&amp;rct=j&amp;q=&amp;esrc=s&amp;source=images&amp;cd=&amp;cad=rja&amp;uact=8&amp;ved=0ahUKEwio0L-Ci8_TAhXOZFAKHe6vD5kQjRwIBw&amp;url=http://www.deutschlandfunk.de/erster-weltkrieg-sport-im-schuetzengraben.1346.de.html?dram:article_id=282122&amp;psig=AFQjCNGQpAYMxZLWIihivc6yx10j5iomXA&amp;ust=1493741521264625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e/url?sa=i&amp;rct=j&amp;q=&amp;esrc=s&amp;source=images&amp;cd=&amp;cad=rja&amp;uact=8&amp;ved=0ahUKEwiGvouXjc_TAhUIK1AKHYEdCVsQjRwIBw&amp;url=http://www.indiana.edu/~g300/berlin/berlinmauer/&amp;psig=AFQjCNGag6UQ0oCgvZfj5DCQRhDzpfbFeQ&amp;ust=1493742117115780" TargetMode="External"/><Relationship Id="rId2" Type="http://schemas.openxmlformats.org/officeDocument/2006/relationships/hyperlink" Target="https://www.google.de/url?sa=i&amp;rct=j&amp;q=&amp;esrc=s&amp;source=images&amp;cd=&amp;cad=rja&amp;uact=8&amp;ved=0ahUKEwjZxuKvjM_TAhWKZVAKHRUCA5UQjRwIBw&amp;url=https://www.pi-news.net/2013/11/9-november-1989-2230-uhr-ich-stelle-die-kontrollen-ein-und-lasse-die-leute-raus/&amp;psig=AFQjCNHGA814pxPTyBlp5FdMGQokDXlCSw&amp;ust=149374189728757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www.google.de/url?sa=i&amp;rct=j&amp;q=&amp;esrc=s&amp;source=images&amp;cd=&amp;cad=rja&amp;uact=8&amp;ved=0ahUKEwj__tPPjM_TAhUDIVAKHc6CD_QQjRwIBw&amp;url=http://www.bpb.de/politik/hintergrund-aktuell/194561/25-jahre-mauerfall-06-11-2014&amp;psig=AFQjCNHGA814pxPTyBlp5FdMGQokDXlCSw&amp;ust=1493741897287575" TargetMode="Externa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de/url?sa=i&amp;rct=j&amp;q=&amp;esrc=s&amp;source=images&amp;cd=&amp;cad=rja&amp;uact=8&amp;ved=0ahUKEwiRgdK1_dbTAhUIElAKHTpPBrgQjRwIBw&amp;url=https://blog.kodakmoments.de/top-schoensten-landschaften-reiseziele-deutschland-landschaftsfotografie-tipps-fotograf-berthold-steinhilber/&amp;psig=AFQjCNHUvDhegrAjHFCjaJE2TomCBBxYFA&amp;ust=149401276274592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://www.google.de/url?sa=i&amp;rct=j&amp;q=&amp;esrc=s&amp;source=images&amp;cd=&amp;cad=rja&amp;uact=8&amp;ved=0ahUKEwj5pt3O_dbTAhVHa1AKHV6qBR0QjRwIBw&amp;url=http://www.travelmyne.de/europa/deutschland&amp;psig=AFQjCNHUvDhegrAjHFCjaJE2TomCBBxYFA&amp;ust=149401276274592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de/url?sa=i&amp;rct=j&amp;q=&amp;esrc=s&amp;source=images&amp;cd=&amp;cad=rja&amp;uact=8&amp;ved=0ahUKEwiD4qnm_dbTAhVLZ1AKHQnrDuUQjRwIBw&amp;url=https://klexikon.zum.de/wiki/K%C3%B6lner_Dom&amp;psig=AFQjCNFdtHWi5PjWoVyj0fPKCNu9mVBf8g&amp;ust=149401286089370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s://www.google.de/url?sa=i&amp;rct=j&amp;q=&amp;esrc=s&amp;source=images&amp;cd=&amp;cad=rja&amp;uact=8&amp;ved=0ahUKEwi7kpWC_tbTAhVMKFAKHegcCEYQjRwIBw&amp;url=https://www.getyourguide.de/dresdner-frauenkirche-l3469/&amp;psig=AFQjCNGw3EJP_iT2BedXi9lZIZx-TUKolQ&amp;ust=1494012924048999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e/url?sa=i&amp;rct=j&amp;q=&amp;esrc=s&amp;source=images&amp;cd=&amp;cad=rja&amp;uact=8&amp;ved=0ahUKEwi-8Ki5-tbTAhXKKFAKHWSjCdAQjRwIBw&amp;url=http://www.t-online.de/ratgeber/freizeit/umwelt-natur/id_70396662/keiler-bache-und-frischlinge-die-wildschwein-familie.html&amp;psig=AFQjCNF1zlI0AcYgEksPyhAPonXTUKdCRA&amp;ust=1494011963799269" TargetMode="External"/><Relationship Id="rId2" Type="http://schemas.openxmlformats.org/officeDocument/2006/relationships/hyperlink" Target="https://www.google.de/url?sa=i&amp;rct=j&amp;q=&amp;esrc=s&amp;source=images&amp;cd=&amp;cad=rja&amp;uact=8&amp;ved=0ahUKEwjZxuKvjM_TAhWKZVAKHRUCA5UQjRwIBw&amp;url=https://www.pi-news.net/2013/11/9-november-1989-2230-uhr-ich-stelle-die-kontrollen-ein-und-lasse-die-leute-raus/&amp;psig=AFQjCNHGA814pxPTyBlp5FdMGQokDXlCSw&amp;ust=149374189728757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s://www.google.de/url?sa=i&amp;rct=j&amp;q=&amp;esrc=s&amp;source=images&amp;cd=&amp;cad=rja&amp;uact=8&amp;ved=0ahUKEwjH4-3Q-tbTAhWKUlAKHSQIC3wQjRwIBw&amp;url=https://bilder.4ever.eu/tag/23866/junges-reh&amp;psig=AFQjCNEGh6AJstxB4bfwUsoDg_x9cC0F6Q&amp;ust=1494012012197058" TargetMode="Externa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de/url?sa=i&amp;rct=j&amp;q=&amp;esrc=s&amp;source=images&amp;cd=&amp;cad=rja&amp;uact=8&amp;ved=0ahUKEwjJ5uTu-tbTAhUJJVAKHSG9BFUQjRwIBw&amp;url=http://www.br.de/radio/bayern2/wissen/radiowissen/fuchs-meister-reinecke-100.html&amp;psig=AFQjCNH5UbPQUE6qSSdGAvRclPl2BAM6rA&amp;ust=14940120724629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s://www.google.de/url?sa=i&amp;rct=j&amp;q=&amp;esrc=s&amp;source=images&amp;cd=&amp;cad=rja&amp;uact=8&amp;ved=0ahUKEwj6wcuB-9bTAhVHbVAKHUk3AnwQjRwIBw&amp;url=https://naturfotografen-forum.de/o473214-Waldhase&amp;psig=AFQjCNHanfuAIz2mLz2WS-GeCNrt26wP3A&amp;ust=1494012118775276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de/url?sa=i&amp;rct=j&amp;q=&amp;esrc=s&amp;source=images&amp;cd=&amp;cad=rja&amp;uact=8&amp;ved=0ahUKEwjjidii-9bTAhUNaFAKHY1MDdUQjRwIBw&amp;url=http://www.tierchenwelt.de/insektenfresser/68-igel.html&amp;psig=AFQjCNFkFCzEKf9T6yy8TgsjGIg-UgqTTA&amp;ust=149401215052566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de/url?sa=i&amp;rct=j&amp;q=&amp;esrc=s&amp;source=images&amp;cd=&amp;cad=rja&amp;uact=8&amp;ved=0ahUKEwjX6YPE-9bTAhUGYVAKHSHKBAgQjRwIBw&amp;url=https://de.wikipedia.org/wiki/Eichh%C3%B6rnchen&amp;psig=AFQjCNH8NpK9b9cFNmwtIBrjXsjJSkYTVQ&amp;ust=149401224884798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s://www.google.de/url?sa=i&amp;rct=j&amp;q=&amp;esrc=s&amp;source=images&amp;cd=&amp;cad=rja&amp;uact=8&amp;ved=0ahUKEwihwOPb-9bTAhUQJVAKHU8ZC60QjRwIBw&amp;url=https://www.buglife.org.uk/bugs-and-habitats/garden-cross-spider&amp;psig=AFQjCNFsXOp3Mc9mEPPYN1pIgPHGP4Pw7w&amp;ust=14940123081545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de/url?sa=i&amp;rct=j&amp;q=&amp;esrc=s&amp;source=images&amp;cd=&amp;cad=rja&amp;uact=8&amp;ved=0ahUKEwj0-cGT_NbTAhXKUlAKHURPBjAQjRwIBw&amp;url=http://www.understandingitaly.com/profile-content/asp.html&amp;psig=AFQjCNFma4Q2IS2vtgVvN-uvkbEy2dcVww&amp;ust=1494012423862500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www.google.de/url?sa=i&amp;rct=j&amp;q=&amp;esrc=s&amp;source=images&amp;cd=&amp;cad=rja&amp;uact=8&amp;ved=0ahUKEwjDz9OD_NbTAhXOaFAKHXPVCrkQjRwIBw&amp;url=http://www.itv.com/news/2016-03-16/dog-owners-warned-about-deadly-tick-borne-disease/&amp;psig=AFQjCNFvGtDZmA9BVVlDIIzJE04IN4SRpw&amp;ust=1494012377690102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hyperlink" Target="http://www.google.de/url?sa=i&amp;rct=j&amp;q=&amp;esrc=s&amp;source=images&amp;cd=&amp;cad=rja&amp;uact=8&amp;ved=0ahUKEwiSvr2E_eDTAhVBa1AKHfXfBF0QjRwIBw&amp;url=http%3A%2F%2Fwww.logisches-pferdetraining.de%2Fannouncement%2Fsilvester-2016%2F&amp;psig=AFQjCNFfnBAygpOhWsUiGO0AyuClslc10Q&amp;ust=149435625699251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de/url?sa=i&amp;rct=j&amp;q=&amp;esrc=s&amp;source=images&amp;cd=&amp;ved=0ahUKEwi4-afh_eDTAhXFLVAKHX_cBjEQjRwIBw&amp;url=https%3A%2F%2Fwww.pinterest.com%2Fevesta%2Fbunnies-are-my-favourite%2F&amp;psig=AFQjCNFKCDs0UcrBE9HtD3jbFc49Yykr0Q&amp;ust=1494356454169356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google.de/url?sa=i&amp;rct=j&amp;q=&amp;esrc=s&amp;source=images&amp;cd=&amp;ved=0ahUKEwjA0sqh_eDTAhVPKVAKHW1WBVQQjRwIBw&amp;url=https%3A%2F%2Fwww.tumblr.com%2Ftagged%2Fwinter-%2526-christmas&amp;psig=AFQjCNEbijCn_XT9v4ss7jD7Y9Bh_pxUlw&amp;ust=149435632389618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hyperlink" Target="https://www.google.de/url?sa=i&amp;rct=j&amp;q=&amp;esrc=s&amp;source=images&amp;cd=&amp;cad=rja&amp;uact=8&amp;ved=0ahUKEwjFt9zu_uDTAhVDEVAKHfJrB4oQjRwIBw&amp;url=https%3A%2F%2Fwww.tumblr.com%2Ftagged%2F5sos%2Byour%2Bkids&amp;psig=AFQjCNHFv4bmxHmEKpRVBjYwugJ5hiJKbA&amp;ust=14943567269665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de/url?sa=i&amp;rct=j&amp;q=&amp;esrc=s&amp;source=images&amp;cd=&amp;cad=rja&amp;uact=8&amp;ved=0ahUKEwi7g4-__-DTAhXHI1AKHaRuDRgQjRwIBw&amp;url=http%3A%2F%2Fwww.lovethispic.com%2Fimage%2F27420%2Fwedding-kiss&amp;psig=AFQjCNFcnIO7F22jRcc6unDWKTObZyxOQw&amp;ust=1494356912461352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www.google.de/url?sa=i&amp;rct=j&amp;q=&amp;esrc=s&amp;source=images&amp;cd=&amp;cad=rja&amp;uact=8&amp;ved=0ahUKEwjz5r-I_-DTAhVNYlAKHb6rDQEQjRwIBw&amp;url=https%3A%2F%2Fschoolsurviving.wordpress.com%2F2015%2F06%2F23%2Fschule%2F&amp;psig=AFQjCNG20Jg889Iu6MswaQdkDz03GbXaYA&amp;ust=1494356806814101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de/url?sa=i&amp;rct=j&amp;q=&amp;esrc=s&amp;source=images&amp;cd=&amp;cad=rja&amp;uact=8&amp;ved=0ahUKEwiSpKDfxt7TAhWMa1AKHf74CGcQjRwIBw&amp;url=https://de.wikipedia.org/wiki/Flagge_%C3%96sterreichs&amp;psig=AFQjCNGx-Zaz3pzmSQQL_nwZbealIKldWQ&amp;ust=1494272966286084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google.de/url?sa=i&amp;rct=j&amp;q=&amp;esrc=s&amp;source=images&amp;cd=&amp;cad=rja&amp;uact=8&amp;ved=0ahUKEwiq57mw_tbTAhXNKFAKHamMB6kQjRwIBw&amp;url=http://www.kochbar.de/rezepte/roulade.html&amp;psig=AFQjCNGU3ORAUoJRbMBpR2PjK4VUurpcNQ&amp;ust=149401302309926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de/url?sa=i&amp;rct=j&amp;q=&amp;esrc=s&amp;source=images&amp;cd=&amp;cad=rja&amp;uact=8&amp;ved=0ahUKEwjAucq3xt7TAhUJL1AKHZwYDcQQjRwIBw&amp;url=https://www.flags.de/animierte-flaggen-gif/flaggen-Deutschland.html&amp;psig=AFQjCNGLtt9wIHhO9P31LDF_OlKP9O--ww&amp;ust=1494272880729709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de/url?sa=i&amp;rct=j&amp;q=&amp;esrc=s&amp;source=images&amp;cd=&amp;ved=0ahUKEwjTm9jJ_tbTAhXIZlAKHZxcD2wQjRwIBw&amp;url=http://www.lecker.de/eintopf-deftige-suppen-mit-ganz-viel-drin-51554.html&amp;psig=AFQjCNH4FIqeWU0sD5IneTsEQXhw5RNjWw&amp;ust=1494013056300288" TargetMode="External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de/url?sa=i&amp;rct=j&amp;q=&amp;esrc=s&amp;source=images&amp;cd=&amp;cad=rja&amp;uact=8&amp;ved=0ahUKEwjk0MyHx97TAhWRZFAKHaPwBzgQjRwIBw&amp;url=http://www.nationalflaggen.de/flagge-frankreich.html&amp;psig=AFQjCNHZKvT8LcQzSxFFWd3CJN0uTv-AZw&amp;ust=1494273052640619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44.jpeg"/><Relationship Id="rId2" Type="http://schemas.openxmlformats.org/officeDocument/2006/relationships/hyperlink" Target="https://www.google.de/url?sa=i&amp;rct=j&amp;q=&amp;esrc=s&amp;source=images&amp;cd=&amp;cad=rja&amp;uact=8&amp;ved=0ahUKEwj4z5za_tbTAhWRJVAKHcdoDkwQjRwIBw&amp;url=https://www.ditsch.de/fr/fachhandel/sortiment/index.html&amp;psig=AFQjCNF-DGLDKMm0hR7ymufeY_ai4YEX1w&amp;ust=149401310981446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de/url?sa=i&amp;rct=j&amp;q=&amp;esrc=s&amp;source=images&amp;cd=&amp;cad=rja&amp;uact=8&amp;ved=0ahUKEwjAucq3xt7TAhUJL1AKHZwYDcQQjRwIBw&amp;url=https://www.flags.de/animierte-flaggen-gif/flaggen-Deutschland.html&amp;psig=AFQjCNGLtt9wIHhO9P31LDF_OlKP9O--ww&amp;ust=1494272880729709" TargetMode="External"/><Relationship Id="rId5" Type="http://schemas.openxmlformats.org/officeDocument/2006/relationships/image" Target="../media/image47.jpeg"/><Relationship Id="rId4" Type="http://schemas.openxmlformats.org/officeDocument/2006/relationships/hyperlink" Target="http://www.google.de/url?sa=i&amp;rct=j&amp;q=&amp;esrc=s&amp;source=images&amp;cd=&amp;cad=rja&amp;uact=8&amp;ved=0ahUKEwjUjsP1_tbTAhXNalAKHf_2ALcQjRwIBw&amp;url=http://www.muenchen.de/leben/typisch-muenchen/weisswurst.html&amp;psig=AFQjCNF43Y-SYYyMpZT1ZJLEWEScHopg9A&amp;ust=1494013166989857" TargetMode="External"/><Relationship Id="rId9" Type="http://schemas.openxmlformats.org/officeDocument/2006/relationships/image" Target="../media/image48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de/url?sa=i&amp;rct=j&amp;q=&amp;esrc=s&amp;source=images&amp;cd=&amp;cad=rja&amp;uact=8&amp;ved=0ahUKEwjAucq3xt7TAhUJL1AKHZwYDcQQjRwIBw&amp;url=https://www.flags.de/animierte-flaggen-gif/flaggen-Deutschland.html&amp;psig=AFQjCNGLtt9wIHhO9P31LDF_OlKP9O--ww&amp;ust=1494272880729709" TargetMode="External"/><Relationship Id="rId13" Type="http://schemas.openxmlformats.org/officeDocument/2006/relationships/image" Target="../media/image53.gif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2" Type="http://schemas.openxmlformats.org/officeDocument/2006/relationships/hyperlink" Target="http://www.google.de/url?sa=i&amp;rct=j&amp;q=&amp;esrc=s&amp;source=images&amp;cd=&amp;cad=rja&amp;uact=8&amp;ved=0ahUKEwi2_5SYx97TAhUHJ1AKHeWjCx4QjRwIBw&amp;url=http://www.nationalflaggen.de/flagge-italien.html&amp;psig=AFQjCNHMjzWdzQGP4rKSI7rx6HUj72jc8g&amp;ust=1494273087054650" TargetMode="External"/><Relationship Id="rId2" Type="http://schemas.openxmlformats.org/officeDocument/2006/relationships/hyperlink" Target="http://www.google.de/url?sa=i&amp;rct=j&amp;q=&amp;esrc=s&amp;source=images&amp;cd=&amp;cad=rja&amp;uact=8&amp;ved=0ahUKEwjR6NmG_9bTAhVQZVAKHf9gD8MQjRwIBw&amp;url=http://www.essen-und-trinken.de/schnitzel/83885-cstr-rezepte-schnitzel&amp;psig=AFQjCNGdvy3DWvpF1ZRFWa0l4htRtbsHSg&amp;ust=149401319600826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de/url?sa=i&amp;rct=j&amp;q=&amp;esrc=s&amp;source=images&amp;cd=&amp;cad=rja&amp;uact=8&amp;ved=0ahUKEwjmosiv_9bTAhXKa1AKHVyCBEgQjRwIBw&amp;url=http://heichelheimer.de/selbstzubereiten&amp;psig=AFQjCNGRurc1HRXLQPEI6rYi-fH2R13UbQ&amp;ust=1494013289525680" TargetMode="External"/><Relationship Id="rId11" Type="http://schemas.openxmlformats.org/officeDocument/2006/relationships/image" Target="../media/image52.png"/><Relationship Id="rId5" Type="http://schemas.openxmlformats.org/officeDocument/2006/relationships/image" Target="../media/image50.jpeg"/><Relationship Id="rId10" Type="http://schemas.openxmlformats.org/officeDocument/2006/relationships/hyperlink" Target="https://www.google.de/url?sa=i&amp;rct=j&amp;q=&amp;esrc=s&amp;source=images&amp;cd=&amp;cad=rja&amp;uact=8&amp;ved=0ahUKEwiSpKDfxt7TAhWMa1AKHf74CGcQjRwIBw&amp;url=https://de.wikipedia.org/wiki/Flagge_%C3%96sterreichs&amp;psig=AFQjCNGx-Zaz3pzmSQQL_nwZbealIKldWQ&amp;ust=1494272966286084" TargetMode="External"/><Relationship Id="rId4" Type="http://schemas.openxmlformats.org/officeDocument/2006/relationships/hyperlink" Target="http://www.google.de/url?sa=i&amp;rct=j&amp;q=&amp;esrc=s&amp;source=images&amp;cd=&amp;cad=rja&amp;uact=8&amp;ved=0ahUKEwjRzf-d_9bTAhWPYVAKHWVKB9sQjRwIBw&amp;url=http://www.lecker.de/rezepte/schwarzwaelder-kirschtorte&amp;psig=AFQjCNFmLgtce49uFNNwqw8wd7nDYiiSeg&amp;ust=1494013249531462" TargetMode="External"/><Relationship Id="rId9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de/url?sa=i&amp;rct=j&amp;q=&amp;esrc=s&amp;source=images&amp;cd=&amp;cad=rja&amp;uact=8&amp;ved=0ahUKEwjyn53K_9bTAhUBYVAKHSfdDHwQjRwIBw&amp;url=https://www.umwelt.nrw.de/natur-wald/wald/wald-und-klima/&amp;psig=AFQjCNGTX4hFYTsXiH0ToUpomAOvyq0dOg&amp;ust=1494013344959944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google.de/url?sa=i&amp;rct=j&amp;q=&amp;esrc=s&amp;source=images&amp;cd=&amp;cad=rja&amp;uact=8&amp;ved=0ahUKEwjkiqCHoN7TAhULYlAKHbP3CF4QjRwIBw&amp;url=http://www.fnp.de/rhein-main/blaulicht/Kollision-auf-der-Landstrasse-51-Jaehriger-tot;art25945,2282014&amp;psig=AFQjCNFL4FDHtj3molI5_3D5p5lSzVfG7Q&amp;ust=1494262562520811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de/url?sa=i&amp;rct=j&amp;q=&amp;esrc=s&amp;source=images&amp;cd=&amp;cad=rja&amp;uact=8&amp;ved=0ahUKEwjbieuvgNfTAhWQbFAKHZiZAigQjRwIBw&amp;url=http://archouse.info/20170316030858_zoologischer-garten-berlin/&amp;psig=AFQjCNGRGcoZ3S1TYvqXEYzhnhn7R0mqwA&amp;ust=1494013555904133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de/url?sa=i&amp;rct=j&amp;q=&amp;esrc=s&amp;source=images&amp;cd=&amp;cad=rja&amp;uact=8&amp;ved=0ahUKEwibj7rmgNfTAhWJZFAKHSesATUQjRwIBw&amp;url=http://t3n.de/news/50-jahre-taschenrechner-809259/&amp;psig=AFQjCNH9JshLBzEbIEcClRCKscb3xKUfRQ&amp;ust=149401367207240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hyperlink" Target="http://www.google.de/url?sa=i&amp;rct=j&amp;q=&amp;esrc=s&amp;source=images&amp;cd=&amp;cad=rja&amp;uact=8&amp;ved=0ahUKEwj1_YL0gNfTAhXMJFAKHVgQCnsQjRwIBw&amp;url=http://www.autosieger.de/Die-Erfindung-des-Boxer-Motors-Der-Benz-Contra-Motor-entsteht-1897-article11597.html&amp;psig=AFQjCNF7myg7FsGzFXncif5tE6czB9I7hQ&amp;ust=149401370170406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de/url?sa=i&amp;rct=j&amp;q=&amp;esrc=s&amp;source=images&amp;cd=&amp;cad=rja&amp;uact=8&amp;ved=0ahUKEwjC-qS3oN7TAhXBJlAKHXm1AdUQjRwIBw&amp;url=https://www.she-works.de/sheworks/aktuelles/mckinsey-studie-wirtschaftlicher-wachstum-durch-gleichberechtigung/2015/09/30&amp;psig=AFQjCNGoT8hpK-ang0RH5whZyLp5ErS8dA&amp;ust=1494262673669213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de/url?sa=i&amp;rct=j&amp;q=&amp;esrc=s&amp;source=images&amp;cd=&amp;cad=rja&amp;uact=8&amp;ved=0ahUKEwjIw_uHgdfTAhXIJVAKHSwzArAQjRwIBw&amp;url=http://www.shakesville.com/2009/02/dream-chancellor-barbie.html&amp;psig=AFQjCNFVUVDwYgPnATFXrMhXQvV7YxDizw&amp;ust=149401373435880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hyperlink" Target="http://www.google.de/url?sa=i&amp;rct=j&amp;q=&amp;esrc=s&amp;source=images&amp;cd=&amp;cad=rja&amp;uact=8&amp;ved=0ahUKEwj84raYgdfTAhVHLlAKHRhBCTIQjRwIBw&amp;url=http://www.glamour.de/stars/star-news/barbie-berufe&amp;psig=AFQjCNFVUVDwYgPnATFXrMhXQvV7YxDizw&amp;ust=1494013734358802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de/url?sa=i&amp;rct=j&amp;q=&amp;esrc=s&amp;source=images&amp;cd=&amp;cad=rja&amp;uact=8&amp;ved=0ahUKEwjt8KD6oN7TAhWOJlAKHdNIDlYQjRwIBw&amp;url=http://www.geo.de/reisen/community/bild/703965/Andernach-Deutschland-Der-Welt-groesster-Kaltwassergeysir&amp;psig=AFQjCNEpndrBgEzrQJUhCtWXnTXIoz32Lg&amp;ust=1494262825898727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de/url?sa=i&amp;rct=j&amp;q=&amp;esrc=s&amp;source=images&amp;cd=&amp;cad=rja&amp;uact=8&amp;ved=0ahUKEwj92t26x97TAhXNa1AKHdrhDeAQjRwIBw&amp;url=http://www.dfb.de/die-mannschaft/turniere/weltmeisterschaften/deutsche-wm-kader/&amp;psig=AFQjCNHo35NOiJ2SPsSJuAVQD_3-fTLChw&amp;ust=1494273137354830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search?q=Deutschland&amp;source=lnms&amp;tbm=isch&amp;sa=X&amp;ved=0ahUKEwiMopqzgc_TAhWKUlAKH" TargetMode="External"/><Relationship Id="rId2" Type="http://schemas.openxmlformats.org/officeDocument/2006/relationships/hyperlink" Target="https://www.google.de/search?q=Deutschland&amp;source=lnms&amp;tbm=isch&amp;sa=X&amp;ved=0ahUKEwiMopqzgc_TAhWKUlAKHaCxCZwQ_AUICCgD&amp;biw=1024&amp;bih=674#tbm=isch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aradisi.de/Freizeit_und_Erholung/Kultur/Brauchtum/Artikel/90" TargetMode="External"/><Relationship Id="rId5" Type="http://schemas.openxmlformats.org/officeDocument/2006/relationships/hyperlink" Target="https://www.google.de/search?q=wildschwein&amp;source=lnms&amp;tbm=isch&amp;sa=X&amp;ved=0ahUKEwj4wqez-tbTAhVGI1A" TargetMode="External"/><Relationship Id="rId4" Type="http://schemas.openxmlformats.org/officeDocument/2006/relationships/hyperlink" Target="https://www.google.de/search?q=Deutschland&amp;source=lnms&amp;tbm=isch&amp;sa=X&amp;ved=0ahUKEwiMopqzgc_TAhWKUl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de/url?sa=i&amp;rct=j&amp;q=&amp;esrc=s&amp;source=images&amp;cd=&amp;cad=rja&amp;uact=8&amp;ved=0ahUKEwitsOLWg8_TAhWSPFAKHQagDZ8QjRwIBw&amp;url=http://www.landkartenindex.de/kostenlos/?cat=3&amp;psig=AFQjCNEB10417m8ELOosi3qc4cclzEeNHQ&amp;ust=1493738966145432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brandenburger to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3"/>
            <a:ext cx="9144000" cy="5145893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1928794" y="3286124"/>
            <a:ext cx="56436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7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Ger</a:t>
            </a:r>
            <a:r>
              <a:rPr lang="de-DE" sz="7200" b="1" cap="all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ma</a:t>
            </a:r>
            <a:r>
              <a:rPr lang="de-DE" sz="7200" b="1" cap="all" spc="0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ny</a:t>
            </a:r>
            <a:endParaRPr lang="de-DE" sz="7200" b="1" cap="all" spc="0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86512" y="20002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</a:t>
            </a:r>
            <a:endParaRPr lang="de-DE" dirty="0"/>
          </a:p>
        </p:txBody>
      </p:sp>
      <p:cxnSp>
        <p:nvCxnSpPr>
          <p:cNvPr id="17" name="Gerade Verbindung mit Pfeil 16"/>
          <p:cNvCxnSpPr>
            <a:endCxn id="15" idx="1"/>
          </p:cNvCxnSpPr>
          <p:nvPr/>
        </p:nvCxnSpPr>
        <p:spPr>
          <a:xfrm flipV="1">
            <a:off x="6143636" y="2184906"/>
            <a:ext cx="142876" cy="101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86512" y="20002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</a:t>
            </a:r>
            <a:endParaRPr lang="de-DE" dirty="0"/>
          </a:p>
        </p:txBody>
      </p:sp>
      <p:cxnSp>
        <p:nvCxnSpPr>
          <p:cNvPr id="17" name="Gerade Verbindung mit Pfeil 16"/>
          <p:cNvCxnSpPr>
            <a:endCxn id="15" idx="1"/>
          </p:cNvCxnSpPr>
          <p:nvPr/>
        </p:nvCxnSpPr>
        <p:spPr>
          <a:xfrm flipV="1">
            <a:off x="6143636" y="2184906"/>
            <a:ext cx="142876" cy="101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714612" y="1214422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Bremen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rot="16200000" flipV="1">
            <a:off x="3321835" y="1535893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86512" y="20002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</a:t>
            </a:r>
            <a:endParaRPr lang="de-DE" dirty="0"/>
          </a:p>
        </p:txBody>
      </p:sp>
      <p:cxnSp>
        <p:nvCxnSpPr>
          <p:cNvPr id="17" name="Gerade Verbindung mit Pfeil 16"/>
          <p:cNvCxnSpPr>
            <a:endCxn id="15" idx="1"/>
          </p:cNvCxnSpPr>
          <p:nvPr/>
        </p:nvCxnSpPr>
        <p:spPr>
          <a:xfrm flipV="1">
            <a:off x="6143636" y="2184906"/>
            <a:ext cx="142876" cy="101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714612" y="1214422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Bremen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rot="16200000" flipV="1">
            <a:off x="3321835" y="1535893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286380" y="785794"/>
            <a:ext cx="154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Mecklenburg- </a:t>
            </a:r>
          </a:p>
          <a:p>
            <a:r>
              <a:rPr lang="de-DE" dirty="0" smtClean="0"/>
              <a:t>Vorpommern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86512" y="20002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</a:t>
            </a:r>
            <a:endParaRPr lang="de-DE" dirty="0"/>
          </a:p>
        </p:txBody>
      </p:sp>
      <p:cxnSp>
        <p:nvCxnSpPr>
          <p:cNvPr id="17" name="Gerade Verbindung mit Pfeil 16"/>
          <p:cNvCxnSpPr>
            <a:endCxn id="15" idx="1"/>
          </p:cNvCxnSpPr>
          <p:nvPr/>
        </p:nvCxnSpPr>
        <p:spPr>
          <a:xfrm flipV="1">
            <a:off x="6143636" y="2184906"/>
            <a:ext cx="142876" cy="101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714612" y="1214422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Bremen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rot="16200000" flipV="1">
            <a:off x="3321835" y="1535893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286380" y="785794"/>
            <a:ext cx="154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Mecklenburg- </a:t>
            </a:r>
          </a:p>
          <a:p>
            <a:r>
              <a:rPr lang="de-DE" dirty="0" smtClean="0"/>
              <a:t>Vorpommern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4429124" y="1500174"/>
            <a:ext cx="10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Hamburg</a:t>
            </a:r>
            <a:endParaRPr lang="de-DE" dirty="0"/>
          </a:p>
        </p:txBody>
      </p:sp>
      <p:cxnSp>
        <p:nvCxnSpPr>
          <p:cNvPr id="22" name="Gerade Verbindung mit Pfeil 21"/>
          <p:cNvCxnSpPr/>
          <p:nvPr/>
        </p:nvCxnSpPr>
        <p:spPr>
          <a:xfrm rot="10800000">
            <a:off x="4429124" y="1428736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ldergebnis für deutschland in europ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5786453" cy="5786454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86116" y="585789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Germany in Europe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357686" y="357187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Thuringia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57884" y="3429000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57752" y="2428868"/>
            <a:ext cx="90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Saxony</a:t>
            </a:r>
            <a:r>
              <a:rPr lang="de-DE" dirty="0" smtClean="0"/>
              <a:t>-</a:t>
            </a:r>
          </a:p>
          <a:p>
            <a:r>
              <a:rPr lang="de-DE" dirty="0" smtClean="0"/>
              <a:t>Anhalt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85918" y="2857496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North Rhine-</a:t>
            </a:r>
          </a:p>
          <a:p>
            <a:r>
              <a:rPr lang="de-DE" dirty="0" err="1" smtClean="0"/>
              <a:t>Westphalia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000364" y="1857364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43636" y="2571744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Brandenburg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86512" y="200024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</a:t>
            </a:r>
            <a:endParaRPr lang="de-DE" dirty="0"/>
          </a:p>
        </p:txBody>
      </p:sp>
      <p:cxnSp>
        <p:nvCxnSpPr>
          <p:cNvPr id="17" name="Gerade Verbindung mit Pfeil 16"/>
          <p:cNvCxnSpPr>
            <a:endCxn id="15" idx="1"/>
          </p:cNvCxnSpPr>
          <p:nvPr/>
        </p:nvCxnSpPr>
        <p:spPr>
          <a:xfrm flipV="1">
            <a:off x="6143636" y="2184906"/>
            <a:ext cx="142876" cy="101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714612" y="1214422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Bremen</a:t>
            </a:r>
            <a:endParaRPr lang="de-DE" dirty="0"/>
          </a:p>
        </p:txBody>
      </p:sp>
      <p:cxnSp>
        <p:nvCxnSpPr>
          <p:cNvPr id="19" name="Gerade Verbindung mit Pfeil 18"/>
          <p:cNvCxnSpPr/>
          <p:nvPr/>
        </p:nvCxnSpPr>
        <p:spPr>
          <a:xfrm rot="16200000" flipV="1">
            <a:off x="3321835" y="1535893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286380" y="785794"/>
            <a:ext cx="154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Mecklenburg- </a:t>
            </a:r>
          </a:p>
          <a:p>
            <a:r>
              <a:rPr lang="de-DE" dirty="0" smtClean="0"/>
              <a:t>Vorpommern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4429124" y="1500174"/>
            <a:ext cx="10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Hamburg</a:t>
            </a:r>
            <a:endParaRPr lang="de-DE" dirty="0"/>
          </a:p>
        </p:txBody>
      </p:sp>
      <p:cxnSp>
        <p:nvCxnSpPr>
          <p:cNvPr id="22" name="Gerade Verbindung mit Pfeil 21"/>
          <p:cNvCxnSpPr/>
          <p:nvPr/>
        </p:nvCxnSpPr>
        <p:spPr>
          <a:xfrm rot="10800000">
            <a:off x="4429124" y="1428736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286116" y="500042"/>
            <a:ext cx="19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Schleswig-Holstein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Bildergebnis für elbe karte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AutoShape 4" descr="Bildergebnis für elbe karte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8" name="Picture 8" descr="Bildergebnis für deutschland flüss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04"/>
            <a:ext cx="5500725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ildergebnis für nordse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552950" cy="2495551"/>
          </a:xfrm>
          <a:prstGeom prst="rect">
            <a:avLst/>
          </a:prstGeom>
          <a:noFill/>
        </p:spPr>
      </p:pic>
      <p:pic>
        <p:nvPicPr>
          <p:cNvPr id="65540" name="Picture 4" descr="Bildergebnis für ostse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1050" y="2000240"/>
            <a:ext cx="4552950" cy="3038476"/>
          </a:xfrm>
          <a:prstGeom prst="rect">
            <a:avLst/>
          </a:prstGeom>
          <a:noFill/>
        </p:spPr>
      </p:pic>
      <p:pic>
        <p:nvPicPr>
          <p:cNvPr id="65542" name="Picture 6" descr="Bildergebnis für nordsee deutschland wattenmee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81475"/>
            <a:ext cx="4552950" cy="267652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643438" y="21429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Sea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715140" y="5143512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Baltic Sea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643042" y="3714752"/>
            <a:ext cx="9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flat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ildergebnis für kreidefelsen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857232"/>
            <a:ext cx="6013372" cy="4000528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14678" y="5000636"/>
            <a:ext cx="206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Chalk cliffs at </a:t>
            </a:r>
            <a:r>
              <a:rPr lang="en-US" dirty="0" err="1" smtClean="0"/>
              <a:t>Rügen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Bildergebnis für har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928670"/>
            <a:ext cx="6347091" cy="35719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929322" y="471488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ildergebnis für schwarzwal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6715648" cy="421484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786446" y="5715016"/>
            <a:ext cx="127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forest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ildergebnis für alp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6389537" cy="4357718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6715140" y="5572140"/>
            <a:ext cx="58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ildergebnis für Berl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8572561" cy="3425440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928926" y="5214950"/>
            <a:ext cx="29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Berlin-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capital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Germany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Bildergebnis für reichstagsgebäud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623888"/>
            <a:ext cx="3476625" cy="1314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Bildergebnis für reichstagsgebäud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623888"/>
            <a:ext cx="3476625" cy="1314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Bildergebnis für reichstagsgebäud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623888"/>
            <a:ext cx="3476625" cy="1314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4" name="Picture 8" descr="Bildergebnis für reichstagsgebäud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285860"/>
            <a:ext cx="5357850" cy="330662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714612" y="4929198"/>
            <a:ext cx="200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Parliament building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Ähnliches Fot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55738"/>
            <a:ext cx="455295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6" name="Picture 4" descr="Bildergebnis für brandenburger to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357298"/>
            <a:ext cx="5261701" cy="350046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071802" y="4929198"/>
            <a:ext cx="190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Brandenburg Gate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ildergebnis für germany surrounding countri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714356"/>
            <a:ext cx="4642462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ildergebnis für museumsins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4419600" cy="2162176"/>
          </a:xfrm>
          <a:prstGeom prst="rect">
            <a:avLst/>
          </a:prstGeom>
          <a:noFill/>
        </p:spPr>
      </p:pic>
      <p:pic>
        <p:nvPicPr>
          <p:cNvPr id="55300" name="Picture 4" descr="Bildergebnis für museumsinse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143248"/>
            <a:ext cx="3143250" cy="277177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428860" y="3429000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Museums island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ildergebnis für berliner mauer heut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5136372" cy="385765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714876" y="5000636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Berlin Wall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deutschland flag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857232"/>
            <a:ext cx="5711055" cy="3429024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86116" y="4572008"/>
            <a:ext cx="18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</a:t>
            </a:r>
            <a:r>
              <a:rPr lang="en-US" dirty="0" smtClean="0"/>
              <a:t>German</a:t>
            </a:r>
            <a:r>
              <a:rPr lang="de-DE" dirty="0" smtClean="0"/>
              <a:t> flagg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1. weltkri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290"/>
            <a:ext cx="6563142" cy="492922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857488" y="52863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world</a:t>
            </a:r>
            <a:r>
              <a:rPr lang="de-DE" dirty="0" smtClean="0"/>
              <a:t> war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Bildergebnis für mauerfall 9. november 1989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119188"/>
            <a:ext cx="419100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26" name="AutoShape 6" descr="Bildergebnis für mauerfall 9. november 1989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119188"/>
            <a:ext cx="419100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28" name="AutoShape 8" descr="Bildergebnis für mauerfall 9. november 1989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119188"/>
            <a:ext cx="419100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30" name="AutoShape 10" descr="Bildergebnis für mauerfall 9. november 1989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119188"/>
            <a:ext cx="419100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34" name="Picture 14" descr="Bildergebnis für gdr and fr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4953032" cy="3714776"/>
          </a:xfrm>
          <a:prstGeom prst="rect">
            <a:avLst/>
          </a:prstGeom>
          <a:noFill/>
        </p:spPr>
      </p:pic>
      <p:pic>
        <p:nvPicPr>
          <p:cNvPr id="5132" name="Picture 12" descr="Bildergebnis für mauerfall 9. november 198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1050" y="3286124"/>
            <a:ext cx="4552950" cy="3038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ildergebnis für deutschland landschaf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4552950" cy="3038476"/>
          </a:xfrm>
          <a:prstGeom prst="rect">
            <a:avLst/>
          </a:prstGeom>
          <a:noFill/>
        </p:spPr>
      </p:pic>
      <p:pic>
        <p:nvPicPr>
          <p:cNvPr id="40964" name="Picture 4" descr="Bildergebnis für deutschland landschaf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6718393" cy="2881319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285984" y="857232"/>
            <a:ext cx="198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German sights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7158" y="3286124"/>
            <a:ext cx="23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Neuschwanstein</a:t>
            </a:r>
            <a:r>
              <a:rPr lang="en-US" dirty="0" smtClean="0"/>
              <a:t> Castle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571736" y="1428736"/>
            <a:ext cx="18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Bastei</a:t>
            </a:r>
            <a:r>
              <a:rPr lang="en-US" dirty="0" smtClean="0"/>
              <a:t> with bridge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kölner do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3367791" cy="3143272"/>
          </a:xfrm>
          <a:prstGeom prst="rect">
            <a:avLst/>
          </a:prstGeom>
          <a:noFill/>
        </p:spPr>
      </p:pic>
      <p:pic>
        <p:nvPicPr>
          <p:cNvPr id="2052" name="Picture 4" descr="Bildergebnis für dresdner frauenkirch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571876"/>
            <a:ext cx="4552950" cy="256222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572000" y="714356"/>
            <a:ext cx="191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Cologne Cathedral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857224" y="4714884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Dresden Women`s Church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Bildergebnis für mauerfall 9. november 1989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357290" y="214290"/>
            <a:ext cx="4191000" cy="2343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4100" name="Picture 4" descr="Bildergebnis für wildschwei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5712382" cy="3214710"/>
          </a:xfrm>
          <a:prstGeom prst="rect">
            <a:avLst/>
          </a:prstGeom>
          <a:noFill/>
        </p:spPr>
      </p:pic>
      <p:pic>
        <p:nvPicPr>
          <p:cNvPr id="4102" name="Picture 6" descr="Bildergebnis für Re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1050" y="3786190"/>
            <a:ext cx="4552950" cy="2714626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643570" y="207167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Wild boar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929058" y="528638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deer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500298" y="142852"/>
            <a:ext cx="4147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Typical German animals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Fuch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70777" cy="3571900"/>
          </a:xfrm>
          <a:prstGeom prst="rect">
            <a:avLst/>
          </a:prstGeom>
          <a:noFill/>
        </p:spPr>
      </p:pic>
      <p:pic>
        <p:nvPicPr>
          <p:cNvPr id="3076" name="Picture 4" descr="Bildergebnis für waldhas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1050" y="3143248"/>
            <a:ext cx="4552950" cy="3419475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6500826" y="571480"/>
            <a:ext cx="46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428992" y="4786322"/>
            <a:ext cx="12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 hare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ldergebnis für ig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552950" cy="3419475"/>
          </a:xfrm>
          <a:prstGeom prst="rect">
            <a:avLst/>
          </a:prstGeom>
          <a:noFill/>
        </p:spPr>
      </p:pic>
      <p:pic>
        <p:nvPicPr>
          <p:cNvPr id="43012" name="Picture 4" descr="Bildergebnis für eichhörnche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772197"/>
            <a:ext cx="4786346" cy="3214263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5000628" y="571480"/>
            <a:ext cx="11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hedgedog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000364" y="4857760"/>
            <a:ext cx="89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squirrel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3286116" y="185736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43240" y="2357430"/>
            <a:ext cx="3209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16 federal states</a:t>
            </a:r>
            <a:endParaRPr lang="en-US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ldergebnis für cross spid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2571768" cy="3152253"/>
          </a:xfrm>
          <a:prstGeom prst="rect">
            <a:avLst/>
          </a:prstGeom>
          <a:noFill/>
        </p:spPr>
      </p:pic>
      <p:pic>
        <p:nvPicPr>
          <p:cNvPr id="41988" name="Picture 4" descr="Bildergebnis für tick anim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429000"/>
            <a:ext cx="4552950" cy="2562226"/>
          </a:xfrm>
          <a:prstGeom prst="rect">
            <a:avLst/>
          </a:prstGeom>
          <a:noFill/>
        </p:spPr>
      </p:pic>
      <p:pic>
        <p:nvPicPr>
          <p:cNvPr id="41990" name="Picture 6" descr="Bildergebnis für asp vipe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85728"/>
            <a:ext cx="4552950" cy="151447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000628" y="3071810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tick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071538" y="5072074"/>
            <a:ext cx="13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spider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072198" y="185736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Asp viper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43042" y="714356"/>
            <a:ext cx="164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manners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Bildergebnis für silvest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4552950" cy="2562226"/>
          </a:xfrm>
          <a:prstGeom prst="rect">
            <a:avLst/>
          </a:prstGeom>
          <a:noFill/>
        </p:spPr>
      </p:pic>
      <p:pic>
        <p:nvPicPr>
          <p:cNvPr id="2052" name="Picture 4" descr="Bildergebnis für christmas tumbl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643314"/>
            <a:ext cx="4552950" cy="2571751"/>
          </a:xfrm>
          <a:prstGeom prst="rect">
            <a:avLst/>
          </a:prstGeom>
          <a:noFill/>
        </p:spPr>
      </p:pic>
      <p:pic>
        <p:nvPicPr>
          <p:cNvPr id="2054" name="Picture 6" descr="Bildergebnis für easter rabbit tumbl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28322"/>
          <a:stretch>
            <a:fillRect/>
          </a:stretch>
        </p:blipFill>
        <p:spPr bwMode="auto">
          <a:xfrm>
            <a:off x="5357818" y="428604"/>
            <a:ext cx="2943225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57290" y="428604"/>
            <a:ext cx="2322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Live Sections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Bildergebnis für baby tumbl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5728"/>
            <a:ext cx="3643338" cy="2423811"/>
          </a:xfrm>
          <a:prstGeom prst="rect">
            <a:avLst/>
          </a:prstGeom>
          <a:noFill/>
        </p:spPr>
      </p:pic>
      <p:pic>
        <p:nvPicPr>
          <p:cNvPr id="1028" name="Picture 4" descr="Bildergebnis für schule tumbl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14422"/>
            <a:ext cx="3500462" cy="2336083"/>
          </a:xfrm>
          <a:prstGeom prst="rect">
            <a:avLst/>
          </a:prstGeom>
          <a:noFill/>
        </p:spPr>
      </p:pic>
      <p:pic>
        <p:nvPicPr>
          <p:cNvPr id="1030" name="Picture 6" descr="Bildergebnis für tumblr wedd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3500439"/>
            <a:ext cx="4000528" cy="2611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ildergebnis für roula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143404" cy="2331749"/>
          </a:xfrm>
          <a:prstGeom prst="rect">
            <a:avLst/>
          </a:prstGeom>
          <a:noFill/>
        </p:spPr>
      </p:pic>
      <p:pic>
        <p:nvPicPr>
          <p:cNvPr id="56324" name="Picture 4" descr="Bildergebnis für eintop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857232"/>
            <a:ext cx="3057525" cy="4086226"/>
          </a:xfrm>
          <a:prstGeom prst="rect">
            <a:avLst/>
          </a:prstGeom>
          <a:noFill/>
        </p:spPr>
      </p:pic>
      <p:sp>
        <p:nvSpPr>
          <p:cNvPr id="12290" name="AutoShape 2" descr="Bildergebnis für deutsche flagg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71438" y="-1096963"/>
            <a:ext cx="28575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Bildergebnis für deutsche flagg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71438" y="-1096963"/>
            <a:ext cx="28575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4" name="Picture 6" descr="Bildergebnis für deutsche flag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571744"/>
            <a:ext cx="1857388" cy="1485911"/>
          </a:xfrm>
          <a:prstGeom prst="rect">
            <a:avLst/>
          </a:prstGeom>
          <a:noFill/>
        </p:spPr>
      </p:pic>
      <p:pic>
        <p:nvPicPr>
          <p:cNvPr id="12296" name="Picture 8" descr="Bildergebnis für deutsche flag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000636"/>
            <a:ext cx="1875247" cy="1500198"/>
          </a:xfrm>
          <a:prstGeom prst="rect">
            <a:avLst/>
          </a:prstGeom>
          <a:noFill/>
        </p:spPr>
      </p:pic>
      <p:pic>
        <p:nvPicPr>
          <p:cNvPr id="12298" name="Picture 10" descr="Bildergebnis für österreich flag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2786058"/>
            <a:ext cx="2247945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ildergebnis für brez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552950" cy="3057526"/>
          </a:xfrm>
          <a:prstGeom prst="rect">
            <a:avLst/>
          </a:prstGeom>
          <a:noFill/>
        </p:spPr>
      </p:pic>
      <p:pic>
        <p:nvPicPr>
          <p:cNvPr id="55300" name="Picture 4" descr="Bildergebnis für weißwur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071546"/>
            <a:ext cx="4552950" cy="3419475"/>
          </a:xfrm>
          <a:prstGeom prst="rect">
            <a:avLst/>
          </a:prstGeom>
          <a:noFill/>
        </p:spPr>
      </p:pic>
      <p:pic>
        <p:nvPicPr>
          <p:cNvPr id="4" name="Picture 8" descr="Bildergebnis für deutsche flag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3071810"/>
            <a:ext cx="1875247" cy="1500198"/>
          </a:xfrm>
          <a:prstGeom prst="rect">
            <a:avLst/>
          </a:prstGeom>
          <a:noFill/>
        </p:spPr>
      </p:pic>
      <p:pic>
        <p:nvPicPr>
          <p:cNvPr id="11266" name="Picture 2" descr="Bildergebnis für france flag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4786322"/>
            <a:ext cx="2214578" cy="1473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ildergebnis für schnitz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3152775" cy="4086226"/>
          </a:xfrm>
          <a:prstGeom prst="rect">
            <a:avLst/>
          </a:prstGeom>
          <a:noFill/>
        </p:spPr>
      </p:pic>
      <p:pic>
        <p:nvPicPr>
          <p:cNvPr id="54276" name="Picture 4" descr="Bildergebnis für schwarzwälder kirschtort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14290"/>
            <a:ext cx="3190875" cy="4086226"/>
          </a:xfrm>
          <a:prstGeom prst="rect">
            <a:avLst/>
          </a:prstGeom>
          <a:noFill/>
        </p:spPr>
      </p:pic>
      <p:pic>
        <p:nvPicPr>
          <p:cNvPr id="54278" name="Picture 6" descr="Bildergebnis für klöß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3571876"/>
            <a:ext cx="3429000" cy="2619375"/>
          </a:xfrm>
          <a:prstGeom prst="rect">
            <a:avLst/>
          </a:prstGeom>
          <a:noFill/>
        </p:spPr>
      </p:pic>
      <p:pic>
        <p:nvPicPr>
          <p:cNvPr id="10242" name="Picture 2" descr="Bildergebnis für deutsche flag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500570"/>
            <a:ext cx="1857388" cy="1485911"/>
          </a:xfrm>
          <a:prstGeom prst="rect">
            <a:avLst/>
          </a:prstGeom>
          <a:noFill/>
        </p:spPr>
      </p:pic>
      <p:pic>
        <p:nvPicPr>
          <p:cNvPr id="10244" name="Picture 4" descr="Bildergebnis für österreich flagg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4714884"/>
            <a:ext cx="2181325" cy="1455738"/>
          </a:xfrm>
          <a:prstGeom prst="rect">
            <a:avLst/>
          </a:prstGeom>
          <a:noFill/>
        </p:spPr>
      </p:pic>
      <p:pic>
        <p:nvPicPr>
          <p:cNvPr id="10246" name="Picture 6" descr="Bildergebnis für italien flagg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00364" y="0"/>
            <a:ext cx="2447797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ildergebnis für wal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7600195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ildergebnis für Unfal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643050"/>
            <a:ext cx="4552950" cy="3038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ildergebnis für zoologische garten berl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763457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ldergebnis für erfindung taschenrechn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552950" cy="2552700"/>
          </a:xfrm>
          <a:prstGeom prst="rect">
            <a:avLst/>
          </a:prstGeom>
          <a:noFill/>
        </p:spPr>
      </p:pic>
      <p:pic>
        <p:nvPicPr>
          <p:cNvPr id="51204" name="Picture 4" descr="Bildergebnis für erfindung moto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1" y="2714620"/>
            <a:ext cx="4562127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ildergebnis für männer und frauen gleichberechtigu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00108"/>
            <a:ext cx="6143668" cy="4382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ildergebnis für barbie angela merke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857784" cy="2428892"/>
          </a:xfrm>
          <a:prstGeom prst="rect">
            <a:avLst/>
          </a:prstGeom>
          <a:noFill/>
        </p:spPr>
      </p:pic>
      <p:pic>
        <p:nvPicPr>
          <p:cNvPr id="50180" name="Picture 4" descr="Bildergebnis für barbie angela merke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785926"/>
            <a:ext cx="2724150" cy="4086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Bildergebnis für größter kaltwassergeysi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5627637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deutsche nationalmannschaf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8632044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85852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00100" y="785794"/>
            <a:ext cx="754469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2"/>
              </a:rPr>
              <a:t>https://www.google.de/search?q=Deutschland&amp;source=lnms&amp;tbm=isch&amp;</a:t>
            </a:r>
          </a:p>
          <a:p>
            <a:r>
              <a:rPr lang="de-DE" dirty="0" err="1" smtClean="0">
                <a:hlinkClick r:id="rId2"/>
              </a:rPr>
              <a:t>sa</a:t>
            </a:r>
            <a:r>
              <a:rPr lang="de-DE" dirty="0" smtClean="0">
                <a:hlinkClick r:id="rId2"/>
              </a:rPr>
              <a:t>=</a:t>
            </a:r>
            <a:r>
              <a:rPr lang="de-DE" dirty="0" err="1" smtClean="0">
                <a:hlinkClick r:id="rId2"/>
              </a:rPr>
              <a:t>X&amp;ved</a:t>
            </a:r>
            <a:r>
              <a:rPr lang="de-DE" dirty="0" smtClean="0">
                <a:hlinkClick r:id="rId2"/>
              </a:rPr>
              <a:t>=0ahUKEwiMop</a:t>
            </a:r>
          </a:p>
          <a:p>
            <a:r>
              <a:rPr lang="de-DE" dirty="0" err="1" smtClean="0">
                <a:hlinkClick r:id="rId2"/>
              </a:rPr>
              <a:t>qzgc_TAhWKUlAKHaCxCZwQ_AUICCgD&amp;biw</a:t>
            </a:r>
            <a:r>
              <a:rPr lang="de-DE" dirty="0" smtClean="0">
                <a:hlinkClick r:id="rId2"/>
              </a:rPr>
              <a:t>=1024&amp;bih=674#tbm=</a:t>
            </a:r>
            <a:r>
              <a:rPr lang="de-DE" dirty="0" err="1" smtClean="0">
                <a:hlinkClick r:id="rId2"/>
              </a:rPr>
              <a:t>isch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hlinkClick r:id="rId3"/>
              </a:rPr>
              <a:t>https://www.google.de/search?q=Deutschland&amp;source=ln</a:t>
            </a:r>
          </a:p>
          <a:p>
            <a:r>
              <a:rPr lang="de-DE" dirty="0" err="1" smtClean="0">
                <a:hlinkClick r:id="rId3"/>
              </a:rPr>
              <a:t>ms&amp;tbm</a:t>
            </a:r>
            <a:r>
              <a:rPr lang="de-DE" dirty="0" smtClean="0">
                <a:hlinkClick r:id="rId3"/>
              </a:rPr>
              <a:t>=</a:t>
            </a:r>
            <a:r>
              <a:rPr lang="de-DE" dirty="0" err="1" smtClean="0">
                <a:hlinkClick r:id="rId3"/>
              </a:rPr>
              <a:t>isch&amp;sa</a:t>
            </a:r>
            <a:r>
              <a:rPr lang="de-DE" dirty="0" smtClean="0">
                <a:hlinkClick r:id="rId3"/>
              </a:rPr>
              <a:t>=</a:t>
            </a:r>
            <a:r>
              <a:rPr lang="de-DE" dirty="0" err="1" smtClean="0">
                <a:hlinkClick r:id="rId3"/>
              </a:rPr>
              <a:t>X&amp;ved</a:t>
            </a:r>
            <a:r>
              <a:rPr lang="de-DE" dirty="0" smtClean="0">
                <a:hlinkClick r:id="rId3"/>
              </a:rPr>
              <a:t>=0ahUKEwiMopqzgc_TAhWKUlAKH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>
                <a:hlinkClick r:id="rId4"/>
              </a:rPr>
              <a:t>https://www.google.de/search?q=Deutschland&amp;source=lnms&amp;tbm=isch&amp;sa=X</a:t>
            </a:r>
          </a:p>
          <a:p>
            <a:r>
              <a:rPr lang="de-DE" dirty="0" smtClean="0">
                <a:hlinkClick r:id="rId4"/>
              </a:rPr>
              <a:t>&amp;</a:t>
            </a:r>
            <a:r>
              <a:rPr lang="de-DE" dirty="0" err="1" smtClean="0">
                <a:hlinkClick r:id="rId4"/>
              </a:rPr>
              <a:t>ved</a:t>
            </a:r>
            <a:r>
              <a:rPr lang="de-DE" dirty="0" smtClean="0">
                <a:hlinkClick r:id="rId4"/>
              </a:rPr>
              <a:t>=0ahUKEwiMopqzgc_TAhWKUlA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hlinkClick r:id="rId5"/>
              </a:rPr>
              <a:t>https://www.google.de/search?q=wildschwein&amp;source=</a:t>
            </a:r>
          </a:p>
          <a:p>
            <a:r>
              <a:rPr lang="de-DE" dirty="0" err="1" smtClean="0">
                <a:hlinkClick r:id="rId5"/>
              </a:rPr>
              <a:t>lnms&amp;tbm</a:t>
            </a:r>
            <a:r>
              <a:rPr lang="de-DE" dirty="0" smtClean="0">
                <a:hlinkClick r:id="rId5"/>
              </a:rPr>
              <a:t>=</a:t>
            </a:r>
            <a:r>
              <a:rPr lang="de-DE" dirty="0" err="1" smtClean="0">
                <a:hlinkClick r:id="rId5"/>
              </a:rPr>
              <a:t>isch&amp;sa</a:t>
            </a:r>
            <a:r>
              <a:rPr lang="de-DE" dirty="0" smtClean="0">
                <a:hlinkClick r:id="rId5"/>
              </a:rPr>
              <a:t>=</a:t>
            </a:r>
            <a:r>
              <a:rPr lang="de-DE" dirty="0" err="1" smtClean="0">
                <a:hlinkClick r:id="rId5"/>
              </a:rPr>
              <a:t>X&amp;ved</a:t>
            </a:r>
            <a:r>
              <a:rPr lang="de-DE" dirty="0" smtClean="0">
                <a:hlinkClick r:id="rId5"/>
              </a:rPr>
              <a:t>=0ahUKEwj4wqez-tbTAhVGI1A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hlinkClick r:id="rId6"/>
              </a:rPr>
              <a:t>http://</a:t>
            </a:r>
            <a:r>
              <a:rPr lang="de-DE" dirty="0" smtClean="0">
                <a:hlinkClick r:id="rId6"/>
              </a:rPr>
              <a:t>www.paradisi.de/Freizeit_und_Erholung/Kultur/Braucht</a:t>
            </a:r>
          </a:p>
          <a:p>
            <a:r>
              <a:rPr lang="de-DE" dirty="0" smtClean="0">
                <a:hlinkClick r:id="rId6"/>
              </a:rPr>
              <a:t>um/Artikel/90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Deutsch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786478" cy="6857458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857752" y="5286388"/>
            <a:ext cx="87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Bavaria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57356" y="5572140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Baden-Wurttemberg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643042" y="4929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Saarland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357290" y="4143380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Rheinland-Pfalz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86116" y="378619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Bildschirmpräsentation (4:3)</PresentationFormat>
  <Paragraphs>209</Paragraphs>
  <Slides>54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55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Lara</dc:creator>
  <cp:lastModifiedBy>Lara</cp:lastModifiedBy>
  <cp:revision>35</cp:revision>
  <dcterms:created xsi:type="dcterms:W3CDTF">2017-05-01T15:23:29Z</dcterms:created>
  <dcterms:modified xsi:type="dcterms:W3CDTF">2017-05-08T19:43:40Z</dcterms:modified>
</cp:coreProperties>
</file>