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oboto Slab"/>
      <p:regular r:id="rId20"/>
      <p:bold r:id="rId21"/>
    </p:embeddedFon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regular.fntdata"/><Relationship Id="rId22" Type="http://schemas.openxmlformats.org/officeDocument/2006/relationships/font" Target="fonts/Roboto-regular.fntdata"/><Relationship Id="rId21" Type="http://schemas.openxmlformats.org/officeDocument/2006/relationships/font" Target="fonts/RobotoSlab-bold.fntdata"/><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d503a71be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d503a71be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d503a71be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d503a71be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d503a71be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d503a71be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d503a71be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d503a71be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d503a71be1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d503a71be1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d503a71be1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d503a71be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d898379916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d898379916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d503a71be1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d503a71be1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d503a71be1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d503a71be1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d503a71be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d503a71be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898379916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d898379916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d503a71be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d503a71be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503a71be1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d503a71be1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s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sk"/>
              <a:t>Čitateľské dielne </a:t>
            </a:r>
            <a:endParaRPr/>
          </a:p>
          <a:p>
            <a:pPr indent="0" lvl="0" marL="0" rtl="0" algn="ctr">
              <a:spcBef>
                <a:spcPts val="0"/>
              </a:spcBef>
              <a:spcAft>
                <a:spcPts val="0"/>
              </a:spcAft>
              <a:buNone/>
            </a:pPr>
            <a:r>
              <a:rPr lang="sk"/>
              <a:t>(námety) </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sk"/>
              <a:t>Mgr. Patrícia Gabrišová </a:t>
            </a:r>
            <a:endParaRPr/>
          </a:p>
          <a:p>
            <a:pPr indent="0" lvl="0" marL="0" rtl="0" algn="ctr">
              <a:spcBef>
                <a:spcPts val="0"/>
              </a:spcBef>
              <a:spcAft>
                <a:spcPts val="0"/>
              </a:spcAft>
              <a:buNone/>
            </a:pPr>
            <a:r>
              <a:rPr lang="sk"/>
              <a:t>SZŠ Didacticus Košice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Individuálne úlohy </a:t>
            </a:r>
            <a:endParaRPr/>
          </a:p>
        </p:txBody>
      </p:sp>
      <p:sp>
        <p:nvSpPr>
          <p:cNvPr id="118" name="Google Shape;118;p22"/>
          <p:cNvSpPr txBox="1"/>
          <p:nvPr>
            <p:ph idx="1" type="body"/>
          </p:nvPr>
        </p:nvSpPr>
        <p:spPr>
          <a:xfrm>
            <a:off x="258675" y="1343075"/>
            <a:ext cx="8745000" cy="3711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k"/>
              <a:t>vymysli iný záver </a:t>
            </a:r>
            <a:endParaRPr/>
          </a:p>
          <a:p>
            <a:pPr indent="-342900" lvl="0" marL="457200" rtl="0" algn="l">
              <a:spcBef>
                <a:spcPts val="0"/>
              </a:spcBef>
              <a:spcAft>
                <a:spcPts val="0"/>
              </a:spcAft>
              <a:buSzPts val="1800"/>
              <a:buChar char="❖"/>
            </a:pPr>
            <a:r>
              <a:rPr lang="sk"/>
              <a:t>vymysli titulok knihy </a:t>
            </a:r>
            <a:endParaRPr/>
          </a:p>
          <a:p>
            <a:pPr indent="-342900" lvl="0" marL="457200" rtl="0" algn="l">
              <a:spcBef>
                <a:spcPts val="0"/>
              </a:spcBef>
              <a:spcAft>
                <a:spcPts val="0"/>
              </a:spcAft>
              <a:buSzPts val="1800"/>
              <a:buChar char="❖"/>
            </a:pPr>
            <a:r>
              <a:rPr lang="sk"/>
              <a:t>napíš list hlavnej postave </a:t>
            </a:r>
            <a:endParaRPr/>
          </a:p>
          <a:p>
            <a:pPr indent="-342900" lvl="0" marL="457200" rtl="0" algn="l">
              <a:spcBef>
                <a:spcPts val="0"/>
              </a:spcBef>
              <a:spcAft>
                <a:spcPts val="0"/>
              </a:spcAft>
              <a:buSzPts val="1800"/>
              <a:buChar char="❖"/>
            </a:pPr>
            <a:r>
              <a:rPr lang="sk"/>
              <a:t>zmeň žáner - napr. z prózy na báseň </a:t>
            </a:r>
            <a:endParaRPr/>
          </a:p>
          <a:p>
            <a:pPr indent="-342900" lvl="0" marL="457200" rtl="0" algn="l">
              <a:spcBef>
                <a:spcPts val="0"/>
              </a:spcBef>
              <a:spcAft>
                <a:spcPts val="0"/>
              </a:spcAft>
              <a:buSzPts val="1800"/>
              <a:buChar char="❖"/>
            </a:pPr>
            <a:r>
              <a:rPr lang="sk"/>
              <a:t>hlavnú postavu z príbehu vlož do iného príbehu či prostredia (napr. Harry Potter na kúpalisku) </a:t>
            </a:r>
            <a:endParaRPr/>
          </a:p>
          <a:p>
            <a:pPr indent="-342900" lvl="0" marL="457200" rtl="0" algn="l">
              <a:spcBef>
                <a:spcPts val="0"/>
              </a:spcBef>
              <a:spcAft>
                <a:spcPts val="0"/>
              </a:spcAft>
              <a:buSzPts val="1800"/>
              <a:buChar char="❖"/>
            </a:pPr>
            <a:r>
              <a:rPr lang="sk"/>
              <a:t>vytvor interview s autorom knihy </a:t>
            </a:r>
            <a:endParaRPr/>
          </a:p>
          <a:p>
            <a:pPr indent="-342900" lvl="0" marL="457200" rtl="0" algn="l">
              <a:spcBef>
                <a:spcPts val="0"/>
              </a:spcBef>
              <a:spcAft>
                <a:spcPts val="0"/>
              </a:spcAft>
              <a:buSzPts val="1800"/>
              <a:buChar char="❖"/>
            </a:pPr>
            <a:r>
              <a:rPr lang="sk"/>
              <a:t>priprav si prezentáciu o autorovi knihy </a:t>
            </a:r>
            <a:endParaRPr/>
          </a:p>
          <a:p>
            <a:pPr indent="-342900" lvl="0" marL="457200" rtl="0" algn="l">
              <a:spcBef>
                <a:spcPts val="0"/>
              </a:spcBef>
              <a:spcAft>
                <a:spcPts val="0"/>
              </a:spcAft>
              <a:buSzPts val="1800"/>
              <a:buChar char="❖"/>
            </a:pPr>
            <a:r>
              <a:rPr lang="sk"/>
              <a:t>vytvor čitateľský denník </a:t>
            </a:r>
            <a:endParaRPr/>
          </a:p>
          <a:p>
            <a:pPr indent="-342900" lvl="0" marL="457200" rtl="0" algn="l">
              <a:spcBef>
                <a:spcPts val="0"/>
              </a:spcBef>
              <a:spcAft>
                <a:spcPts val="0"/>
              </a:spcAft>
              <a:buSzPts val="1800"/>
              <a:buChar char="❖"/>
            </a:pPr>
            <a:r>
              <a:rPr lang="sk"/>
              <a:t>vytvor pracovný list pre svojho spolužiaka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Úloha pre dvojice </a:t>
            </a:r>
            <a:endParaRPr/>
          </a:p>
        </p:txBody>
      </p:sp>
      <p:sp>
        <p:nvSpPr>
          <p:cNvPr id="124" name="Google Shape;124;p23"/>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sk" sz="2600"/>
              <a:t>pripravte si rozhovor redaktora so spisovateľom o danej knihe </a:t>
            </a:r>
            <a:endParaRPr sz="2600"/>
          </a:p>
          <a:p>
            <a:pPr indent="-393700" lvl="0" marL="457200" rtl="0" algn="l">
              <a:spcBef>
                <a:spcPts val="0"/>
              </a:spcBef>
              <a:spcAft>
                <a:spcPts val="0"/>
              </a:spcAft>
              <a:buSzPts val="2600"/>
              <a:buChar char="❖"/>
            </a:pPr>
            <a:r>
              <a:rPr lang="sk" sz="2600"/>
              <a:t>priprav 10 otázok pre spolužiakov z úryvku knihy </a:t>
            </a:r>
            <a:endParaRPr sz="2600"/>
          </a:p>
          <a:p>
            <a:pPr indent="-393700" lvl="0" marL="457200" rtl="0" algn="l">
              <a:spcBef>
                <a:spcPts val="0"/>
              </a:spcBef>
              <a:spcAft>
                <a:spcPts val="0"/>
              </a:spcAft>
              <a:buSzPts val="2600"/>
              <a:buChar char="❖"/>
            </a:pPr>
            <a:r>
              <a:rPr lang="sk" sz="2600"/>
              <a:t>zahraj sa na kníhkupca a odporuč zákazníkovi knihu </a:t>
            </a:r>
            <a:endParaRPr sz="2600"/>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Úloha pre skupiny </a:t>
            </a:r>
            <a:endParaRPr/>
          </a:p>
        </p:txBody>
      </p:sp>
      <p:sp>
        <p:nvSpPr>
          <p:cNvPr id="130" name="Google Shape;130;p2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93700" lvl="0" marL="457200" rtl="0" algn="l">
              <a:spcBef>
                <a:spcPts val="0"/>
              </a:spcBef>
              <a:spcAft>
                <a:spcPts val="0"/>
              </a:spcAft>
              <a:buSzPts val="2600"/>
              <a:buChar char="❖"/>
            </a:pPr>
            <a:r>
              <a:rPr lang="sk" sz="2600"/>
              <a:t>pripravte si reklamný plagát do kníhkupectva </a:t>
            </a:r>
            <a:endParaRPr sz="2600"/>
          </a:p>
          <a:p>
            <a:pPr indent="-393700" lvl="0" marL="457200" rtl="0" algn="l">
              <a:spcBef>
                <a:spcPts val="0"/>
              </a:spcBef>
              <a:spcAft>
                <a:spcPts val="0"/>
              </a:spcAft>
              <a:buSzPts val="2600"/>
              <a:buChar char="❖"/>
            </a:pPr>
            <a:r>
              <a:rPr lang="sk" sz="2600"/>
              <a:t>pripravte reklamu na scénku z knihy </a:t>
            </a:r>
            <a:endParaRPr sz="2600"/>
          </a:p>
          <a:p>
            <a:pPr indent="-393700" lvl="0" marL="457200" rtl="0" algn="l">
              <a:spcBef>
                <a:spcPts val="0"/>
              </a:spcBef>
              <a:spcAft>
                <a:spcPts val="0"/>
              </a:spcAft>
              <a:buSzPts val="2600"/>
              <a:buChar char="❖"/>
            </a:pPr>
            <a:r>
              <a:rPr lang="sk" sz="2600"/>
              <a:t>dramatizácia - zahrajte zaujímavý úryvok z knihy </a:t>
            </a:r>
            <a:endParaRPr sz="2600"/>
          </a:p>
          <a:p>
            <a:pPr indent="-393700" lvl="0" marL="457200" rtl="0" algn="l">
              <a:spcBef>
                <a:spcPts val="0"/>
              </a:spcBef>
              <a:spcAft>
                <a:spcPts val="0"/>
              </a:spcAft>
              <a:buSzPts val="2600"/>
              <a:buChar char="❖"/>
            </a:pPr>
            <a:r>
              <a:rPr lang="sk" sz="2600"/>
              <a:t>nakreslite vlastný návrh obálky z knihy </a:t>
            </a:r>
            <a:endParaRPr sz="2600"/>
          </a:p>
          <a:p>
            <a:pPr indent="-393700" lvl="0" marL="457200" rtl="0" algn="l">
              <a:spcBef>
                <a:spcPts val="0"/>
              </a:spcBef>
              <a:spcAft>
                <a:spcPts val="0"/>
              </a:spcAft>
              <a:buSzPts val="2600"/>
              <a:buChar char="❖"/>
            </a:pPr>
            <a:r>
              <a:rPr lang="sk" sz="2600"/>
              <a:t>navrhnite záložku, na ktorej budú informácie o knihe </a:t>
            </a:r>
            <a:endParaRPr sz="2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Projektová práca </a:t>
            </a:r>
            <a:endParaRPr/>
          </a:p>
        </p:txBody>
      </p:sp>
      <p:sp>
        <p:nvSpPr>
          <p:cNvPr id="136" name="Google Shape;136;p2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Projektová práca spočíva v prečítaní časti knihy (15 min) a rozdelenie sa do skupín, pričom každý žiak zohráva určitú úlohu. </a:t>
            </a:r>
            <a:endParaRPr/>
          </a:p>
          <a:p>
            <a:pPr indent="-342900" lvl="0" marL="457200" rtl="0" algn="l">
              <a:spcBef>
                <a:spcPts val="1200"/>
              </a:spcBef>
              <a:spcAft>
                <a:spcPts val="0"/>
              </a:spcAft>
              <a:buSzPts val="1800"/>
              <a:buAutoNum type="arabicPeriod"/>
            </a:pPr>
            <a:r>
              <a:rPr lang="sk"/>
              <a:t>Hľadač citátov </a:t>
            </a:r>
            <a:endParaRPr/>
          </a:p>
          <a:p>
            <a:pPr indent="-342900" lvl="0" marL="457200" rtl="0" algn="l">
              <a:spcBef>
                <a:spcPts val="0"/>
              </a:spcBef>
              <a:spcAft>
                <a:spcPts val="0"/>
              </a:spcAft>
              <a:buSzPts val="1800"/>
              <a:buAutoNum type="arabicPeriod"/>
            </a:pPr>
            <a:r>
              <a:rPr lang="sk"/>
              <a:t>literárny vedec (pomáha si knižnými a internetovými zdrojmi) </a:t>
            </a:r>
            <a:endParaRPr/>
          </a:p>
          <a:p>
            <a:pPr indent="-342900" lvl="0" marL="457200" rtl="0" algn="l">
              <a:spcBef>
                <a:spcPts val="0"/>
              </a:spcBef>
              <a:spcAft>
                <a:spcPts val="0"/>
              </a:spcAft>
              <a:buSzPts val="1800"/>
              <a:buAutoNum type="arabicPeriod"/>
            </a:pPr>
            <a:r>
              <a:rPr lang="sk"/>
              <a:t>jazykovedec (rozoberá gramatickú a štylistickú stránku textu) </a:t>
            </a:r>
            <a:endParaRPr/>
          </a:p>
          <a:p>
            <a:pPr indent="-342900" lvl="0" marL="457200" rtl="0" algn="l">
              <a:spcBef>
                <a:spcPts val="0"/>
              </a:spcBef>
              <a:spcAft>
                <a:spcPts val="0"/>
              </a:spcAft>
              <a:buSzPts val="1800"/>
              <a:buAutoNum type="arabicPeriod"/>
            </a:pPr>
            <a:r>
              <a:rPr lang="sk"/>
              <a:t>pomocník spisovateľa (vymyslí nový záver, zmení titulok a pod.) </a:t>
            </a:r>
            <a:endParaRPr/>
          </a:p>
          <a:p>
            <a:pPr indent="-342900" lvl="0" marL="457200" rtl="0" algn="l">
              <a:spcBef>
                <a:spcPts val="0"/>
              </a:spcBef>
              <a:spcAft>
                <a:spcPts val="0"/>
              </a:spcAft>
              <a:buSzPts val="1800"/>
              <a:buAutoNum type="arabicPeriod"/>
            </a:pPr>
            <a:r>
              <a:rPr lang="sk"/>
              <a:t>literárny kritik - kriticky zhodnotí plusy a mínusy diela </a:t>
            </a:r>
            <a:endParaRPr/>
          </a:p>
          <a:p>
            <a:pPr indent="0" lvl="0" marL="457200" rtl="0" algn="l">
              <a:spcBef>
                <a:spcPts val="1200"/>
              </a:spcBef>
              <a:spcAft>
                <a:spcPts val="1200"/>
              </a:spcAft>
              <a:buNone/>
            </a:pPr>
            <a:r>
              <a:rPr lang="sk"/>
              <a:t>Projekt žiaci prezentujú pred ostatnými skupinami a navzájom sa zhodnotia.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Odporúčaná osnova (pre čitateľský denník) </a:t>
            </a:r>
            <a:endParaRPr/>
          </a:p>
        </p:txBody>
      </p:sp>
      <p:sp>
        <p:nvSpPr>
          <p:cNvPr id="142" name="Google Shape;142;p2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sk"/>
              <a:t>Autor, názov knihy, počet strán </a:t>
            </a:r>
            <a:endParaRPr/>
          </a:p>
          <a:p>
            <a:pPr indent="-342900" lvl="0" marL="457200" rtl="0" algn="l">
              <a:spcBef>
                <a:spcPts val="0"/>
              </a:spcBef>
              <a:spcAft>
                <a:spcPts val="0"/>
              </a:spcAft>
              <a:buSzPts val="1800"/>
              <a:buAutoNum type="arabicPeriod"/>
            </a:pPr>
            <a:r>
              <a:rPr lang="sk"/>
              <a:t> Kde a kedy sa dej odohráva </a:t>
            </a:r>
            <a:endParaRPr/>
          </a:p>
          <a:p>
            <a:pPr indent="-342900" lvl="0" marL="457200" rtl="0" algn="l">
              <a:spcBef>
                <a:spcPts val="0"/>
              </a:spcBef>
              <a:spcAft>
                <a:spcPts val="0"/>
              </a:spcAft>
              <a:buSzPts val="1800"/>
              <a:buAutoNum type="arabicPeriod"/>
            </a:pPr>
            <a:r>
              <a:rPr lang="sk"/>
              <a:t> Hlavné postavy + stručná charakteristika </a:t>
            </a:r>
            <a:endParaRPr/>
          </a:p>
          <a:p>
            <a:pPr indent="-342900" lvl="0" marL="457200" rtl="0" algn="l">
              <a:spcBef>
                <a:spcPts val="0"/>
              </a:spcBef>
              <a:spcAft>
                <a:spcPts val="0"/>
              </a:spcAft>
              <a:buSzPts val="1800"/>
              <a:buAutoNum type="arabicPeriod"/>
            </a:pPr>
            <a:r>
              <a:rPr lang="sk"/>
              <a:t> Stručný dej (bez prezradenia rozuzlenia) </a:t>
            </a:r>
            <a:endParaRPr/>
          </a:p>
          <a:p>
            <a:pPr indent="-342900" lvl="0" marL="457200" rtl="0" algn="l">
              <a:spcBef>
                <a:spcPts val="0"/>
              </a:spcBef>
              <a:spcAft>
                <a:spcPts val="0"/>
              </a:spcAft>
              <a:buSzPts val="1800"/>
              <a:buAutoNum type="arabicPeriod"/>
            </a:pPr>
            <a:r>
              <a:rPr lang="sk"/>
              <a:t>5. Citácie – prečítanie zaujímavého úryvku z knihy </a:t>
            </a:r>
            <a:endParaRPr/>
          </a:p>
          <a:p>
            <a:pPr indent="-342900" lvl="0" marL="457200" rtl="0" algn="l">
              <a:spcBef>
                <a:spcPts val="0"/>
              </a:spcBef>
              <a:spcAft>
                <a:spcPts val="0"/>
              </a:spcAft>
              <a:buSzPts val="1800"/>
              <a:buAutoNum type="arabicPeriod"/>
            </a:pPr>
            <a:r>
              <a:rPr lang="sk"/>
              <a:t>6. Názor na knihu (hodnotenie 0 – 10, zábava – čomu som sa smial (a) / čoho alebo o koho som sa bál (a), nové informácie – čo som sa z knihy dozvedel (a), ilustrácie, ja a hlavné postavy – sympatie, nesympatia a prečo, čo alebo koho mi kniha pripomenula, vierohodnosť ...)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Čo je to čitateľská gramotnosť? </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k"/>
              <a:t>univerzálna technika, ktorá robí žiaka schopným prečítať slová, vety, celé texty, ale aj pochopiť význam a ďalej s textom pracovať </a:t>
            </a:r>
            <a:endParaRPr/>
          </a:p>
          <a:p>
            <a:pPr indent="-342900" lvl="0" marL="457200" rtl="0" algn="l">
              <a:spcBef>
                <a:spcPts val="0"/>
              </a:spcBef>
              <a:spcAft>
                <a:spcPts val="0"/>
              </a:spcAft>
              <a:buSzPts val="1800"/>
              <a:buChar char="-"/>
            </a:pPr>
            <a:r>
              <a:rPr lang="sk"/>
              <a:t>podstatné je porozumenie textu a využívanie informácií z neho </a:t>
            </a:r>
            <a:endParaRPr/>
          </a:p>
          <a:p>
            <a:pPr indent="-342900" lvl="0" marL="457200" rtl="0" algn="l">
              <a:spcBef>
                <a:spcPts val="0"/>
              </a:spcBef>
              <a:spcAft>
                <a:spcPts val="0"/>
              </a:spcAft>
              <a:buSzPts val="1800"/>
              <a:buChar char="-"/>
            </a:pPr>
            <a:r>
              <a:rPr lang="sk"/>
              <a:t>súčasťou čitateľskej gramotnosti sú čitateľské schopnosti a zručnosti, čitateľské návyky, záujmy, postoje, motivácia k čítaniu a vedomosti žiaka</a:t>
            </a:r>
            <a:endParaRPr/>
          </a:p>
          <a:p>
            <a:pPr indent="-342900" lvl="0" marL="457200" rtl="0" algn="l">
              <a:spcBef>
                <a:spcPts val="0"/>
              </a:spcBef>
              <a:spcAft>
                <a:spcPts val="0"/>
              </a:spcAft>
              <a:buSzPts val="1800"/>
              <a:buChar char="-"/>
            </a:pPr>
            <a:r>
              <a:rPr lang="sk"/>
              <a:t>je charakterizovaná ako funkčná gramotnosť, ktorú charakterizuje schopnosť spracovať textové informácie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Prečo podporovať čitateľskú gramotnosť? </a:t>
            </a:r>
            <a:endParaRPr/>
          </a:p>
        </p:txBody>
      </p:sp>
      <p:sp>
        <p:nvSpPr>
          <p:cNvPr id="76" name="Google Shape;76;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fontScale="62500" lnSpcReduction="20000"/>
          </a:bodyPr>
          <a:lstStyle/>
          <a:p>
            <a:pPr indent="-324456" lvl="0" marL="457200" rtl="0" algn="l">
              <a:spcBef>
                <a:spcPts val="0"/>
              </a:spcBef>
              <a:spcAft>
                <a:spcPts val="0"/>
              </a:spcAft>
              <a:buSzPct val="100000"/>
              <a:buChar char="❖"/>
            </a:pPr>
            <a:r>
              <a:rPr lang="sk" sz="2415"/>
              <a:t>rozvoj k samostatnosti a kritickému mysleniu </a:t>
            </a:r>
            <a:endParaRPr sz="2415"/>
          </a:p>
          <a:p>
            <a:pPr indent="-324456" lvl="0" marL="457200" rtl="0" algn="l">
              <a:spcBef>
                <a:spcPts val="0"/>
              </a:spcBef>
              <a:spcAft>
                <a:spcPts val="0"/>
              </a:spcAft>
              <a:buSzPct val="100000"/>
              <a:buChar char="❖"/>
            </a:pPr>
            <a:r>
              <a:rPr lang="sk" sz="2415"/>
              <a:t>rozvoj slovnej zásoby a kreativity </a:t>
            </a:r>
            <a:endParaRPr sz="2415"/>
          </a:p>
          <a:p>
            <a:pPr indent="-324456" lvl="0" marL="457200" rtl="0" algn="l">
              <a:spcBef>
                <a:spcPts val="0"/>
              </a:spcBef>
              <a:spcAft>
                <a:spcPts val="0"/>
              </a:spcAft>
              <a:buSzPct val="100000"/>
              <a:buChar char="❖"/>
            </a:pPr>
            <a:r>
              <a:rPr lang="sk" sz="2415"/>
              <a:t>budovanie pozitívneho vzťahu k materinskému jazyku </a:t>
            </a:r>
            <a:endParaRPr sz="2415"/>
          </a:p>
          <a:p>
            <a:pPr indent="-324456" lvl="0" marL="457200" rtl="0" algn="l">
              <a:spcBef>
                <a:spcPts val="0"/>
              </a:spcBef>
              <a:spcAft>
                <a:spcPts val="0"/>
              </a:spcAft>
              <a:buSzPct val="100000"/>
              <a:buChar char="❖"/>
            </a:pPr>
            <a:r>
              <a:rPr lang="sk" sz="2415"/>
              <a:t>precvičovanie gramatických javov prostredníctvom vizualizácie </a:t>
            </a:r>
            <a:endParaRPr sz="2415"/>
          </a:p>
          <a:p>
            <a:pPr indent="-324456" lvl="0" marL="457200" rtl="0" algn="l">
              <a:spcBef>
                <a:spcPts val="0"/>
              </a:spcBef>
              <a:spcAft>
                <a:spcPts val="0"/>
              </a:spcAft>
              <a:buSzPct val="100000"/>
              <a:buChar char="❖"/>
            </a:pPr>
            <a:r>
              <a:rPr lang="sk" sz="2415"/>
              <a:t>čítanie ako forma oddychu </a:t>
            </a:r>
            <a:endParaRPr sz="2415"/>
          </a:p>
          <a:p>
            <a:pPr indent="-324456" lvl="0" marL="457200" rtl="0" algn="l">
              <a:spcBef>
                <a:spcPts val="0"/>
              </a:spcBef>
              <a:spcAft>
                <a:spcPts val="0"/>
              </a:spcAft>
              <a:buSzPct val="100000"/>
              <a:buChar char="❖"/>
            </a:pPr>
            <a:r>
              <a:rPr lang="sk" sz="2415"/>
              <a:t>možnosť skupinovej práce ako učenie sa k socializácii, prehlbovaniu medziľudských vzťahov </a:t>
            </a:r>
            <a:endParaRPr sz="2415"/>
          </a:p>
          <a:p>
            <a:pPr indent="-324456" lvl="0" marL="457200" rtl="0" algn="l">
              <a:spcBef>
                <a:spcPts val="0"/>
              </a:spcBef>
              <a:spcAft>
                <a:spcPts val="0"/>
              </a:spcAft>
              <a:buSzPct val="100000"/>
              <a:buChar char="❖"/>
            </a:pPr>
            <a:r>
              <a:rPr lang="sk" sz="2415"/>
              <a:t>rozvoj interpretácie a analýzy textu </a:t>
            </a:r>
            <a:endParaRPr sz="2415"/>
          </a:p>
          <a:p>
            <a:pPr indent="-324456" lvl="0" marL="457200" rtl="0" algn="l">
              <a:spcBef>
                <a:spcPts val="0"/>
              </a:spcBef>
              <a:spcAft>
                <a:spcPts val="0"/>
              </a:spcAft>
              <a:buSzPct val="100000"/>
              <a:buChar char="❖"/>
            </a:pPr>
            <a:r>
              <a:rPr lang="sk" sz="2415"/>
              <a:t>precvičenie čítania s porozumením </a:t>
            </a:r>
            <a:endParaRPr sz="2415"/>
          </a:p>
          <a:p>
            <a:pPr indent="-324456" lvl="0" marL="457200" rtl="0" algn="l">
              <a:spcBef>
                <a:spcPts val="0"/>
              </a:spcBef>
              <a:spcAft>
                <a:spcPts val="0"/>
              </a:spcAft>
              <a:buSzPct val="100000"/>
              <a:buChar char="❖"/>
            </a:pPr>
            <a:r>
              <a:rPr lang="sk" sz="2415"/>
              <a:t>rozvoj komunikačných zručností </a:t>
            </a:r>
            <a:endParaRPr sz="2415"/>
          </a:p>
          <a:p>
            <a:pPr indent="-324456" lvl="0" marL="457200" rtl="0" algn="l">
              <a:spcBef>
                <a:spcPts val="0"/>
              </a:spcBef>
              <a:spcAft>
                <a:spcPts val="0"/>
              </a:spcAft>
              <a:buSzPct val="100000"/>
              <a:buChar char="❖"/>
            </a:pPr>
            <a:r>
              <a:rPr lang="sk" sz="2415"/>
              <a:t>podieľa sa na budovaní komplexnej osobnosti </a:t>
            </a:r>
            <a:endParaRPr sz="2415"/>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Čitateľské stratégie </a:t>
            </a:r>
            <a:endParaRPr/>
          </a:p>
        </p:txBody>
      </p:sp>
      <p:sp>
        <p:nvSpPr>
          <p:cNvPr id="82" name="Google Shape;82;p1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sk"/>
              <a:t>skimming - zoznámenie sa s materiálom na čítanie, slúži na zoznámenie sa s textom, či sa mu budeme venovať hlbšie (všímame si obrázky, zvýraznené slová, úpravu textu, obsah)</a:t>
            </a:r>
            <a:endParaRPr/>
          </a:p>
          <a:p>
            <a:pPr indent="0" lvl="0" marL="0" rtl="0" algn="l">
              <a:spcBef>
                <a:spcPts val="1200"/>
              </a:spcBef>
              <a:spcAft>
                <a:spcPts val="0"/>
              </a:spcAft>
              <a:buNone/>
            </a:pPr>
            <a:r>
              <a:rPr lang="sk"/>
              <a:t>Scanning – skenovanie textu, zručnosť využiteľná pri hľadaní konkrétneho údaju, napr. slovo, telefónne číslo, vzorec, znak…</a:t>
            </a:r>
            <a:endParaRPr/>
          </a:p>
          <a:p>
            <a:pPr indent="0" lvl="0" marL="0" rtl="0" algn="l">
              <a:spcBef>
                <a:spcPts val="1200"/>
              </a:spcBef>
              <a:spcAft>
                <a:spcPts val="0"/>
              </a:spcAft>
              <a:buNone/>
            </a:pPr>
            <a:r>
              <a:rPr lang="sk"/>
              <a:t>Search reading – výskumné čítanie je technika, ktorou hľadáme kľúčové slová a frázy, ktoré pomáhajú nájsť špecifické informácie. Spája sa s podrobnejším štúdiom nájdeného výrazu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Čitateľské stratégie </a:t>
            </a:r>
            <a:endParaRPr/>
          </a:p>
        </p:txBody>
      </p:sp>
      <p:sp>
        <p:nvSpPr>
          <p:cNvPr id="88" name="Google Shape;88;p1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sk"/>
              <a:t>Extenzívne čítanie – čítanie dlhších, súvislých textov vyžadujúcich všeobecné pochopenie. </a:t>
            </a:r>
            <a:endParaRPr/>
          </a:p>
          <a:p>
            <a:pPr indent="0" lvl="0" marL="0" rtl="0" algn="l">
              <a:spcBef>
                <a:spcPts val="1200"/>
              </a:spcBef>
              <a:spcAft>
                <a:spcPts val="0"/>
              </a:spcAft>
              <a:buNone/>
            </a:pPr>
            <a:r>
              <a:rPr lang="sk"/>
              <a:t>Intenzívne čítanie – kratšie texty, výber špecifických informácií, presné detailné čítanie</a:t>
            </a:r>
            <a:endParaRPr/>
          </a:p>
          <a:p>
            <a:pPr indent="0" lvl="0" marL="0" rtl="0" algn="l">
              <a:spcBef>
                <a:spcPts val="1200"/>
              </a:spcBef>
              <a:spcAft>
                <a:spcPts val="0"/>
              </a:spcAft>
              <a:buNone/>
            </a:pPr>
            <a:r>
              <a:rPr lang="sk"/>
              <a:t>Päťlístok (Cinqtain) </a:t>
            </a:r>
            <a:endParaRPr/>
          </a:p>
          <a:p>
            <a:pPr indent="0" lvl="0" marL="0" rtl="0" algn="l">
              <a:spcBef>
                <a:spcPts val="1200"/>
              </a:spcBef>
              <a:spcAft>
                <a:spcPts val="0"/>
              </a:spcAft>
              <a:buNone/>
            </a:pPr>
            <a:r>
              <a:rPr lang="sk"/>
              <a:t>Pojmová mapa </a:t>
            </a:r>
            <a:endParaRPr/>
          </a:p>
          <a:p>
            <a:pPr indent="0" lvl="0" marL="0" rtl="0" algn="l">
              <a:spcBef>
                <a:spcPts val="1200"/>
              </a:spcBef>
              <a:spcAft>
                <a:spcPts val="1200"/>
              </a:spcAft>
              <a:buNone/>
            </a:pPr>
            <a:r>
              <a:rPr lang="sk"/>
              <a:t>Stratégia 3-2-1 – napíš tri informácie, čo si sa dozvedel, dve informácie, ktoré ťa zaujali, 1 informácia, ktorú si sa nedozvedel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Čitateľská dieľňa </a:t>
            </a:r>
            <a:endParaRPr/>
          </a:p>
        </p:txBody>
      </p:sp>
      <p:sp>
        <p:nvSpPr>
          <p:cNvPr id="94" name="Google Shape;94;p1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sk"/>
              <a:t>Dielňa čítania je osvedčený postup, ako podporiť čítanie, čitateľstvo a čitateľskú gramotnosť. </a:t>
            </a:r>
            <a:endParaRPr/>
          </a:p>
          <a:p>
            <a:pPr indent="0" lvl="0" marL="0" rtl="0" algn="l">
              <a:spcBef>
                <a:spcPts val="1200"/>
              </a:spcBef>
              <a:spcAft>
                <a:spcPts val="0"/>
              </a:spcAft>
              <a:buNone/>
            </a:pPr>
            <a:r>
              <a:rPr lang="sk"/>
              <a:t>Dielňa čítania je komplexná metóda, vhodná pre čítanie individuálne zvolených kníh. Predpokladá pravidelný systém práce. Dielňa čítania je založená na tom, že účinné čítanie má individuálnu zložku (samostatné tiché čítanie zvolenej knihy, záznamy osobných reakcií) a zložku sociálnu (diskusia so spolužiakmi nad knihami, konzultácie učiteľov so žiakmi). </a:t>
            </a:r>
            <a:endParaRPr/>
          </a:p>
          <a:p>
            <a:pPr indent="0" lvl="0" marL="0" rtl="0" algn="l">
              <a:spcBef>
                <a:spcPts val="1200"/>
              </a:spcBef>
              <a:spcAft>
                <a:spcPts val="1200"/>
              </a:spcAft>
              <a:buNone/>
            </a:pPr>
            <a:r>
              <a:rPr lang="sk"/>
              <a:t>Žiak si počas stanoveného času ticho číta, zapisuje si svoje vlastné osobné reakcie na čítanie, delí sa so spolužiakmi o svoje pocity, informuje spolužiakov o prečítanej knihe.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387900" y="4182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Ako využiť naplno čitateľskú dieľňu </a:t>
            </a:r>
            <a:endParaRPr/>
          </a:p>
        </p:txBody>
      </p:sp>
      <p:sp>
        <p:nvSpPr>
          <p:cNvPr id="100" name="Google Shape;100;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sk"/>
              <a:t>dostatok priestoru (učebňa, školská knižnica) - v školskom prostredí, ale aj neformálne, napr. v exteriéri </a:t>
            </a:r>
            <a:endParaRPr/>
          </a:p>
          <a:p>
            <a:pPr indent="-342900" lvl="0" marL="457200" rtl="0" algn="l">
              <a:spcBef>
                <a:spcPts val="0"/>
              </a:spcBef>
              <a:spcAft>
                <a:spcPts val="0"/>
              </a:spcAft>
              <a:buSzPts val="1800"/>
              <a:buChar char="❖"/>
            </a:pPr>
            <a:r>
              <a:rPr lang="sk"/>
              <a:t>primeranosť ukážok (vhodné na II. stupeň) </a:t>
            </a:r>
            <a:endParaRPr/>
          </a:p>
          <a:p>
            <a:pPr indent="-342900" lvl="0" marL="457200" rtl="0" algn="l">
              <a:spcBef>
                <a:spcPts val="0"/>
              </a:spcBef>
              <a:spcAft>
                <a:spcPts val="0"/>
              </a:spcAft>
              <a:buSzPts val="1800"/>
              <a:buChar char="❖"/>
            </a:pPr>
            <a:r>
              <a:rPr lang="sk"/>
              <a:t>dostatok informácií o diele a autorovi (dielo : dej, postavy, žáner, prostredie) </a:t>
            </a:r>
            <a:endParaRPr/>
          </a:p>
          <a:p>
            <a:pPr indent="-342900" lvl="0" marL="457200" rtl="0" algn="l">
              <a:spcBef>
                <a:spcPts val="0"/>
              </a:spcBef>
              <a:spcAft>
                <a:spcPts val="0"/>
              </a:spcAft>
              <a:buSzPts val="1800"/>
              <a:buChar char="❖"/>
            </a:pPr>
            <a:r>
              <a:rPr lang="sk"/>
              <a:t>zhodnotenie vizuálnej, obsahovej a kvalitatívnej stránky diela </a:t>
            </a:r>
            <a:endParaRPr/>
          </a:p>
          <a:p>
            <a:pPr indent="-342900" lvl="0" marL="457200" rtl="0" algn="l">
              <a:spcBef>
                <a:spcPts val="0"/>
              </a:spcBef>
              <a:spcAft>
                <a:spcPts val="0"/>
              </a:spcAft>
              <a:buSzPts val="1800"/>
              <a:buChar char="❖"/>
            </a:pPr>
            <a:r>
              <a:rPr lang="sk"/>
              <a:t>orientácia v texte - </a:t>
            </a:r>
            <a:r>
              <a:rPr lang="sk"/>
              <a:t>využívanie rozličných čitateľských metód - rýchle čítanie napr. scanning, INSERT, skimming, efektívne čítanie a pod. </a:t>
            </a:r>
            <a:endParaRPr/>
          </a:p>
          <a:p>
            <a:pPr indent="-342900" lvl="0" marL="457200" rtl="0" algn="l">
              <a:spcBef>
                <a:spcPts val="0"/>
              </a:spcBef>
              <a:spcAft>
                <a:spcPts val="0"/>
              </a:spcAft>
              <a:buSzPts val="1800"/>
              <a:buChar char="❖"/>
            </a:pPr>
            <a:r>
              <a:rPr lang="sk"/>
              <a:t>diskusie o texte - spätná väzba, hodnotenie </a:t>
            </a:r>
            <a:endParaRPr/>
          </a:p>
          <a:p>
            <a:pPr indent="-342900" lvl="0" marL="457200" rtl="0" algn="l">
              <a:spcBef>
                <a:spcPts val="0"/>
              </a:spcBef>
              <a:spcAft>
                <a:spcPts val="0"/>
              </a:spcAft>
              <a:buSzPts val="1800"/>
              <a:buChar char="❖"/>
            </a:pPr>
            <a:r>
              <a:rPr lang="sk"/>
              <a:t>dbať na motivácii, umožniť napr. žiakom vybrať si texty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Postupy pri čitateľskej dielni </a:t>
            </a:r>
            <a:endParaRPr/>
          </a:p>
        </p:txBody>
      </p:sp>
      <p:sp>
        <p:nvSpPr>
          <p:cNvPr id="106" name="Google Shape;106;p2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sk"/>
              <a:t>Žiaci čítajú tú istú knihu, majú individuálne úlohy alebo sú pridelené do dvojíc, príp. skupinová práca </a:t>
            </a:r>
            <a:endParaRPr/>
          </a:p>
          <a:p>
            <a:pPr indent="-342900" lvl="0" marL="457200" rtl="0" algn="l">
              <a:spcBef>
                <a:spcPts val="0"/>
              </a:spcBef>
              <a:spcAft>
                <a:spcPts val="0"/>
              </a:spcAft>
              <a:buSzPts val="1800"/>
              <a:buAutoNum type="arabicPeriod"/>
            </a:pPr>
            <a:r>
              <a:rPr lang="sk"/>
              <a:t>Žiak číta inú knihu toho istého žánru (napr. sci-fi, fantasy, dobrodružná literatúra) </a:t>
            </a:r>
            <a:endParaRPr/>
          </a:p>
          <a:p>
            <a:pPr indent="-342900" lvl="0" marL="457200" rtl="0" algn="l">
              <a:spcBef>
                <a:spcPts val="0"/>
              </a:spcBef>
              <a:spcAft>
                <a:spcPts val="0"/>
              </a:spcAft>
              <a:buSzPts val="1800"/>
              <a:buAutoNum type="arabicPeriod"/>
            </a:pPr>
            <a:r>
              <a:rPr lang="sk"/>
              <a:t>Priamo na hodine žiaci čítajú ten istý úryvok.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sk"/>
              <a:t>Pravidlá čítania  </a:t>
            </a:r>
            <a:endParaRPr/>
          </a:p>
        </p:txBody>
      </p:sp>
      <p:sp>
        <p:nvSpPr>
          <p:cNvPr id="112" name="Google Shape;112;p2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k"/>
              <a:t>1. Čítame po celý čas. </a:t>
            </a:r>
            <a:endParaRPr/>
          </a:p>
          <a:p>
            <a:pPr indent="0" lvl="0" marL="0" rtl="0" algn="l">
              <a:spcBef>
                <a:spcPts val="1200"/>
              </a:spcBef>
              <a:spcAft>
                <a:spcPts val="0"/>
              </a:spcAft>
              <a:buNone/>
            </a:pPr>
            <a:r>
              <a:rPr lang="sk"/>
              <a:t>2. Nikoho nevyrušujeme.</a:t>
            </a:r>
            <a:endParaRPr/>
          </a:p>
          <a:p>
            <a:pPr indent="0" lvl="0" marL="0" rtl="0" algn="l">
              <a:spcBef>
                <a:spcPts val="1200"/>
              </a:spcBef>
              <a:spcAft>
                <a:spcPts val="0"/>
              </a:spcAft>
              <a:buNone/>
            </a:pPr>
            <a:r>
              <a:rPr lang="sk"/>
              <a:t> 3. Knihu na čítanie si vyberieme ešte pred začiatkom dielne čítania.</a:t>
            </a:r>
            <a:endParaRPr/>
          </a:p>
          <a:p>
            <a:pPr indent="0" lvl="0" marL="0" rtl="0" algn="l">
              <a:spcBef>
                <a:spcPts val="1200"/>
              </a:spcBef>
              <a:spcAft>
                <a:spcPts val="0"/>
              </a:spcAft>
              <a:buNone/>
            </a:pPr>
            <a:r>
              <a:rPr lang="sk"/>
              <a:t> 4. Môžeš čítať kdekoľvek. </a:t>
            </a:r>
            <a:endParaRPr/>
          </a:p>
          <a:p>
            <a:pPr indent="0" lvl="0" marL="0" rtl="0" algn="l">
              <a:spcBef>
                <a:spcPts val="1200"/>
              </a:spcBef>
              <a:spcAft>
                <a:spcPts val="0"/>
              </a:spcAft>
              <a:buNone/>
            </a:pPr>
            <a:r>
              <a:rPr lang="sk"/>
              <a:t>5. Ak nemáš chuť čítať, potichu sleduj ostatných.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