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matic SC"/>
      <p:regular r:id="rId13"/>
      <p:bold r:id="rId14"/>
    </p:embeddedFont>
    <p:embeddedFont>
      <p:font typeface="Source Code Pr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regular.fntdata"/><Relationship Id="rId14" Type="http://schemas.openxmlformats.org/officeDocument/2006/relationships/font" Target="fonts/AmaticSC-bold.fntdata"/><Relationship Id="rId17" Type="http://schemas.openxmlformats.org/officeDocument/2006/relationships/font" Target="fonts/SourceCodePro-italic.fntdata"/><Relationship Id="rId16" Type="http://schemas.openxmlformats.org/officeDocument/2006/relationships/font" Target="fonts/SourceCodePr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SourceCodePr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e09559b3da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e09559b3da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09559b3da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09559b3da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e09559b3da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e09559b3da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09559b3da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09559b3da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09559b3da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09559b3da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e09559b3d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e09559b3d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s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sk"/>
              <a:t>Gabriela futová </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sk"/>
              <a:t>Súkromná základná škola DIDACTICUS, Košice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34825"/>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O autorke </a:t>
            </a:r>
            <a:endParaRPr/>
          </a:p>
        </p:txBody>
      </p:sp>
      <p:sp>
        <p:nvSpPr>
          <p:cNvPr id="63" name="Google Shape;63;p1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k"/>
              <a:t>súčasná autorka pre deti a mládež </a:t>
            </a:r>
            <a:endParaRPr/>
          </a:p>
          <a:p>
            <a:pPr indent="-342900" lvl="0" marL="457200" rtl="0" algn="l">
              <a:spcBef>
                <a:spcPts val="0"/>
              </a:spcBef>
              <a:spcAft>
                <a:spcPts val="0"/>
              </a:spcAft>
              <a:buSzPts val="1800"/>
              <a:buChar char="❖"/>
            </a:pPr>
            <a:r>
              <a:rPr lang="sk"/>
              <a:t>vyštudovala žurnalistiku na FF UK v Bratislave </a:t>
            </a:r>
            <a:endParaRPr/>
          </a:p>
          <a:p>
            <a:pPr indent="-342900" lvl="0" marL="457200" rtl="0" algn="l">
              <a:spcBef>
                <a:spcPts val="0"/>
              </a:spcBef>
              <a:spcAft>
                <a:spcPts val="0"/>
              </a:spcAft>
              <a:buSzPts val="1800"/>
              <a:buChar char="❖"/>
            </a:pPr>
            <a:r>
              <a:rPr lang="sk"/>
              <a:t>pracovala ako administratívna pracovníčka </a:t>
            </a:r>
            <a:endParaRPr/>
          </a:p>
          <a:p>
            <a:pPr indent="-342900" lvl="0" marL="457200" rtl="0" algn="l">
              <a:spcBef>
                <a:spcPts val="0"/>
              </a:spcBef>
              <a:spcAft>
                <a:spcPts val="0"/>
              </a:spcAft>
              <a:buSzPts val="1800"/>
              <a:buChar char="❖"/>
            </a:pPr>
            <a:r>
              <a:rPr lang="sk"/>
              <a:t>metodička pre prácu s deťmi a mládežou v Knižnici P.O. Hviezdoslava v Prešove </a:t>
            </a:r>
            <a:endParaRPr/>
          </a:p>
          <a:p>
            <a:pPr indent="-342900" lvl="0" marL="457200" rtl="0" algn="l">
              <a:spcBef>
                <a:spcPts val="0"/>
              </a:spcBef>
              <a:spcAft>
                <a:spcPts val="0"/>
              </a:spcAft>
              <a:buSzPts val="1800"/>
              <a:buChar char="❖"/>
            </a:pPr>
            <a:r>
              <a:rPr lang="sk"/>
              <a:t>vedúca skupiny so zameraním na prácu s mládežou - Slovenská národná knižnica v Martine </a:t>
            </a:r>
            <a:endParaRPr/>
          </a:p>
          <a:p>
            <a:pPr indent="-342900" lvl="0" marL="457200" rtl="0" algn="l">
              <a:spcBef>
                <a:spcPts val="0"/>
              </a:spcBef>
              <a:spcAft>
                <a:spcPts val="0"/>
              </a:spcAft>
              <a:buSzPts val="1800"/>
              <a:buChar char="❖"/>
            </a:pPr>
            <a:r>
              <a:rPr lang="sk"/>
              <a:t>žije v Prešove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Diela </a:t>
            </a:r>
            <a:endParaRPr/>
          </a:p>
        </p:txBody>
      </p:sp>
      <p:sp>
        <p:nvSpPr>
          <p:cNvPr id="69" name="Google Shape;69;p15"/>
          <p:cNvSpPr txBox="1"/>
          <p:nvPr>
            <p:ph idx="1" type="body"/>
          </p:nvPr>
        </p:nvSpPr>
        <p:spPr>
          <a:xfrm>
            <a:off x="311700" y="1228675"/>
            <a:ext cx="8520600" cy="33402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sk"/>
              <a:t>Detektív Očko a jeho príbehy </a:t>
            </a:r>
            <a:endParaRPr/>
          </a:p>
          <a:p>
            <a:pPr indent="-342900" lvl="0" marL="457200" rtl="0" algn="l">
              <a:spcBef>
                <a:spcPts val="0"/>
              </a:spcBef>
              <a:spcAft>
                <a:spcPts val="0"/>
              </a:spcAft>
              <a:buSzPts val="1800"/>
              <a:buChar char="●"/>
            </a:pPr>
            <a:r>
              <a:rPr lang="sk"/>
              <a:t>Čo učky nevidia </a:t>
            </a:r>
            <a:endParaRPr/>
          </a:p>
          <a:p>
            <a:pPr indent="-342900" lvl="0" marL="457200" rtl="0" algn="l">
              <a:spcBef>
                <a:spcPts val="0"/>
              </a:spcBef>
              <a:spcAft>
                <a:spcPts val="0"/>
              </a:spcAft>
              <a:buSzPts val="1800"/>
              <a:buChar char="●"/>
            </a:pPr>
            <a:r>
              <a:rPr lang="sk"/>
              <a:t>Hups, Rups a Šups </a:t>
            </a:r>
            <a:endParaRPr/>
          </a:p>
          <a:p>
            <a:pPr indent="-342900" lvl="0" marL="457200" rtl="0" algn="l">
              <a:spcBef>
                <a:spcPts val="0"/>
              </a:spcBef>
              <a:spcAft>
                <a:spcPts val="0"/>
              </a:spcAft>
              <a:buSzPts val="1800"/>
              <a:buChar char="●"/>
            </a:pPr>
            <a:r>
              <a:rPr lang="sk"/>
              <a:t>Poškoláci </a:t>
            </a:r>
            <a:endParaRPr/>
          </a:p>
          <a:p>
            <a:pPr indent="-342900" lvl="0" marL="457200" rtl="0" algn="l">
              <a:spcBef>
                <a:spcPts val="0"/>
              </a:spcBef>
              <a:spcAft>
                <a:spcPts val="0"/>
              </a:spcAft>
              <a:buSzPts val="1800"/>
              <a:buChar char="●"/>
            </a:pPr>
            <a:r>
              <a:rPr lang="sk"/>
              <a:t>Naša mama je bosorka ! </a:t>
            </a:r>
            <a:endParaRPr/>
          </a:p>
          <a:p>
            <a:pPr indent="-342900" lvl="0" marL="457200" rtl="0" algn="l">
              <a:spcBef>
                <a:spcPts val="0"/>
              </a:spcBef>
              <a:spcAft>
                <a:spcPts val="0"/>
              </a:spcAft>
              <a:buSzPts val="1800"/>
              <a:buChar char="●"/>
            </a:pPr>
            <a:r>
              <a:rPr lang="sk"/>
              <a:t>Keby som bola bosorka </a:t>
            </a:r>
            <a:endParaRPr/>
          </a:p>
          <a:p>
            <a:pPr indent="-342900" lvl="0" marL="457200" rtl="0" algn="l">
              <a:spcBef>
                <a:spcPts val="0"/>
              </a:spcBef>
              <a:spcAft>
                <a:spcPts val="0"/>
              </a:spcAft>
              <a:buSzPts val="1800"/>
              <a:buChar char="●"/>
            </a:pPr>
            <a:r>
              <a:rPr lang="sk"/>
              <a:t>Hľadám lepšiu mamu </a:t>
            </a:r>
            <a:endParaRPr/>
          </a:p>
          <a:p>
            <a:pPr indent="-342900" lvl="0" marL="457200" rtl="0" algn="l">
              <a:spcBef>
                <a:spcPts val="0"/>
              </a:spcBef>
              <a:spcAft>
                <a:spcPts val="0"/>
              </a:spcAft>
              <a:buSzPts val="1800"/>
              <a:buChar char="●"/>
            </a:pPr>
            <a:r>
              <a:rPr lang="sk"/>
              <a:t>Lebo musím ! </a:t>
            </a:r>
            <a:endParaRPr/>
          </a:p>
          <a:p>
            <a:pPr indent="-342900" lvl="0" marL="457200" rtl="0" algn="l">
              <a:spcBef>
                <a:spcPts val="0"/>
              </a:spcBef>
              <a:spcAft>
                <a:spcPts val="0"/>
              </a:spcAft>
              <a:buSzPts val="1800"/>
              <a:buChar char="●"/>
            </a:pPr>
            <a:r>
              <a:rPr lang="sk"/>
              <a:t>Môj malý zverinec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Diela </a:t>
            </a:r>
            <a:endParaRPr/>
          </a:p>
        </p:txBody>
      </p:sp>
      <p:sp>
        <p:nvSpPr>
          <p:cNvPr id="75" name="Google Shape;75;p16"/>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SzPts val="2300"/>
              <a:buChar char="●"/>
            </a:pPr>
            <a:r>
              <a:rPr lang="sk" sz="2300"/>
              <a:t>Nezblázni sa, mamička </a:t>
            </a:r>
            <a:endParaRPr sz="2300"/>
          </a:p>
          <a:p>
            <a:pPr indent="-374650" lvl="0" marL="457200" rtl="0" algn="l">
              <a:spcBef>
                <a:spcPts val="0"/>
              </a:spcBef>
              <a:spcAft>
                <a:spcPts val="0"/>
              </a:spcAft>
              <a:buSzPts val="2300"/>
              <a:buChar char="●"/>
            </a:pPr>
            <a:r>
              <a:rPr lang="sk" sz="2300"/>
              <a:t>Nejdem a basta ! </a:t>
            </a:r>
            <a:endParaRPr sz="2300"/>
          </a:p>
          <a:p>
            <a:pPr indent="-374650" lvl="0" marL="457200" rtl="0" algn="l">
              <a:spcBef>
                <a:spcPts val="0"/>
              </a:spcBef>
              <a:spcAft>
                <a:spcPts val="0"/>
              </a:spcAft>
              <a:buSzPts val="2300"/>
              <a:buChar char="●"/>
            </a:pPr>
            <a:r>
              <a:rPr lang="sk" sz="2300"/>
              <a:t>Brata musíš poslúchať ! </a:t>
            </a:r>
            <a:endParaRPr sz="2300"/>
          </a:p>
          <a:p>
            <a:pPr indent="-374650" lvl="0" marL="457200" rtl="0" algn="l">
              <a:spcBef>
                <a:spcPts val="0"/>
              </a:spcBef>
              <a:spcAft>
                <a:spcPts val="0"/>
              </a:spcAft>
              <a:buSzPts val="2300"/>
              <a:buChar char="●"/>
            </a:pPr>
            <a:r>
              <a:rPr lang="sk" sz="2300"/>
              <a:t>Dokonalá Klára </a:t>
            </a:r>
            <a:endParaRPr sz="2300"/>
          </a:p>
          <a:p>
            <a:pPr indent="-374650" lvl="0" marL="457200" rtl="0" algn="l">
              <a:spcBef>
                <a:spcPts val="0"/>
              </a:spcBef>
              <a:spcAft>
                <a:spcPts val="0"/>
              </a:spcAft>
              <a:buSzPts val="2300"/>
              <a:buChar char="●"/>
            </a:pPr>
            <a:r>
              <a:rPr lang="sk" sz="2300"/>
              <a:t>Trapoška </a:t>
            </a:r>
            <a:endParaRPr sz="2300"/>
          </a:p>
          <a:p>
            <a:pPr indent="-374650" lvl="0" marL="457200" rtl="0" algn="l">
              <a:spcBef>
                <a:spcPts val="0"/>
              </a:spcBef>
              <a:spcAft>
                <a:spcPts val="0"/>
              </a:spcAft>
              <a:buSzPts val="2300"/>
              <a:buChar char="●"/>
            </a:pPr>
            <a:r>
              <a:rPr lang="sk" sz="2300"/>
              <a:t>Lepší otec v hrsti ako kamoš na streche </a:t>
            </a:r>
            <a:endParaRPr sz="2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POšKOLáCI </a:t>
            </a:r>
            <a:endParaRPr/>
          </a:p>
        </p:txBody>
      </p:sp>
      <p:sp>
        <p:nvSpPr>
          <p:cNvPr id="81" name="Google Shape;81;p17"/>
          <p:cNvSpPr txBox="1"/>
          <p:nvPr>
            <p:ph idx="1" type="body"/>
          </p:nvPr>
        </p:nvSpPr>
        <p:spPr>
          <a:xfrm>
            <a:off x="311700" y="1228675"/>
            <a:ext cx="8520600" cy="33402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Char char="●"/>
            </a:pPr>
            <a:r>
              <a:rPr lang="sk"/>
              <a:t>forma - ja - rozprávanie </a:t>
            </a:r>
            <a:endParaRPr/>
          </a:p>
          <a:p>
            <a:pPr indent="-325755" lvl="0" marL="457200" rtl="0" algn="l">
              <a:spcBef>
                <a:spcPts val="0"/>
              </a:spcBef>
              <a:spcAft>
                <a:spcPts val="0"/>
              </a:spcAft>
              <a:buSzPct val="100000"/>
              <a:buChar char="●"/>
            </a:pPr>
            <a:r>
              <a:rPr lang="sk"/>
              <a:t>poviedka </a:t>
            </a:r>
            <a:endParaRPr/>
          </a:p>
          <a:p>
            <a:pPr indent="-325755" lvl="0" marL="457200" rtl="0" algn="l">
              <a:spcBef>
                <a:spcPts val="0"/>
              </a:spcBef>
              <a:spcAft>
                <a:spcPts val="0"/>
              </a:spcAft>
              <a:buSzPct val="100000"/>
              <a:buChar char="●"/>
            </a:pPr>
            <a:r>
              <a:rPr lang="sk"/>
              <a:t>Idea : Je dôležité zostať sám sebou. </a:t>
            </a:r>
            <a:endParaRPr/>
          </a:p>
          <a:p>
            <a:pPr indent="-325755" lvl="0" marL="457200" rtl="0" algn="l">
              <a:spcBef>
                <a:spcPts val="0"/>
              </a:spcBef>
              <a:spcAft>
                <a:spcPts val="0"/>
              </a:spcAft>
              <a:buSzPct val="100000"/>
              <a:buChar char="●"/>
            </a:pPr>
            <a:r>
              <a:rPr lang="sk"/>
              <a:t>Príbeh je o mládeži, o poškolákoch, medzi ktorými sa ocitne aj výborná žiačka Šárka. Skupina poškolákov sa stretáva po vyučovaní v zborovni, kde sa riešia výchovné problémy. Medzi stálych poškolákov patrí Silva, Riki a Noro. Keď sa Šárka zamiluje do najväčšieho chuligána z celej školy, Nora, jej správanie sa začne meniť. Uzavrie stávku, jej priemer sa začne zhoršovať, do školy príde ako pankáčka. Napokon sa ukáže, že Noro ukradol bicykel malému chlapcovi, Šárka vytriezvie a urobí všetko pre to, aby si priemer zlepšila a na Nora zabudla.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7" name="Google Shape;87;p18"/>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88" name="Google Shape;88;p18"/>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9" name="Google Shape;89;p18"/>
          <p:cNvPicPr preferRelativeResize="0"/>
          <p:nvPr/>
        </p:nvPicPr>
        <p:blipFill>
          <a:blip r:embed="rId3">
            <a:alphaModFix/>
          </a:blip>
          <a:stretch>
            <a:fillRect/>
          </a:stretch>
        </p:blipFill>
        <p:spPr>
          <a:xfrm>
            <a:off x="311700" y="910250"/>
            <a:ext cx="3699400" cy="3714750"/>
          </a:xfrm>
          <a:prstGeom prst="rect">
            <a:avLst/>
          </a:prstGeom>
          <a:noFill/>
          <a:ln>
            <a:noFill/>
          </a:ln>
        </p:spPr>
      </p:pic>
      <p:pic>
        <p:nvPicPr>
          <p:cNvPr id="90" name="Google Shape;90;p18"/>
          <p:cNvPicPr preferRelativeResize="0"/>
          <p:nvPr/>
        </p:nvPicPr>
        <p:blipFill>
          <a:blip r:embed="rId4">
            <a:alphaModFix/>
          </a:blip>
          <a:stretch>
            <a:fillRect/>
          </a:stretch>
        </p:blipFill>
        <p:spPr>
          <a:xfrm>
            <a:off x="4662975" y="436275"/>
            <a:ext cx="3020712" cy="4188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6" name="Google Shape;96;p19"/>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97" name="Google Shape;97;p19"/>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98" name="Google Shape;98;p19"/>
          <p:cNvPicPr preferRelativeResize="0"/>
          <p:nvPr/>
        </p:nvPicPr>
        <p:blipFill>
          <a:blip r:embed="rId3">
            <a:alphaModFix/>
          </a:blip>
          <a:stretch>
            <a:fillRect/>
          </a:stretch>
        </p:blipFill>
        <p:spPr>
          <a:xfrm>
            <a:off x="557498" y="996525"/>
            <a:ext cx="2999481" cy="4052650"/>
          </a:xfrm>
          <a:prstGeom prst="rect">
            <a:avLst/>
          </a:prstGeom>
          <a:noFill/>
          <a:ln>
            <a:noFill/>
          </a:ln>
        </p:spPr>
      </p:pic>
      <p:pic>
        <p:nvPicPr>
          <p:cNvPr id="99" name="Google Shape;99;p19"/>
          <p:cNvPicPr preferRelativeResize="0"/>
          <p:nvPr/>
        </p:nvPicPr>
        <p:blipFill>
          <a:blip r:embed="rId4">
            <a:alphaModFix/>
          </a:blip>
          <a:stretch>
            <a:fillRect/>
          </a:stretch>
        </p:blipFill>
        <p:spPr>
          <a:xfrm>
            <a:off x="4699250" y="805212"/>
            <a:ext cx="2962575" cy="4187125"/>
          </a:xfrm>
          <a:prstGeom prst="rect">
            <a:avLst/>
          </a:prstGeom>
          <a:noFill/>
          <a:ln>
            <a:noFill/>
          </a:ln>
        </p:spPr>
      </p:pic>
      <p:sp>
        <p:nvSpPr>
          <p:cNvPr id="100" name="Google Shape;100;p19"/>
          <p:cNvSpPr txBox="1"/>
          <p:nvPr/>
        </p:nvSpPr>
        <p:spPr>
          <a:xfrm>
            <a:off x="4699250" y="1228675"/>
            <a:ext cx="253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Source Code Pro"/>
              <a:ea typeface="Source Code Pro"/>
              <a:cs typeface="Source Code Pro"/>
              <a:sym typeface="Source Code Pr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