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9" r:id="rId2"/>
    <p:sldId id="279" r:id="rId3"/>
    <p:sldId id="282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6" r:id="rId15"/>
    <p:sldId id="277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24AC-EC16-420C-94C8-868793FF7B91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81309-D07B-4627-A9BD-428020CB8BB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769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080B87-6AC8-470B-B89F-573A6F0A7137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B91418-E61D-4C6D-B057-D97A73C8933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v/url?sa=i&amp;rct=j&amp;q=&amp;esrc=s&amp;source=images&amp;cd=&amp;cad=rja&amp;uact=8&amp;ved=0CAcQjRxqFQoTCNCCncjrlMkCFQWBcgodlWgFJQ&amp;url=https://en.wikipedia.org/wiki/El_Al&amp;psig=AFQjCNEwevVKW6P-Uw5p8HW5_irS8xZpWA&amp;ust=144775969966371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viatrap.ru/aircrafts/tupolev" TargetMode="External"/><Relationship Id="rId3" Type="http://schemas.openxmlformats.org/officeDocument/2006/relationships/hyperlink" Target="http://www.google.lv/url?sa=i&amp;rct=j&amp;q=&amp;esrc=s&amp;source=images&amp;cd=&amp;cad=rja&amp;uact=8&amp;ved=0CAcQjRxqFQoTCN7ko_LxlMkCFYUOLAodsrIATg&amp;url=http://www.foxnews.com/politics/2011/09/13/house-bill-would-block-government-case-against-boeing/&amp;psig=AFQjCNEAHjEsB_WFKqavYremwkv0r4ioCw&amp;ust=1447761466198869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lv/url?sa=i&amp;rct=j&amp;q=&amp;esrc=s&amp;source=images&amp;cd=&amp;cad=rja&amp;uact=8&amp;ved=0CAcQjRxqFQoTCOq_ypHylMkCFcSRLAodJqwHtQ&amp;url=http://ksn.com/2014/01/21/bombardier-laying-off-1700/&amp;psig=AFQjCNE4Cokbv3C0tzRM_oHfe4G_ezcIvA&amp;ust=1447761531749930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lv/url?sa=i&amp;rct=j&amp;q=&amp;esrc=s&amp;source=images&amp;cd=&amp;cad=rja&amp;uact=8&amp;ved=0CAcQjRxqFQoTCPu6kLHDlMkCFQSYcgodupIA4w&amp;url=http://www.delfi.lv/news/national/politics/atskats-vesture-pirms-230-gadiem-jelgava-pacelas-gaisa-balons.d?id=46144339&amp;bvm=bv.107467506,d.bGg&amp;psig=AFQjCNEx3nocAA69Tl4rVBrr3AwOaUefMQ&amp;ust=14477489649922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lv/url?sa=i&amp;rct=j&amp;q=&amp;esrc=s&amp;source=images&amp;cd=&amp;cad=rja&amp;uact=8&amp;ved=0CAcQjRxqFQoTCL-85-TKlMkCFcKGLAodZfwOXg&amp;url=http://spoki.tvnet.lv/vesture/Hindenburg-pedejais-reiss/318310&amp;bvm=bv.107467506,d.bGg&amp;psig=AFQjCNF5FIZk8hTDGOwjCWYfQgkXTmP1Lg&amp;ust=144775096605773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lv/url?sa=i&amp;rct=j&amp;q=&amp;esrc=s&amp;source=images&amp;cd=&amp;cad=rja&amp;uact=8&amp;ved=0CAcQjRxqFQoTCPvbrtvolMkCFYMILAod3lECig&amp;url=http://www.bermuda-attractions.com/bermuda2_00009f.htm&amp;psig=AFQjCNEyVw9Fsg4bf3nXN8gy_66XaCiSPw&amp;ust=14477589869153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lv/url?sa=i&amp;rct=j&amp;q=&amp;esrc=s&amp;source=images&amp;cd=&amp;cad=rja&amp;uact=8&amp;ved=0CAcQjRxqFQoTCPrkmr7qlMkCFUTXLAodCa8MDA&amp;url=http://spoki.tvnet.lv/vesture/Pirma-reaktiva-kaujas-lidmasina/492752&amp;psig=AFQjCNFDcXgE50YX0u4WYTaTizfdFT-O7A&amp;ust=14477594588072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 smtClean="0"/>
              <a:t>Aviation history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lv-LV" dirty="0" smtClean="0"/>
          </a:p>
          <a:p>
            <a:pPr algn="r"/>
            <a:endParaRPr lang="lv-LV" dirty="0"/>
          </a:p>
          <a:p>
            <a:pPr algn="r"/>
            <a:r>
              <a:rPr lang="lv-LV" dirty="0" smtClean="0"/>
              <a:t>Amanda </a:t>
            </a:r>
            <a:r>
              <a:rPr lang="lv-LV" dirty="0" smtClean="0"/>
              <a:t>Logina</a:t>
            </a:r>
          </a:p>
          <a:p>
            <a:pPr algn="r"/>
            <a:r>
              <a:rPr lang="lv-LV" dirty="0" smtClean="0"/>
              <a:t>6.c klase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056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the 1950s, the development of civil </a:t>
            </a:r>
            <a:r>
              <a:rPr lang="lv-LV" dirty="0" smtClean="0"/>
              <a:t> </a:t>
            </a:r>
            <a:r>
              <a:rPr lang="en-US" dirty="0" smtClean="0"/>
              <a:t>jets </a:t>
            </a:r>
            <a:r>
              <a:rPr lang="en-US" dirty="0" smtClean="0"/>
              <a:t>grew, beginning with the de Havilland Comet, though the first widely used passenger jet was the Boeing 707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789040"/>
            <a:ext cx="3132469" cy="225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ttps://upload.wikimedia.org/wikipedia/commons/e/e5/OrlyAirport1965-Boeing707-EL-AL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78" y="3692091"/>
            <a:ext cx="2999621" cy="23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 June 21, 2004, </a:t>
            </a:r>
            <a:r>
              <a:rPr lang="en-US" sz="2400" dirty="0" smtClean="0"/>
              <a:t>Space</a:t>
            </a:r>
            <a:r>
              <a:rPr lang="lv-LV" sz="2400" dirty="0" smtClean="0"/>
              <a:t> </a:t>
            </a:r>
            <a:r>
              <a:rPr lang="en-US" sz="2400" dirty="0" smtClean="0"/>
              <a:t>Ship</a:t>
            </a:r>
            <a:r>
              <a:rPr lang="lv-LV" sz="2400" dirty="0" smtClean="0"/>
              <a:t> </a:t>
            </a:r>
            <a:r>
              <a:rPr lang="en-US" sz="2400" dirty="0" smtClean="0"/>
              <a:t>One</a:t>
            </a:r>
            <a:r>
              <a:rPr lang="en-US" sz="2400" dirty="0" smtClean="0"/>
              <a:t> became the first privately funded aircraft to make a spaceflight, opening the possibility of an aviation market capable of leaving the Earth's atmosphere.</a:t>
            </a:r>
            <a:endParaRPr lang="lv-LV" sz="2400" dirty="0" smtClean="0"/>
          </a:p>
          <a:p>
            <a:r>
              <a:rPr lang="en-US" sz="2400" dirty="0" smtClean="0"/>
              <a:t>  Meanwhile, flying prototypes of aircraft powered by alternative fuels, such as  electricity, and even solar energy, are becoming more common.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Main manufacturers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Airbus, based in Europe</a:t>
            </a:r>
          </a:p>
          <a:p>
            <a:r>
              <a:rPr lang="en-US" sz="2400" dirty="0" smtClean="0"/>
              <a:t>Boeing, based in the United States</a:t>
            </a:r>
          </a:p>
          <a:p>
            <a:r>
              <a:rPr lang="en-US" sz="2400" dirty="0" smtClean="0"/>
              <a:t>Bombardier, based in Canada</a:t>
            </a:r>
          </a:p>
          <a:p>
            <a:r>
              <a:rPr lang="en-US" sz="2400" dirty="0" err="1" smtClean="0"/>
              <a:t>Embraer</a:t>
            </a:r>
            <a:r>
              <a:rPr lang="en-US" sz="2400" dirty="0" smtClean="0"/>
              <a:t>, based in Brazil</a:t>
            </a:r>
          </a:p>
          <a:p>
            <a:r>
              <a:rPr lang="en-US" sz="2400" dirty="0" smtClean="0"/>
              <a:t>United Aircraft Corporation, based in Russia</a:t>
            </a:r>
          </a:p>
          <a:p>
            <a:r>
              <a:rPr lang="lv-LV" sz="2400" dirty="0" smtClean="0"/>
              <a:t>Boeing, </a:t>
            </a:r>
            <a:r>
              <a:rPr lang="lv-LV" sz="2400" dirty="0" err="1" smtClean="0"/>
              <a:t>Airbus</a:t>
            </a:r>
            <a:r>
              <a:rPr lang="lv-LV" sz="2400" dirty="0" smtClean="0"/>
              <a:t>, </a:t>
            </a:r>
            <a:r>
              <a:rPr lang="lv-LV" sz="2400" dirty="0" err="1" smtClean="0"/>
              <a:t>Ilyushin</a:t>
            </a:r>
            <a:r>
              <a:rPr lang="lv-LV" sz="2400" dirty="0" smtClean="0"/>
              <a:t> </a:t>
            </a:r>
            <a:r>
              <a:rPr lang="lv-LV" sz="2400" dirty="0" err="1" smtClean="0"/>
              <a:t>and</a:t>
            </a:r>
            <a:r>
              <a:rPr lang="lv-LV" sz="2400" dirty="0" smtClean="0"/>
              <a:t> </a:t>
            </a:r>
            <a:r>
              <a:rPr lang="lv-LV" sz="2400" dirty="0" err="1" smtClean="0"/>
              <a:t>Tupolev</a:t>
            </a:r>
            <a:r>
              <a:rPr lang="lv-LV" sz="2400" dirty="0" smtClean="0"/>
              <a:t> </a:t>
            </a:r>
            <a:r>
              <a:rPr lang="lv-LV" sz="2400" dirty="0" err="1" smtClean="0"/>
              <a:t>concentrate</a:t>
            </a:r>
            <a:r>
              <a:rPr lang="lv-LV" sz="2400" dirty="0" smtClean="0"/>
              <a:t> </a:t>
            </a:r>
            <a:r>
              <a:rPr lang="lv-LV" sz="2400" dirty="0" err="1" smtClean="0"/>
              <a:t>on</a:t>
            </a:r>
            <a:r>
              <a:rPr lang="lv-LV" sz="2400" dirty="0" smtClean="0"/>
              <a:t> </a:t>
            </a:r>
            <a:r>
              <a:rPr lang="lv-LV" sz="2400" dirty="0" err="1" smtClean="0"/>
              <a:t>wide-body</a:t>
            </a:r>
            <a:r>
              <a:rPr lang="lv-LV" sz="2400" dirty="0" smtClean="0"/>
              <a:t> </a:t>
            </a:r>
            <a:r>
              <a:rPr lang="lv-LV" sz="2400" dirty="0" err="1" smtClean="0"/>
              <a:t>and</a:t>
            </a:r>
            <a:r>
              <a:rPr lang="lv-LV" sz="2400" dirty="0" smtClean="0"/>
              <a:t> </a:t>
            </a:r>
            <a:r>
              <a:rPr lang="lv-LV" sz="2400" dirty="0" err="1" smtClean="0"/>
              <a:t>narrow-body</a:t>
            </a:r>
            <a:r>
              <a:rPr lang="lv-LV" sz="2400" dirty="0" smtClean="0"/>
              <a:t> </a:t>
            </a:r>
            <a:r>
              <a:rPr lang="lv-LV" sz="2400" dirty="0" err="1" smtClean="0"/>
              <a:t>jet</a:t>
            </a:r>
            <a:r>
              <a:rPr lang="lv-LV" sz="2400" dirty="0" smtClean="0"/>
              <a:t> </a:t>
            </a:r>
            <a:r>
              <a:rPr lang="lv-LV" sz="2400" dirty="0" err="1" smtClean="0"/>
              <a:t>airliners</a:t>
            </a:r>
            <a:r>
              <a:rPr lang="lv-LV" sz="2400" dirty="0" smtClean="0"/>
              <a:t>, </a:t>
            </a:r>
            <a:r>
              <a:rPr lang="lv-LV" sz="2400" dirty="0" err="1" smtClean="0"/>
              <a:t>while</a:t>
            </a:r>
            <a:r>
              <a:rPr lang="lv-LV" sz="2400" dirty="0" smtClean="0"/>
              <a:t> </a:t>
            </a:r>
            <a:r>
              <a:rPr lang="lv-LV" sz="2400" dirty="0" err="1" smtClean="0"/>
              <a:t>Bombardier</a:t>
            </a:r>
            <a:r>
              <a:rPr lang="lv-LV" sz="2400" dirty="0" smtClean="0"/>
              <a:t>, </a:t>
            </a:r>
            <a:r>
              <a:rPr lang="lv-LV" sz="2400" dirty="0" err="1" smtClean="0"/>
              <a:t>Embraer</a:t>
            </a:r>
            <a:r>
              <a:rPr lang="lv-LV" sz="2400" dirty="0" smtClean="0"/>
              <a:t> </a:t>
            </a:r>
            <a:r>
              <a:rPr lang="lv-LV" sz="2400" dirty="0" err="1" smtClean="0"/>
              <a:t>and</a:t>
            </a:r>
            <a:r>
              <a:rPr lang="lv-LV" sz="2400" dirty="0" smtClean="0"/>
              <a:t> </a:t>
            </a:r>
            <a:r>
              <a:rPr lang="lv-LV" sz="2400" dirty="0" err="1" smtClean="0"/>
              <a:t>Sukhoi</a:t>
            </a:r>
            <a:r>
              <a:rPr lang="lv-LV" sz="2400" dirty="0" smtClean="0"/>
              <a:t> </a:t>
            </a:r>
            <a:r>
              <a:rPr lang="lv-LV" sz="2400" dirty="0" err="1" smtClean="0"/>
              <a:t>concentrate</a:t>
            </a:r>
            <a:r>
              <a:rPr lang="lv-LV" sz="2400" dirty="0" smtClean="0"/>
              <a:t> </a:t>
            </a:r>
            <a:r>
              <a:rPr lang="lv-LV" sz="2400" dirty="0" err="1" smtClean="0"/>
              <a:t>on</a:t>
            </a:r>
            <a:r>
              <a:rPr lang="lv-LV" sz="2400" dirty="0" smtClean="0"/>
              <a:t> </a:t>
            </a:r>
            <a:r>
              <a:rPr lang="lv-LV" sz="2400" dirty="0" err="1" smtClean="0"/>
              <a:t>regional</a:t>
            </a:r>
            <a:r>
              <a:rPr lang="lv-LV" sz="2400" dirty="0" smtClean="0"/>
              <a:t> </a:t>
            </a:r>
            <a:r>
              <a:rPr lang="lv-LV" sz="2400" dirty="0" err="1" smtClean="0"/>
              <a:t>airliners</a:t>
            </a:r>
            <a:r>
              <a:rPr lang="lv-LV" sz="2400" dirty="0" smtClean="0"/>
              <a:t>.</a:t>
            </a:r>
            <a:endParaRPr lang="lv-LV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60"/>
            <a:ext cx="785818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a57.foxnews.com/global.fncstatic.com/static/managed/img/Politics/876/493/boeing787.jpg?ve=1&amp;tl=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496"/>
            <a:ext cx="126072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lintvksnw.files.wordpress.com/2014/01/bombardier_1390325630214_5330773_ver1-0_640_480.jpg?w=640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643050"/>
            <a:ext cx="1108015" cy="81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571744"/>
            <a:ext cx="11763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://aviatrap.ru/images/stories/aircrafts/tupolev-logo.gif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27" y="2357430"/>
            <a:ext cx="1876473" cy="81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In </a:t>
            </a:r>
            <a:r>
              <a:rPr lang="en-US" sz="2400" dirty="0" smtClean="0"/>
              <a:t>1935 </a:t>
            </a:r>
            <a:r>
              <a:rPr lang="en-US" sz="2400" dirty="0" smtClean="0"/>
              <a:t>K</a:t>
            </a:r>
            <a:r>
              <a:rPr lang="lv-LV" sz="2400" dirty="0" smtClean="0"/>
              <a:t>ā</a:t>
            </a:r>
            <a:r>
              <a:rPr lang="en-US" sz="2400" dirty="0" err="1" smtClean="0"/>
              <a:t>rl</a:t>
            </a:r>
            <a:r>
              <a:rPr lang="lv-LV" sz="2400" dirty="0" err="1" smtClean="0"/>
              <a:t>is</a:t>
            </a:r>
            <a:r>
              <a:rPr lang="en-US" sz="2400" dirty="0" smtClean="0"/>
              <a:t> </a:t>
            </a:r>
            <a:r>
              <a:rPr lang="en-US" sz="2400" dirty="0" err="1" smtClean="0"/>
              <a:t>Irbītis</a:t>
            </a:r>
            <a:r>
              <a:rPr lang="en-US" sz="2400" dirty="0" smtClean="0"/>
              <a:t> </a:t>
            </a:r>
            <a:r>
              <a:rPr lang="lv-LV" sz="2400" dirty="0" smtClean="0"/>
              <a:t>on manufacture </a:t>
            </a:r>
            <a:r>
              <a:rPr lang="en-US" sz="2400" dirty="0" smtClean="0"/>
              <a:t>VEF proposed </a:t>
            </a:r>
            <a:r>
              <a:rPr lang="lv-LV" sz="2400" dirty="0" smtClean="0"/>
              <a:t>to </a:t>
            </a:r>
            <a:r>
              <a:rPr lang="lv-LV" sz="2400" dirty="0" err="1" smtClean="0"/>
              <a:t>start</a:t>
            </a:r>
            <a:r>
              <a:rPr lang="lv-LV" sz="2400" dirty="0" smtClean="0"/>
              <a:t> </a:t>
            </a:r>
            <a:r>
              <a:rPr lang="en-US" sz="2400" dirty="0" err="1" smtClean="0"/>
              <a:t>Ikara</a:t>
            </a:r>
            <a:r>
              <a:rPr lang="en-US" sz="2400" dirty="0" smtClean="0"/>
              <a:t> type of airplane production, but </a:t>
            </a:r>
            <a:r>
              <a:rPr lang="lv-LV" sz="2400" dirty="0" smtClean="0"/>
              <a:t>many </a:t>
            </a:r>
            <a:r>
              <a:rPr lang="en-US" sz="2400" dirty="0" smtClean="0"/>
              <a:t>did </a:t>
            </a:r>
            <a:r>
              <a:rPr lang="en-US" sz="2400" dirty="0" smtClean="0"/>
              <a:t>not support this idea , because it was considered that the Latvian aircraft manufacture is not possible, they can only be imported. </a:t>
            </a:r>
            <a:r>
              <a:rPr lang="lv-LV" sz="2400" dirty="0" smtClean="0"/>
              <a:t>But </a:t>
            </a:r>
            <a:r>
              <a:rPr lang="en-US" sz="2400" dirty="0" smtClean="0"/>
              <a:t>VEF </a:t>
            </a:r>
            <a:r>
              <a:rPr lang="en-US" sz="2400" dirty="0" smtClean="0"/>
              <a:t>director T. </a:t>
            </a:r>
            <a:r>
              <a:rPr lang="lv-LV" sz="2400" dirty="0" smtClean="0"/>
              <a:t>Vītols</a:t>
            </a:r>
            <a:r>
              <a:rPr lang="en-US" sz="2400" dirty="0" smtClean="0"/>
              <a:t> and sales department manager Johansson agreed to begin production of the airplane .</a:t>
            </a:r>
            <a:endParaRPr lang="lv-LV" sz="2400" dirty="0"/>
          </a:p>
        </p:txBody>
      </p:sp>
      <p:pic>
        <p:nvPicPr>
          <p:cNvPr id="4" name="Attēls 3" descr="https://lh5.googleusercontent.com/-MGkvfZTyEzA/VNovU5SffKI/AAAAAAAAH5U/A0iSwp8bkDc/s800/VEF%2520aviobuv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067844" cy="21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endParaRPr lang="lv-LV" dirty="0"/>
          </a:p>
        </p:txBody>
      </p:sp>
      <p:pic>
        <p:nvPicPr>
          <p:cNvPr id="4" name="Satura vietturis 3" descr="https://lh4.googleusercontent.com/-Xhtoztkh8kc/VNpCD_ByqjI/AAAAAAAAH50/lEKCaoC8Gyg/s800/i16%2520ger%2520b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ttēls 4" descr="https://lh3.googleusercontent.com/-nGpETC2auIo/VNpCEOiU1sI/AAAAAAAAH54/pos9rDS4b2w/s800/i1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143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ttēls 5" descr="https://lh6.googleusercontent.com/-RRnit8u8RRU/VNovU9WMQSI/AAAAAAAAH5E/0GtR5uxNeUY/s800/i12%2520d%2520at%2520the%2520Helsinki%2520Air%2520Exposition%2520May%252014%2520-%252022%252C%25201938.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857364"/>
            <a:ext cx="331735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ttēls 6" descr="https://lh4.googleusercontent.com/-OFXHa42rK6U/VNovVXC4QVI/AAAAAAAAH5M/ZY-ZVaBPh3w/s800/lidaparat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286256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428596" y="1371600"/>
            <a:ext cx="8223034" cy="1200144"/>
          </a:xfrm>
        </p:spPr>
        <p:txBody>
          <a:bodyPr/>
          <a:lstStyle/>
          <a:p>
            <a:r>
              <a:rPr lang="lv-LV" dirty="0" err="1" smtClean="0"/>
              <a:t>Thanks</a:t>
            </a:r>
            <a:r>
              <a:rPr lang="lv-LV" dirty="0" smtClean="0"/>
              <a:t> </a:t>
            </a:r>
            <a:r>
              <a:rPr lang="lv-LV" err="1" smtClean="0"/>
              <a:t>for</a:t>
            </a:r>
            <a:r>
              <a:rPr lang="lv-LV" smtClean="0"/>
              <a:t> attention.</a:t>
            </a:r>
            <a:endParaRPr lang="lv-LV" dirty="0"/>
          </a:p>
        </p:txBody>
      </p:sp>
      <p:pic>
        <p:nvPicPr>
          <p:cNvPr id="4" name="Attēls 3" descr="https://lh6.googleusercontent.com/-Fvew2wffn8s/VNjqCJEd3CI/AAAAAAAAH4A/Pm0gQFqLiq8/s800/i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2188">
            <a:off x="2000232" y="3357562"/>
            <a:ext cx="50006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lv-LV" dirty="0" smtClean="0"/>
              <a:t>history</a:t>
            </a:r>
            <a:r>
              <a:rPr lang="en-US" dirty="0" smtClean="0"/>
              <a:t> </a:t>
            </a:r>
            <a:r>
              <a:rPr lang="en-US" dirty="0" smtClean="0"/>
              <a:t>of aviation began with the first </a:t>
            </a:r>
            <a:r>
              <a:rPr lang="en-US" dirty="0" smtClean="0"/>
              <a:t>flight </a:t>
            </a:r>
            <a:r>
              <a:rPr lang="en-US" dirty="0" smtClean="0"/>
              <a:t>on November </a:t>
            </a:r>
            <a:r>
              <a:rPr lang="en-US" dirty="0" smtClean="0"/>
              <a:t>21</a:t>
            </a:r>
            <a:r>
              <a:rPr lang="lv-LV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1783 </a:t>
            </a:r>
            <a:r>
              <a:rPr lang="lv-LV" dirty="0" smtClean="0"/>
              <a:t>using </a:t>
            </a:r>
            <a:r>
              <a:rPr lang="en-US" dirty="0" smtClean="0"/>
              <a:t>a</a:t>
            </a:r>
            <a:r>
              <a:rPr lang="en-US" dirty="0" smtClean="0"/>
              <a:t> hot air balloon designed by the Montgolfier brothers. The practicality of balloons</a:t>
            </a:r>
            <a:endParaRPr lang="lv-LV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lv-LV" dirty="0" smtClean="0"/>
              <a:t>	</a:t>
            </a:r>
            <a:r>
              <a:rPr lang="en-US" dirty="0" smtClean="0"/>
              <a:t>was limited because they 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	</a:t>
            </a:r>
            <a:r>
              <a:rPr lang="en-US" dirty="0" smtClean="0"/>
              <a:t>could only travel downwind.</a:t>
            </a:r>
            <a:endParaRPr lang="lv-LV" dirty="0"/>
          </a:p>
        </p:txBody>
      </p:sp>
      <p:pic>
        <p:nvPicPr>
          <p:cNvPr id="4" name="Picture 3" descr="http://g2.delphi.lv/images/pix/file46144343_1-22a-stfon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357562"/>
            <a:ext cx="2286016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But </a:t>
            </a:r>
            <a:r>
              <a:rPr lang="en-US" dirty="0" smtClean="0"/>
              <a:t>the </a:t>
            </a:r>
            <a:r>
              <a:rPr lang="en-US" dirty="0" smtClean="0"/>
              <a:t>most </a:t>
            </a:r>
            <a:r>
              <a:rPr lang="en-US" dirty="0" smtClean="0"/>
              <a:t>accepted </a:t>
            </a:r>
            <a:r>
              <a:rPr lang="en-US" dirty="0" smtClean="0"/>
              <a:t>date is December </a:t>
            </a:r>
            <a:r>
              <a:rPr lang="en-US" dirty="0" smtClean="0"/>
              <a:t>17</a:t>
            </a:r>
            <a:r>
              <a:rPr lang="lv-LV" dirty="0" smtClean="0"/>
              <a:t>th</a:t>
            </a:r>
            <a:r>
              <a:rPr lang="en-US" dirty="0" smtClean="0"/>
              <a:t>, 1903. </a:t>
            </a:r>
            <a:r>
              <a:rPr lang="en-US" dirty="0" smtClean="0"/>
              <a:t>The Wright brothers were the first to fly in a powered and controlled aircraft. </a:t>
            </a:r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Jean-Pierre Blanchard flew the first human-powered dirigible</a:t>
            </a:r>
            <a:r>
              <a:rPr lang="lv-LV" dirty="0" smtClean="0"/>
              <a:t>. </a:t>
            </a:r>
          </a:p>
          <a:p>
            <a:r>
              <a:rPr lang="en-US" dirty="0" smtClean="0"/>
              <a:t> </a:t>
            </a:r>
            <a:r>
              <a:rPr lang="lv-LV" dirty="0" smtClean="0"/>
              <a:t>Dirigible is </a:t>
            </a:r>
            <a:r>
              <a:rPr lang="en-US" dirty="0" smtClean="0"/>
              <a:t>easier </a:t>
            </a:r>
            <a:r>
              <a:rPr lang="en-US" dirty="0" smtClean="0"/>
              <a:t>to control, it </a:t>
            </a:r>
            <a:r>
              <a:rPr lang="lv-LV" dirty="0" smtClean="0"/>
              <a:t>has </a:t>
            </a:r>
            <a:r>
              <a:rPr lang="en-US" dirty="0" smtClean="0"/>
              <a:t>streamlined </a:t>
            </a:r>
            <a:r>
              <a:rPr lang="en-US" dirty="0" smtClean="0"/>
              <a:t>shape. </a:t>
            </a:r>
            <a:r>
              <a:rPr lang="lv-LV" dirty="0" smtClean="0"/>
              <a:t>It was </a:t>
            </a:r>
            <a:r>
              <a:rPr lang="en-US" dirty="0" smtClean="0"/>
              <a:t>filled </a:t>
            </a:r>
            <a:r>
              <a:rPr lang="en-US" dirty="0" smtClean="0"/>
              <a:t>with gas.</a:t>
            </a:r>
          </a:p>
          <a:p>
            <a:endParaRPr lang="lv-LV" dirty="0"/>
          </a:p>
        </p:txBody>
      </p:sp>
      <p:pic>
        <p:nvPicPr>
          <p:cNvPr id="4" name="Picture 2" descr="https://upload.wikimedia.org/wikipedia/commons/thumb/3/35/Hindenburg_at_lakehurst.jpg/800px-Hindenburg_at_lakehu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62309"/>
            <a:ext cx="3603460" cy="282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best known aircraft of this type were manufactured by </a:t>
            </a:r>
            <a:r>
              <a:rPr lang="en-US" dirty="0" smtClean="0"/>
              <a:t>the</a:t>
            </a:r>
            <a:r>
              <a:rPr lang="lv-LV" dirty="0" smtClean="0"/>
              <a:t> </a:t>
            </a:r>
            <a:r>
              <a:rPr lang="en-US" dirty="0" smtClean="0"/>
              <a:t>German</a:t>
            </a:r>
            <a:r>
              <a:rPr lang="en-US" dirty="0"/>
              <a:t> Zeppelin company.</a:t>
            </a:r>
          </a:p>
          <a:p>
            <a:r>
              <a:rPr lang="en-US" dirty="0"/>
              <a:t>The most successful Zeppelin was the Graf Zeppelin. It flew over one million miles, including an around-the-world flight in August 1929. </a:t>
            </a:r>
          </a:p>
        </p:txBody>
      </p:sp>
      <p:pic>
        <p:nvPicPr>
          <p:cNvPr id="4" name="Picture 3" descr="Aizsācēji nbspModerno laiku... Autors: Kapteinis Cerība Kas Bija šis &quot;Lidojošu vaļu gadsimts&quot;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0570"/>
            <a:ext cx="4221112" cy="193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lv-LV" sz="2800" dirty="0" err="1" smtClean="0"/>
              <a:t>Dirigible</a:t>
            </a:r>
            <a:r>
              <a:rPr lang="lv-LV" sz="2800" dirty="0" smtClean="0"/>
              <a:t> </a:t>
            </a:r>
            <a:r>
              <a:rPr lang="en-US" sz="2800" dirty="0" smtClean="0"/>
              <a:t> '' Graf Zeppelin ' </a:t>
            </a:r>
            <a:r>
              <a:rPr lang="en-US" sz="2800" dirty="0" smtClean="0"/>
              <a:t>in </a:t>
            </a:r>
            <a:r>
              <a:rPr lang="en-US" sz="2800" dirty="0" smtClean="0"/>
              <a:t>September </a:t>
            </a:r>
            <a:r>
              <a:rPr lang="lv-LV" sz="2800" dirty="0" smtClean="0"/>
              <a:t>of </a:t>
            </a:r>
            <a:r>
              <a:rPr lang="en-US" sz="2800" dirty="0" smtClean="0"/>
              <a:t>1930 </a:t>
            </a:r>
            <a:r>
              <a:rPr lang="en-US" sz="2800" dirty="0" smtClean="0"/>
              <a:t>flew over Riga . At the time this was the largest </a:t>
            </a:r>
            <a:r>
              <a:rPr lang="lv-LV" sz="2800" dirty="0" err="1" smtClean="0"/>
              <a:t>dirigible</a:t>
            </a:r>
            <a:r>
              <a:rPr lang="en-US" sz="2800" dirty="0" smtClean="0"/>
              <a:t> in the world.</a:t>
            </a:r>
            <a:endParaRPr lang="lv-LV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428868"/>
            <a:ext cx="6429420" cy="3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1931 Friedrichshafen , aircraft factory began of 200 000 cubic meters of building large- Zeppelin . The aircraft was ready in the spring of 1936 and was </a:t>
            </a:r>
            <a:r>
              <a:rPr lang="lv-LV" dirty="0"/>
              <a:t>named</a:t>
            </a:r>
            <a:r>
              <a:rPr lang="en-US" dirty="0"/>
              <a:t> the LZ -129 Hindenburg .</a:t>
            </a:r>
            <a:endParaRPr lang="lv-LV" dirty="0"/>
          </a:p>
          <a:p>
            <a:r>
              <a:rPr lang="en-US" dirty="0" smtClean="0"/>
              <a:t>The </a:t>
            </a:r>
            <a:r>
              <a:rPr lang="en-US" dirty="0" smtClean="0"/>
              <a:t>"Golden Age" of the airships ended on May </a:t>
            </a:r>
            <a:r>
              <a:rPr lang="en-US" dirty="0" smtClean="0"/>
              <a:t>6</a:t>
            </a:r>
            <a:r>
              <a:rPr lang="lv-LV" dirty="0" smtClean="0"/>
              <a:t>th</a:t>
            </a:r>
            <a:r>
              <a:rPr lang="en-US" dirty="0" smtClean="0"/>
              <a:t>, 1937</a:t>
            </a:r>
            <a:r>
              <a:rPr lang="lv-LV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when the Hindenburg</a:t>
            </a:r>
            <a:r>
              <a:rPr lang="lv-LV" dirty="0" smtClean="0"/>
              <a:t> </a:t>
            </a:r>
            <a:r>
              <a:rPr lang="en-US" dirty="0" smtClean="0"/>
              <a:t>caught fire, killing 36 people</a:t>
            </a:r>
            <a:r>
              <a:rPr lang="en-US" dirty="0" smtClean="0"/>
              <a:t>.</a:t>
            </a:r>
            <a:endParaRPr lang="lv-LV" dirty="0" smtClean="0"/>
          </a:p>
        </p:txBody>
      </p:sp>
      <p:pic>
        <p:nvPicPr>
          <p:cNvPr id="4" name="Picture 3" descr="http://spi2uk.itvnet.lv/upload/articles/31/318310/images/Hindenburg-pedejais-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656183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1920s and 1930s great progress was made in the field of aviation</a:t>
            </a:r>
            <a:r>
              <a:rPr lang="lv-LV" dirty="0" smtClean="0"/>
              <a:t>. </a:t>
            </a:r>
            <a:r>
              <a:rPr lang="en-US" dirty="0" smtClean="0"/>
              <a:t>One of the most successful designs of this period was the</a:t>
            </a:r>
            <a:r>
              <a:rPr lang="lv-LV" dirty="0" smtClean="0"/>
              <a:t> </a:t>
            </a:r>
            <a:r>
              <a:rPr lang="en-US" dirty="0" smtClean="0"/>
              <a:t>Douglas DC-3</a:t>
            </a:r>
            <a:r>
              <a:rPr lang="lv-LV" dirty="0" smtClean="0"/>
              <a:t> .</a:t>
            </a:r>
            <a:endParaRPr lang="lv-LV" dirty="0"/>
          </a:p>
        </p:txBody>
      </p:sp>
      <p:pic>
        <p:nvPicPr>
          <p:cNvPr id="4" name="Picture 3" descr="http://www.bermuda-attractions.com/bermuda2_i00011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782047"/>
            <a:ext cx="2808312" cy="202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2369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history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brought many innovations to aviation, including the first jet aircraft and the first liquid-fueled rockets.</a:t>
            </a:r>
            <a:endParaRPr lang="lv-LV" dirty="0"/>
          </a:p>
        </p:txBody>
      </p:sp>
      <p:pic>
        <p:nvPicPr>
          <p:cNvPr id="4" name="Picture 4" descr="http://spi1uk.itvnet.lv/upload/articles/49/492752/images/Pirma-reaktiva-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672408" cy="27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643182"/>
            <a:ext cx="3603964" cy="218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1060</TotalTime>
  <Words>300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Aviation history</vt:lpstr>
      <vt:lpstr>Aviation history</vt:lpstr>
      <vt:lpstr>Aviation history</vt:lpstr>
      <vt:lpstr>Aviation history</vt:lpstr>
      <vt:lpstr>Aviation history</vt:lpstr>
      <vt:lpstr>Dirigible  '' Graf Zeppelin ' in September of 1930 flew over Riga . At the time this was the largest dirigible in the world.</vt:lpstr>
      <vt:lpstr>Aviation history</vt:lpstr>
      <vt:lpstr>Aviation history</vt:lpstr>
      <vt:lpstr>Aviation history</vt:lpstr>
      <vt:lpstr>Aviation history</vt:lpstr>
      <vt:lpstr>Aviation history</vt:lpstr>
      <vt:lpstr>Main manufacturers</vt:lpstr>
      <vt:lpstr>Aviation history in Latvia</vt:lpstr>
      <vt:lpstr>Aviation history in Latvia</vt:lpstr>
      <vt:lpstr>Thanks for attention.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 Mačāne</dc:creator>
  <cp:lastModifiedBy>Gunita Pugeja</cp:lastModifiedBy>
  <cp:revision>72</cp:revision>
  <cp:lastPrinted>2015-05-26T05:31:27Z</cp:lastPrinted>
  <dcterms:created xsi:type="dcterms:W3CDTF">2015-05-25T13:40:31Z</dcterms:created>
  <dcterms:modified xsi:type="dcterms:W3CDTF">2015-11-29T17:01:51Z</dcterms:modified>
</cp:coreProperties>
</file>