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88825"/>
  <p:notesSz cx="6858000" cy="9144000"/>
  <p:embeddedFontLst>
    <p:embeddedFont>
      <p:font typeface="Century Gothic"/>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39">
          <p15:clr>
            <a:srgbClr val="A4A3A4"/>
          </p15:clr>
        </p15:guide>
        <p15:guide id="2" orient="horz" pos="216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28" roundtripDataSignature="AMtx7mi1GrrYTWw9W8vsg/8cs7UBbft9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839"/>
        <p:guide pos="2160"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enturyGothic-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CenturyGothic-italic.fntdata"/><Relationship Id="rId25" Type="http://schemas.openxmlformats.org/officeDocument/2006/relationships/font" Target="fonts/CenturyGothic-bold.fntdata"/><Relationship Id="rId28" Type="http://customschemas.google.com/relationships/presentationmetadata" Target="metadata"/><Relationship Id="rId27" Type="http://schemas.openxmlformats.org/officeDocument/2006/relationships/font" Target="fonts/CenturyGothic-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2"/>
                </a:solidFill>
                <a:latin typeface="Century Gothic"/>
                <a:ea typeface="Century Gothic"/>
                <a:cs typeface="Century Gothic"/>
                <a:sym typeface="Century Gothic"/>
              </a:defRPr>
            </a:lvl1pPr>
            <a:lvl2pPr indent="-228600" lvl="1" marL="914400" marR="0" rtl="0" algn="l">
              <a:spcBef>
                <a:spcPts val="0"/>
              </a:spcBef>
              <a:spcAft>
                <a:spcPts val="0"/>
              </a:spcAft>
              <a:buSzPts val="1400"/>
              <a:buNone/>
              <a:defRPr b="0" i="0" sz="1600" u="none" cap="none" strike="noStrike">
                <a:solidFill>
                  <a:schemeClr val="dk2"/>
                </a:solidFill>
                <a:latin typeface="Century Gothic"/>
                <a:ea typeface="Century Gothic"/>
                <a:cs typeface="Century Gothic"/>
                <a:sym typeface="Century Gothic"/>
              </a:defRPr>
            </a:lvl2pPr>
            <a:lvl3pPr indent="-228600" lvl="2" marL="1371600" marR="0" rtl="0" algn="l">
              <a:spcBef>
                <a:spcPts val="0"/>
              </a:spcBef>
              <a:spcAft>
                <a:spcPts val="0"/>
              </a:spcAft>
              <a:buSzPts val="1400"/>
              <a:buNone/>
              <a:defRPr b="0" i="0" sz="1600" u="none" cap="none" strike="noStrike">
                <a:solidFill>
                  <a:schemeClr val="dk2"/>
                </a:solidFill>
                <a:latin typeface="Century Gothic"/>
                <a:ea typeface="Century Gothic"/>
                <a:cs typeface="Century Gothic"/>
                <a:sym typeface="Century Gothic"/>
              </a:defRPr>
            </a:lvl3pPr>
            <a:lvl4pPr indent="-228600" lvl="3" marL="1828800" marR="0" rtl="0" algn="l">
              <a:spcBef>
                <a:spcPts val="0"/>
              </a:spcBef>
              <a:spcAft>
                <a:spcPts val="0"/>
              </a:spcAft>
              <a:buSzPts val="1400"/>
              <a:buNone/>
              <a:defRPr b="0" i="0" sz="1600" u="none" cap="none" strike="noStrike">
                <a:solidFill>
                  <a:schemeClr val="dk2"/>
                </a:solidFill>
                <a:latin typeface="Century Gothic"/>
                <a:ea typeface="Century Gothic"/>
                <a:cs typeface="Century Gothic"/>
                <a:sym typeface="Century Gothic"/>
              </a:defRPr>
            </a:lvl4pPr>
            <a:lvl5pPr indent="-228600" lvl="4" marL="2286000" marR="0" rtl="0" algn="l">
              <a:spcBef>
                <a:spcPts val="0"/>
              </a:spcBef>
              <a:spcAft>
                <a:spcPts val="0"/>
              </a:spcAft>
              <a:buSzPts val="1400"/>
              <a:buNone/>
              <a:defRPr b="0" i="0" sz="1600" u="none" cap="none" strike="noStrike">
                <a:solidFill>
                  <a:schemeClr val="dk2"/>
                </a:solidFill>
                <a:latin typeface="Century Gothic"/>
                <a:ea typeface="Century Gothic"/>
                <a:cs typeface="Century Gothic"/>
                <a:sym typeface="Century Gothic"/>
              </a:defRPr>
            </a:lvl5pPr>
            <a:lvl6pPr indent="-228600" lvl="5" marL="27432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6pPr>
            <a:lvl7pPr indent="-228600" lvl="6" marL="32004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7pPr>
            <a:lvl8pPr indent="-228600" lvl="7" marL="36576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8pPr>
            <a:lvl9pPr indent="-228600" lvl="8" marL="4114800" marR="0" rtl="0" algn="l">
              <a:spcBef>
                <a:spcPts val="0"/>
              </a:spcBef>
              <a:spcAft>
                <a:spcPts val="0"/>
              </a:spcAft>
              <a:buSzPts val="1400"/>
              <a:buNone/>
              <a:defRPr b="0" i="0" sz="1600" u="none" cap="none" strike="noStrike">
                <a:solidFill>
                  <a:schemeClr val="dk1"/>
                </a:solidFill>
                <a:latin typeface="Century Gothic"/>
                <a:ea typeface="Century Gothic"/>
                <a:cs typeface="Century Gothic"/>
                <a:sym typeface="Century Gothic"/>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2"/>
                </a:solidFill>
                <a:latin typeface="Century Gothic"/>
                <a:ea typeface="Century Gothic"/>
                <a:cs typeface="Century Gothic"/>
                <a:sym typeface="Century Gothic"/>
              </a:rPr>
              <a:t>‹#›</a:t>
            </a:fld>
            <a:endParaRPr b="0" i="0" sz="1200" u="none" cap="none" strike="noStrike">
              <a:solidFill>
                <a:schemeClr val="dk2"/>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6b0e3b6cc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6b0e3b6cc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6b0e3b6cc6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zitiv titlu" type="title">
  <p:cSld name="TITLE">
    <p:spTree>
      <p:nvGrpSpPr>
        <p:cNvPr id="15" name="Shape 15"/>
        <p:cNvGrpSpPr/>
        <p:nvPr/>
      </p:nvGrpSpPr>
      <p:grpSpPr>
        <a:xfrm>
          <a:off x="0" y="0"/>
          <a:ext cx="0" cy="0"/>
          <a:chOff x="0" y="0"/>
          <a:chExt cx="0" cy="0"/>
        </a:xfrm>
      </p:grpSpPr>
      <p:sp>
        <p:nvSpPr>
          <p:cNvPr id="16" name="Google Shape;16;p22"/>
          <p:cNvSpPr txBox="1"/>
          <p:nvPr>
            <p:ph type="ctrTitle"/>
          </p:nvPr>
        </p:nvSpPr>
        <p:spPr>
          <a:xfrm>
            <a:off x="1523603" y="1122363"/>
            <a:ext cx="9141619"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2"/>
          <p:cNvSpPr txBox="1"/>
          <p:nvPr>
            <p:ph idx="1" type="subTitle"/>
          </p:nvPr>
        </p:nvSpPr>
        <p:spPr>
          <a:xfrm>
            <a:off x="1523603" y="3602038"/>
            <a:ext cx="9141619"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399"/>
              <a:buNone/>
              <a:defRPr sz="2399"/>
            </a:lvl1pPr>
            <a:lvl2pPr lvl="1" algn="ctr">
              <a:lnSpc>
                <a:spcPct val="90000"/>
              </a:lnSpc>
              <a:spcBef>
                <a:spcPts val="500"/>
              </a:spcBef>
              <a:spcAft>
                <a:spcPts val="0"/>
              </a:spcAft>
              <a:buClr>
                <a:schemeClr val="dk1"/>
              </a:buClr>
              <a:buSzPts val="1999"/>
              <a:buNone/>
              <a:defRPr sz="1999"/>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2"/>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2"/>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2"/>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vertical și titlu"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p:nvPr>
            <p:ph idx="1" type="body"/>
          </p:nvPr>
        </p:nvSpPr>
        <p:spPr>
          <a:xfrm rot="5400000">
            <a:off x="3918744" y="-1255137"/>
            <a:ext cx="4351338" cy="105128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3"/>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u vertical și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7130816" y="1956936"/>
            <a:ext cx="5811838" cy="262821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p:nvPr>
            <p:ph idx="1" type="body"/>
          </p:nvPr>
        </p:nvSpPr>
        <p:spPr>
          <a:xfrm rot="5400000">
            <a:off x="1798206" y="-595099"/>
            <a:ext cx="5811838" cy="773228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4"/>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u și conținut" type="obj">
  <p:cSld name="OBJECT">
    <p:spTree>
      <p:nvGrpSpPr>
        <p:cNvPr id="90" name="Shape 90"/>
        <p:cNvGrpSpPr/>
        <p:nvPr/>
      </p:nvGrpSpPr>
      <p:grpSpPr>
        <a:xfrm>
          <a:off x="0" y="0"/>
          <a:ext cx="0" cy="0"/>
          <a:chOff x="0" y="0"/>
          <a:chExt cx="0" cy="0"/>
        </a:xfrm>
      </p:grpSpPr>
      <p:sp>
        <p:nvSpPr>
          <p:cNvPr id="91" name="Google Shape;91;p25"/>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5"/>
          <p:cNvSpPr txBox="1"/>
          <p:nvPr>
            <p:ph idx="1" type="body"/>
          </p:nvPr>
        </p:nvSpPr>
        <p:spPr>
          <a:xfrm>
            <a:off x="837982" y="1825625"/>
            <a:ext cx="10512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3" name="Google Shape;93;p25"/>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5"/>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5"/>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u și conținut"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837982" y="1825625"/>
            <a:ext cx="10512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4"/>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tet secțiune" type="secHead">
  <p:cSld name="SECTION_HEADER">
    <p:spTree>
      <p:nvGrpSpPr>
        <p:cNvPr id="27" name="Shape 27"/>
        <p:cNvGrpSpPr/>
        <p:nvPr/>
      </p:nvGrpSpPr>
      <p:grpSpPr>
        <a:xfrm>
          <a:off x="0" y="0"/>
          <a:ext cx="0" cy="0"/>
          <a:chOff x="0" y="0"/>
          <a:chExt cx="0" cy="0"/>
        </a:xfrm>
      </p:grpSpPr>
      <p:sp>
        <p:nvSpPr>
          <p:cNvPr id="28" name="Google Shape;28;p26"/>
          <p:cNvSpPr txBox="1"/>
          <p:nvPr>
            <p:ph type="title"/>
          </p:nvPr>
        </p:nvSpPr>
        <p:spPr>
          <a:xfrm>
            <a:off x="831633" y="1709739"/>
            <a:ext cx="10512862"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6"/>
          <p:cNvSpPr txBox="1"/>
          <p:nvPr>
            <p:ph idx="1" type="body"/>
          </p:nvPr>
        </p:nvSpPr>
        <p:spPr>
          <a:xfrm>
            <a:off x="831633" y="4589464"/>
            <a:ext cx="10512862"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399"/>
              <a:buNone/>
              <a:defRPr sz="2399">
                <a:solidFill>
                  <a:srgbClr val="888888"/>
                </a:solidFill>
              </a:defRPr>
            </a:lvl1pPr>
            <a:lvl2pPr indent="-228600" lvl="1" marL="914400" algn="l">
              <a:lnSpc>
                <a:spcPct val="90000"/>
              </a:lnSpc>
              <a:spcBef>
                <a:spcPts val="500"/>
              </a:spcBef>
              <a:spcAft>
                <a:spcPts val="0"/>
              </a:spcAft>
              <a:buClr>
                <a:srgbClr val="888888"/>
              </a:buClr>
              <a:buSzPts val="1999"/>
              <a:buNone/>
              <a:defRPr sz="1999">
                <a:solidFill>
                  <a:srgbClr val="888888"/>
                </a:solidFill>
              </a:defRPr>
            </a:lvl2pPr>
            <a:lvl3pPr indent="-228600" lvl="2" marL="1371600" algn="l">
              <a:lnSpc>
                <a:spcPct val="90000"/>
              </a:lnSpc>
              <a:spcBef>
                <a:spcPts val="500"/>
              </a:spcBef>
              <a:spcAft>
                <a:spcPts val="0"/>
              </a:spcAft>
              <a:buClr>
                <a:srgbClr val="888888"/>
              </a:buClr>
              <a:buSzPts val="1799"/>
              <a:buNone/>
              <a:defRPr sz="1799">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6"/>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6"/>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6"/>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uă tipuri de conținut" type="twoObj">
  <p:cSld name="TWO_OBJECTS">
    <p:spTree>
      <p:nvGrpSpPr>
        <p:cNvPr id="33" name="Shape 33"/>
        <p:cNvGrpSpPr/>
        <p:nvPr/>
      </p:nvGrpSpPr>
      <p:grpSpPr>
        <a:xfrm>
          <a:off x="0" y="0"/>
          <a:ext cx="0" cy="0"/>
          <a:chOff x="0" y="0"/>
          <a:chExt cx="0" cy="0"/>
        </a:xfrm>
      </p:grpSpPr>
      <p:sp>
        <p:nvSpPr>
          <p:cNvPr id="34" name="Google Shape;34;p27"/>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7"/>
          <p:cNvSpPr txBox="1"/>
          <p:nvPr>
            <p:ph idx="1" type="body"/>
          </p:nvPr>
        </p:nvSpPr>
        <p:spPr>
          <a:xfrm>
            <a:off x="837982" y="1825625"/>
            <a:ext cx="5180251"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7"/>
          <p:cNvSpPr txBox="1"/>
          <p:nvPr>
            <p:ph idx="2" type="body"/>
          </p:nvPr>
        </p:nvSpPr>
        <p:spPr>
          <a:xfrm>
            <a:off x="6170592" y="1825625"/>
            <a:ext cx="5180251"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7"/>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7"/>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7"/>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completat" type="blank">
  <p:cSld name="BLANK">
    <p:spTree>
      <p:nvGrpSpPr>
        <p:cNvPr id="40" name="Shape 40"/>
        <p:cNvGrpSpPr/>
        <p:nvPr/>
      </p:nvGrpSpPr>
      <p:grpSpPr>
        <a:xfrm>
          <a:off x="0" y="0"/>
          <a:ext cx="0" cy="0"/>
          <a:chOff x="0" y="0"/>
          <a:chExt cx="0" cy="0"/>
        </a:xfrm>
      </p:grpSpPr>
      <p:sp>
        <p:nvSpPr>
          <p:cNvPr id="41" name="Google Shape;41;p28"/>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8"/>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ție"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839569" y="365126"/>
            <a:ext cx="1051286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9"/>
          <p:cNvSpPr txBox="1"/>
          <p:nvPr>
            <p:ph idx="1" type="body"/>
          </p:nvPr>
        </p:nvSpPr>
        <p:spPr>
          <a:xfrm>
            <a:off x="839570" y="1681163"/>
            <a:ext cx="5156444"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399"/>
              <a:buNone/>
              <a:defRPr b="1" sz="2399"/>
            </a:lvl1pPr>
            <a:lvl2pPr indent="-228600" lvl="1" marL="914400" algn="l">
              <a:lnSpc>
                <a:spcPct val="90000"/>
              </a:lnSpc>
              <a:spcBef>
                <a:spcPts val="500"/>
              </a:spcBef>
              <a:spcAft>
                <a:spcPts val="0"/>
              </a:spcAft>
              <a:buClr>
                <a:schemeClr val="dk1"/>
              </a:buClr>
              <a:buSzPts val="1999"/>
              <a:buNone/>
              <a:defRPr b="1" sz="1999"/>
            </a:lvl2pPr>
            <a:lvl3pPr indent="-228600" lvl="2" marL="1371600" algn="l">
              <a:lnSpc>
                <a:spcPct val="90000"/>
              </a:lnSpc>
              <a:spcBef>
                <a:spcPts val="500"/>
              </a:spcBef>
              <a:spcAft>
                <a:spcPts val="0"/>
              </a:spcAft>
              <a:buClr>
                <a:schemeClr val="dk1"/>
              </a:buClr>
              <a:buSzPts val="1799"/>
              <a:buNone/>
              <a:defRPr b="1" sz="1799"/>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9"/>
          <p:cNvSpPr txBox="1"/>
          <p:nvPr>
            <p:ph idx="2" type="body"/>
          </p:nvPr>
        </p:nvSpPr>
        <p:spPr>
          <a:xfrm>
            <a:off x="839570" y="2505075"/>
            <a:ext cx="5156444"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9"/>
          <p:cNvSpPr txBox="1"/>
          <p:nvPr>
            <p:ph idx="3" type="body"/>
          </p:nvPr>
        </p:nvSpPr>
        <p:spPr>
          <a:xfrm>
            <a:off x="6170593" y="1681163"/>
            <a:ext cx="518183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399"/>
              <a:buNone/>
              <a:defRPr b="1" sz="2399"/>
            </a:lvl1pPr>
            <a:lvl2pPr indent="-228600" lvl="1" marL="914400" algn="l">
              <a:lnSpc>
                <a:spcPct val="90000"/>
              </a:lnSpc>
              <a:spcBef>
                <a:spcPts val="500"/>
              </a:spcBef>
              <a:spcAft>
                <a:spcPts val="0"/>
              </a:spcAft>
              <a:buClr>
                <a:schemeClr val="dk1"/>
              </a:buClr>
              <a:buSzPts val="1999"/>
              <a:buNone/>
              <a:defRPr b="1" sz="1999"/>
            </a:lvl2pPr>
            <a:lvl3pPr indent="-228600" lvl="2" marL="1371600" algn="l">
              <a:lnSpc>
                <a:spcPct val="90000"/>
              </a:lnSpc>
              <a:spcBef>
                <a:spcPts val="500"/>
              </a:spcBef>
              <a:spcAft>
                <a:spcPts val="0"/>
              </a:spcAft>
              <a:buClr>
                <a:schemeClr val="dk1"/>
              </a:buClr>
              <a:buSzPts val="1799"/>
              <a:buNone/>
              <a:defRPr b="1" sz="1799"/>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9"/>
          <p:cNvSpPr txBox="1"/>
          <p:nvPr>
            <p:ph idx="4" type="body"/>
          </p:nvPr>
        </p:nvSpPr>
        <p:spPr>
          <a:xfrm>
            <a:off x="6170593" y="2505075"/>
            <a:ext cx="518183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9"/>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9"/>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ar titlu"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0"/>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ținut cu legendă"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839570" y="457200"/>
            <a:ext cx="3931213"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 type="body"/>
          </p:nvPr>
        </p:nvSpPr>
        <p:spPr>
          <a:xfrm>
            <a:off x="5181838" y="987426"/>
            <a:ext cx="6170593" cy="4873625"/>
          </a:xfrm>
          <a:prstGeom prst="rect">
            <a:avLst/>
          </a:prstGeom>
          <a:noFill/>
          <a:ln>
            <a:noFill/>
          </a:ln>
        </p:spPr>
        <p:txBody>
          <a:bodyPr anchorCtr="0" anchor="t" bIns="45700" lIns="91425" spcFirstLastPara="1" rIns="91425" wrap="square" tIns="45700">
            <a:normAutofit/>
          </a:bodyPr>
          <a:lstStyle>
            <a:lvl1pPr indent="-431736" lvl="0" marL="457200" algn="l">
              <a:lnSpc>
                <a:spcPct val="90000"/>
              </a:lnSpc>
              <a:spcBef>
                <a:spcPts val="1000"/>
              </a:spcBef>
              <a:spcAft>
                <a:spcPts val="0"/>
              </a:spcAft>
              <a:buClr>
                <a:schemeClr val="dk1"/>
              </a:buClr>
              <a:buSzPts val="3199"/>
              <a:buChar char="•"/>
              <a:defRPr sz="3199"/>
            </a:lvl1pPr>
            <a:lvl2pPr indent="-406336" lvl="1" marL="914400" algn="l">
              <a:lnSpc>
                <a:spcPct val="90000"/>
              </a:lnSpc>
              <a:spcBef>
                <a:spcPts val="500"/>
              </a:spcBef>
              <a:spcAft>
                <a:spcPts val="0"/>
              </a:spcAft>
              <a:buClr>
                <a:schemeClr val="dk1"/>
              </a:buClr>
              <a:buSzPts val="2799"/>
              <a:buChar char="•"/>
              <a:defRPr sz="2799"/>
            </a:lvl2pPr>
            <a:lvl3pPr indent="-380936" lvl="2" marL="1371600" algn="l">
              <a:lnSpc>
                <a:spcPct val="90000"/>
              </a:lnSpc>
              <a:spcBef>
                <a:spcPts val="500"/>
              </a:spcBef>
              <a:spcAft>
                <a:spcPts val="0"/>
              </a:spcAft>
              <a:buClr>
                <a:schemeClr val="dk1"/>
              </a:buClr>
              <a:buSzPts val="2399"/>
              <a:buChar char="•"/>
              <a:defRPr sz="2399"/>
            </a:lvl3pPr>
            <a:lvl4pPr indent="-355536" lvl="3" marL="1828800" algn="l">
              <a:lnSpc>
                <a:spcPct val="90000"/>
              </a:lnSpc>
              <a:spcBef>
                <a:spcPts val="500"/>
              </a:spcBef>
              <a:spcAft>
                <a:spcPts val="0"/>
              </a:spcAft>
              <a:buClr>
                <a:schemeClr val="dk1"/>
              </a:buClr>
              <a:buSzPts val="1999"/>
              <a:buChar char="•"/>
              <a:defRPr sz="1999"/>
            </a:lvl4pPr>
            <a:lvl5pPr indent="-355536" lvl="4" marL="2286000" algn="l">
              <a:lnSpc>
                <a:spcPct val="90000"/>
              </a:lnSpc>
              <a:spcBef>
                <a:spcPts val="500"/>
              </a:spcBef>
              <a:spcAft>
                <a:spcPts val="0"/>
              </a:spcAft>
              <a:buClr>
                <a:schemeClr val="dk1"/>
              </a:buClr>
              <a:buSzPts val="1999"/>
              <a:buChar char="•"/>
              <a:defRPr sz="1999"/>
            </a:lvl5pPr>
            <a:lvl6pPr indent="-355536" lvl="5" marL="2743200" algn="l">
              <a:lnSpc>
                <a:spcPct val="90000"/>
              </a:lnSpc>
              <a:spcBef>
                <a:spcPts val="500"/>
              </a:spcBef>
              <a:spcAft>
                <a:spcPts val="0"/>
              </a:spcAft>
              <a:buClr>
                <a:schemeClr val="dk1"/>
              </a:buClr>
              <a:buSzPts val="1999"/>
              <a:buChar char="•"/>
              <a:defRPr sz="1999"/>
            </a:lvl6pPr>
            <a:lvl7pPr indent="-355536" lvl="6" marL="3200400" algn="l">
              <a:lnSpc>
                <a:spcPct val="90000"/>
              </a:lnSpc>
              <a:spcBef>
                <a:spcPts val="500"/>
              </a:spcBef>
              <a:spcAft>
                <a:spcPts val="0"/>
              </a:spcAft>
              <a:buClr>
                <a:schemeClr val="dk1"/>
              </a:buClr>
              <a:buSzPts val="1999"/>
              <a:buChar char="•"/>
              <a:defRPr sz="1999"/>
            </a:lvl7pPr>
            <a:lvl8pPr indent="-355536" lvl="7" marL="3657600" algn="l">
              <a:lnSpc>
                <a:spcPct val="90000"/>
              </a:lnSpc>
              <a:spcBef>
                <a:spcPts val="500"/>
              </a:spcBef>
              <a:spcAft>
                <a:spcPts val="0"/>
              </a:spcAft>
              <a:buClr>
                <a:schemeClr val="dk1"/>
              </a:buClr>
              <a:buSzPts val="1999"/>
              <a:buChar char="•"/>
              <a:defRPr sz="1999"/>
            </a:lvl8pPr>
            <a:lvl9pPr indent="-355536" lvl="8" marL="4114800" algn="l">
              <a:lnSpc>
                <a:spcPct val="90000"/>
              </a:lnSpc>
              <a:spcBef>
                <a:spcPts val="500"/>
              </a:spcBef>
              <a:spcAft>
                <a:spcPts val="0"/>
              </a:spcAft>
              <a:buClr>
                <a:schemeClr val="dk1"/>
              </a:buClr>
              <a:buSzPts val="1999"/>
              <a:buChar char="•"/>
              <a:defRPr sz="1999"/>
            </a:lvl9pPr>
          </a:lstStyle>
          <a:p/>
        </p:txBody>
      </p:sp>
      <p:sp>
        <p:nvSpPr>
          <p:cNvPr id="61" name="Google Shape;61;p31"/>
          <p:cNvSpPr txBox="1"/>
          <p:nvPr>
            <p:ph idx="2" type="body"/>
          </p:nvPr>
        </p:nvSpPr>
        <p:spPr>
          <a:xfrm>
            <a:off x="839570" y="2057400"/>
            <a:ext cx="3931213"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1"/>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ine cu legendă"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839570" y="457200"/>
            <a:ext cx="3931213"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p:nvPr>
            <p:ph idx="2" type="pic"/>
          </p:nvPr>
        </p:nvSpPr>
        <p:spPr>
          <a:xfrm>
            <a:off x="5181838" y="987426"/>
            <a:ext cx="6170593"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199"/>
              <a:buFont typeface="Arial"/>
              <a:buNone/>
              <a:defRPr b="0" i="0" sz="3199"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799"/>
              <a:buFont typeface="Arial"/>
              <a:buNone/>
              <a:defRPr b="0" i="0" sz="2799"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399"/>
              <a:buFont typeface="Arial"/>
              <a:buNone/>
              <a:defRPr b="0" i="0" sz="2399"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99"/>
              <a:buFont typeface="Arial"/>
              <a:buNone/>
              <a:defRPr b="0" i="0" sz="1999" u="none" cap="none" strike="noStrike">
                <a:solidFill>
                  <a:schemeClr val="dk1"/>
                </a:solidFill>
                <a:latin typeface="Calibri"/>
                <a:ea typeface="Calibri"/>
                <a:cs typeface="Calibri"/>
                <a:sym typeface="Calibri"/>
              </a:defRPr>
            </a:lvl9pPr>
          </a:lstStyle>
          <a:p/>
        </p:txBody>
      </p:sp>
      <p:sp>
        <p:nvSpPr>
          <p:cNvPr id="68" name="Google Shape;68;p32"/>
          <p:cNvSpPr txBox="1"/>
          <p:nvPr>
            <p:ph idx="1" type="body"/>
          </p:nvPr>
        </p:nvSpPr>
        <p:spPr>
          <a:xfrm>
            <a:off x="839570" y="2057400"/>
            <a:ext cx="3931213"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2"/>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99"/>
              <a:buFont typeface="Calibri"/>
              <a:buNone/>
              <a:defRPr b="0" i="0" sz="4399"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837982" y="1825625"/>
            <a:ext cx="10512862" cy="4351338"/>
          </a:xfrm>
          <a:prstGeom prst="rect">
            <a:avLst/>
          </a:prstGeom>
          <a:noFill/>
          <a:ln>
            <a:noFill/>
          </a:ln>
        </p:spPr>
        <p:txBody>
          <a:bodyPr anchorCtr="0" anchor="t" bIns="45700" lIns="91425" spcFirstLastPara="1" rIns="91425" wrap="square" tIns="45700">
            <a:normAutofit/>
          </a:bodyPr>
          <a:lstStyle>
            <a:lvl1pPr indent="-406336" lvl="0" marL="457200" marR="0" rtl="0" algn="l">
              <a:lnSpc>
                <a:spcPct val="90000"/>
              </a:lnSpc>
              <a:spcBef>
                <a:spcPts val="1000"/>
              </a:spcBef>
              <a:spcAft>
                <a:spcPts val="0"/>
              </a:spcAft>
              <a:buClr>
                <a:schemeClr val="dk1"/>
              </a:buClr>
              <a:buSzPts val="2799"/>
              <a:buFont typeface="Arial"/>
              <a:buChar char="•"/>
              <a:defRPr b="0" i="0" sz="2799" u="none" cap="none" strike="noStrike">
                <a:solidFill>
                  <a:schemeClr val="dk1"/>
                </a:solidFill>
                <a:latin typeface="Calibri"/>
                <a:ea typeface="Calibri"/>
                <a:cs typeface="Calibri"/>
                <a:sym typeface="Calibri"/>
              </a:defRPr>
            </a:lvl1pPr>
            <a:lvl2pPr indent="-380936" lvl="1" marL="914400" marR="0" rtl="0" algn="l">
              <a:lnSpc>
                <a:spcPct val="90000"/>
              </a:lnSpc>
              <a:spcBef>
                <a:spcPts val="500"/>
              </a:spcBef>
              <a:spcAft>
                <a:spcPts val="0"/>
              </a:spcAft>
              <a:buClr>
                <a:schemeClr val="dk1"/>
              </a:buClr>
              <a:buSzPts val="2399"/>
              <a:buFont typeface="Arial"/>
              <a:buChar char="•"/>
              <a:defRPr b="0" i="0" sz="2399" u="none" cap="none" strike="noStrike">
                <a:solidFill>
                  <a:schemeClr val="dk1"/>
                </a:solidFill>
                <a:latin typeface="Calibri"/>
                <a:ea typeface="Calibri"/>
                <a:cs typeface="Calibri"/>
                <a:sym typeface="Calibri"/>
              </a:defRPr>
            </a:lvl2pPr>
            <a:lvl3pPr indent="-355536" lvl="2" marL="1371600" marR="0" rtl="0" algn="l">
              <a:lnSpc>
                <a:spcPct val="90000"/>
              </a:lnSpc>
              <a:spcBef>
                <a:spcPts val="500"/>
              </a:spcBef>
              <a:spcAft>
                <a:spcPts val="0"/>
              </a:spcAft>
              <a:buClr>
                <a:schemeClr val="dk1"/>
              </a:buClr>
              <a:buSzPts val="1999"/>
              <a:buFont typeface="Arial"/>
              <a:buChar char="•"/>
              <a:defRPr b="0" i="0" sz="1999" u="none" cap="none" strike="noStrike">
                <a:solidFill>
                  <a:schemeClr val="dk1"/>
                </a:solidFill>
                <a:latin typeface="Calibri"/>
                <a:ea typeface="Calibri"/>
                <a:cs typeface="Calibri"/>
                <a:sym typeface="Calibri"/>
              </a:defRPr>
            </a:lvl3pPr>
            <a:lvl4pPr indent="-342836" lvl="3" marL="18288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4pPr>
            <a:lvl5pPr indent="-342836" lvl="4" marL="22860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5pPr>
            <a:lvl6pPr indent="-342836" lvl="5" marL="27432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6pPr>
            <a:lvl7pPr indent="-342836" lvl="6" marL="32004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7pPr>
            <a:lvl8pPr indent="-342836" lvl="7" marL="3657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8pPr>
            <a:lvl9pPr indent="-342836" lvl="8" marL="41148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84" name="Shape 84"/>
        <p:cNvGrpSpPr/>
        <p:nvPr/>
      </p:nvGrpSpPr>
      <p:grpSpPr>
        <a:xfrm>
          <a:off x="0" y="0"/>
          <a:ext cx="0" cy="0"/>
          <a:chOff x="0" y="0"/>
          <a:chExt cx="0" cy="0"/>
        </a:xfrm>
      </p:grpSpPr>
      <p:sp>
        <p:nvSpPr>
          <p:cNvPr id="85" name="Google Shape;85;p23"/>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399"/>
              <a:buFont typeface="Calibri"/>
              <a:buNone/>
              <a:defRPr b="0" i="0" sz="439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23"/>
          <p:cNvSpPr txBox="1"/>
          <p:nvPr>
            <p:ph idx="1" type="body"/>
          </p:nvPr>
        </p:nvSpPr>
        <p:spPr>
          <a:xfrm>
            <a:off x="837982" y="1825625"/>
            <a:ext cx="10512862" cy="4351338"/>
          </a:xfrm>
          <a:prstGeom prst="rect">
            <a:avLst/>
          </a:prstGeom>
          <a:noFill/>
          <a:ln>
            <a:noFill/>
          </a:ln>
        </p:spPr>
        <p:txBody>
          <a:bodyPr anchorCtr="0" anchor="t" bIns="45700" lIns="91425" spcFirstLastPara="1" rIns="91425" wrap="square" tIns="45700">
            <a:normAutofit/>
          </a:bodyPr>
          <a:lstStyle>
            <a:lvl1pPr indent="-406336" lvl="0" marL="457200" marR="0" rtl="0" algn="l">
              <a:lnSpc>
                <a:spcPct val="90000"/>
              </a:lnSpc>
              <a:spcBef>
                <a:spcPts val="1000"/>
              </a:spcBef>
              <a:spcAft>
                <a:spcPts val="0"/>
              </a:spcAft>
              <a:buClr>
                <a:schemeClr val="lt1"/>
              </a:buClr>
              <a:buSzPts val="2799"/>
              <a:buFont typeface="Arial"/>
              <a:buChar char="•"/>
              <a:defRPr b="0" i="0" sz="2799" u="none" cap="none" strike="noStrike">
                <a:solidFill>
                  <a:schemeClr val="lt1"/>
                </a:solidFill>
                <a:latin typeface="Calibri"/>
                <a:ea typeface="Calibri"/>
                <a:cs typeface="Calibri"/>
                <a:sym typeface="Calibri"/>
              </a:defRPr>
            </a:lvl1pPr>
            <a:lvl2pPr indent="-380936" lvl="1" marL="914400" marR="0" rtl="0" algn="l">
              <a:lnSpc>
                <a:spcPct val="90000"/>
              </a:lnSpc>
              <a:spcBef>
                <a:spcPts val="500"/>
              </a:spcBef>
              <a:spcAft>
                <a:spcPts val="0"/>
              </a:spcAft>
              <a:buClr>
                <a:schemeClr val="lt1"/>
              </a:buClr>
              <a:buSzPts val="2399"/>
              <a:buFont typeface="Arial"/>
              <a:buChar char="•"/>
              <a:defRPr b="0" i="0" sz="2399" u="none" cap="none" strike="noStrike">
                <a:solidFill>
                  <a:schemeClr val="lt1"/>
                </a:solidFill>
                <a:latin typeface="Calibri"/>
                <a:ea typeface="Calibri"/>
                <a:cs typeface="Calibri"/>
                <a:sym typeface="Calibri"/>
              </a:defRPr>
            </a:lvl2pPr>
            <a:lvl3pPr indent="-355536" lvl="2" marL="1371600" marR="0" rtl="0" algn="l">
              <a:lnSpc>
                <a:spcPct val="90000"/>
              </a:lnSpc>
              <a:spcBef>
                <a:spcPts val="500"/>
              </a:spcBef>
              <a:spcAft>
                <a:spcPts val="0"/>
              </a:spcAft>
              <a:buClr>
                <a:schemeClr val="lt1"/>
              </a:buClr>
              <a:buSzPts val="1999"/>
              <a:buFont typeface="Arial"/>
              <a:buChar char="•"/>
              <a:defRPr b="0" i="0" sz="1999" u="none" cap="none" strike="noStrike">
                <a:solidFill>
                  <a:schemeClr val="lt1"/>
                </a:solidFill>
                <a:latin typeface="Calibri"/>
                <a:ea typeface="Calibri"/>
                <a:cs typeface="Calibri"/>
                <a:sym typeface="Calibri"/>
              </a:defRPr>
            </a:lvl3pPr>
            <a:lvl4pPr indent="-342836" lvl="3" marL="18288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Calibri"/>
                <a:ea typeface="Calibri"/>
                <a:cs typeface="Calibri"/>
                <a:sym typeface="Calibri"/>
              </a:defRPr>
            </a:lvl4pPr>
            <a:lvl5pPr indent="-342836" lvl="4" marL="22860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Calibri"/>
                <a:ea typeface="Calibri"/>
                <a:cs typeface="Calibri"/>
                <a:sym typeface="Calibri"/>
              </a:defRPr>
            </a:lvl5pPr>
            <a:lvl6pPr indent="-342836" lvl="5" marL="27432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Calibri"/>
                <a:ea typeface="Calibri"/>
                <a:cs typeface="Calibri"/>
                <a:sym typeface="Calibri"/>
              </a:defRPr>
            </a:lvl6pPr>
            <a:lvl7pPr indent="-342836" lvl="6" marL="32004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Calibri"/>
                <a:ea typeface="Calibri"/>
                <a:cs typeface="Calibri"/>
                <a:sym typeface="Calibri"/>
              </a:defRPr>
            </a:lvl7pPr>
            <a:lvl8pPr indent="-342836" lvl="7" marL="36576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Calibri"/>
                <a:ea typeface="Calibri"/>
                <a:cs typeface="Calibri"/>
                <a:sym typeface="Calibri"/>
              </a:defRPr>
            </a:lvl8pPr>
            <a:lvl9pPr indent="-342836" lvl="8" marL="4114800" marR="0" rtl="0" algn="l">
              <a:lnSpc>
                <a:spcPct val="90000"/>
              </a:lnSpc>
              <a:spcBef>
                <a:spcPts val="500"/>
              </a:spcBef>
              <a:spcAft>
                <a:spcPts val="0"/>
              </a:spcAft>
              <a:buClr>
                <a:schemeClr val="lt1"/>
              </a:buClr>
              <a:buSzPts val="1799"/>
              <a:buFont typeface="Arial"/>
              <a:buChar char="•"/>
              <a:defRPr b="0" i="0" sz="1799" u="none" cap="none" strike="noStrike">
                <a:solidFill>
                  <a:schemeClr val="lt1"/>
                </a:solidFill>
                <a:latin typeface="Calibri"/>
                <a:ea typeface="Calibri"/>
                <a:cs typeface="Calibri"/>
                <a:sym typeface="Calibri"/>
              </a:defRPr>
            </a:lvl9pPr>
          </a:lstStyle>
          <a:p/>
        </p:txBody>
      </p:sp>
      <p:sp>
        <p:nvSpPr>
          <p:cNvPr id="87" name="Google Shape;87;p23"/>
          <p:cNvSpPr txBox="1"/>
          <p:nvPr>
            <p:ph idx="10" type="dt"/>
          </p:nvPr>
        </p:nvSpPr>
        <p:spPr>
          <a:xfrm>
            <a:off x="837982" y="6356351"/>
            <a:ext cx="274248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23"/>
          <p:cNvSpPr txBox="1"/>
          <p:nvPr>
            <p:ph idx="11" type="ftr"/>
          </p:nvPr>
        </p:nvSpPr>
        <p:spPr>
          <a:xfrm>
            <a:off x="4037549" y="6356351"/>
            <a:ext cx="4113728"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23"/>
          <p:cNvSpPr txBox="1"/>
          <p:nvPr>
            <p:ph idx="12" type="sldNum"/>
          </p:nvPr>
        </p:nvSpPr>
        <p:spPr>
          <a:xfrm>
            <a:off x="8608357" y="6356351"/>
            <a:ext cx="274248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bbc.co.uk/news/resources/idt-8760dd58-84f9-4c98-ade2-590562670096" TargetMode="External"/><Relationship Id="rId4" Type="http://schemas.openxmlformats.org/officeDocument/2006/relationships/image" Target="../media/image22.png"/><Relationship Id="rId9"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hyperlink" Target="https://www.gapminder.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editteach.org/" TargetMode="External"/><Relationship Id="rId4" Type="http://schemas.openxmlformats.org/officeDocument/2006/relationships/hyperlink" Target="http://www.jprof.com/" TargetMode="External"/><Relationship Id="rId11" Type="http://schemas.openxmlformats.org/officeDocument/2006/relationships/hyperlink" Target="http://www.theslot.com/captions.html" TargetMode="External"/><Relationship Id="rId10" Type="http://schemas.openxmlformats.org/officeDocument/2006/relationships/hyperlink" Target="http://dartcenter.org/content/tip-sheet-package-for-journalism-educators#.U95vP0gzEd9" TargetMode="External"/><Relationship Id="rId12" Type="http://schemas.openxmlformats.org/officeDocument/2006/relationships/hyperlink" Target="http://www.pbs.org/mediashift/2014/01/edshift-chat-tips-for-journalism-educators-to-get-grants-for-innovation/?utm_source=Twitter&amp;utm_medium=PBSMediaShift&amp;utm_campaign=SocialFlow" TargetMode="External"/><Relationship Id="rId9" Type="http://schemas.openxmlformats.org/officeDocument/2006/relationships/hyperlink" Target="http://verificationhandbook.com/" TargetMode="External"/><Relationship Id="rId5" Type="http://schemas.openxmlformats.org/officeDocument/2006/relationships/hyperlink" Target="http://www.jteacher.com/" TargetMode="External"/><Relationship Id="rId6" Type="http://schemas.openxmlformats.org/officeDocument/2006/relationships/hyperlink" Target="https://www.spj.org/google-educators.asp" TargetMode="External"/><Relationship Id="rId7" Type="http://schemas.openxmlformats.org/officeDocument/2006/relationships/hyperlink" Target="https://drive.google.com/folderview?id=0B-GOmv6pS0VsVFNDZUZfcUZpVlE&amp;usp=sharing" TargetMode="External"/><Relationship Id="rId8" Type="http://schemas.openxmlformats.org/officeDocument/2006/relationships/hyperlink" Target="http://verificationjunkie.tumblr.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rethinkingschools.org/just_fun/games/mapgame.html" TargetMode="External"/><Relationship Id="rId4" Type="http://schemas.openxmlformats.org/officeDocument/2006/relationships/hyperlink" Target="http://www.ironicsans.com/thsrs/" TargetMode="External"/><Relationship Id="rId11" Type="http://schemas.openxmlformats.org/officeDocument/2006/relationships/hyperlink" Target="http://www.pressnetweb.com/" TargetMode="External"/><Relationship Id="rId10" Type="http://schemas.openxmlformats.org/officeDocument/2006/relationships/hyperlink" Target="http://www.televisionnewscenter.org/" TargetMode="External"/><Relationship Id="rId9" Type="http://schemas.openxmlformats.org/officeDocument/2006/relationships/hyperlink" Target="http://www.hsj.org/" TargetMode="External"/><Relationship Id="rId5" Type="http://schemas.openxmlformats.org/officeDocument/2006/relationships/hyperlink" Target="http://www.longleaf.net/newsroom101/" TargetMode="External"/><Relationship Id="rId6" Type="http://schemas.openxmlformats.org/officeDocument/2006/relationships/hyperlink" Target="http://www.poynter.org/2014/is-it-original-an-editors-guide-to-identifying-plagiarism/269273/" TargetMode="External"/><Relationship Id="rId7" Type="http://schemas.openxmlformats.org/officeDocument/2006/relationships/hyperlink" Target="http://www.notrain-nogain.org/" TargetMode="External"/><Relationship Id="rId8" Type="http://schemas.openxmlformats.org/officeDocument/2006/relationships/hyperlink" Target="http://lib.nmsu.edu/instruction/eval.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pressnetweb.com/" TargetMode="External"/><Relationship Id="rId4" Type="http://schemas.openxmlformats.org/officeDocument/2006/relationships/hyperlink" Target="http://www.rtndf.org/resources/highschool.shtml" TargetMode="External"/><Relationship Id="rId9" Type="http://schemas.openxmlformats.org/officeDocument/2006/relationships/hyperlink" Target="http://www.top20writing.com/" TargetMode="External"/><Relationship Id="rId5" Type="http://schemas.openxmlformats.org/officeDocument/2006/relationships/hyperlink" Target="https://www.writecheck.com/static/home.html" TargetMode="External"/><Relationship Id="rId6" Type="http://schemas.openxmlformats.org/officeDocument/2006/relationships/hyperlink" Target="http://journalists.org/2014/01/07/hack-your-reading-list-for-innovative-ideas-on-journalism-education/" TargetMode="External"/><Relationship Id="rId7" Type="http://schemas.openxmlformats.org/officeDocument/2006/relationships/hyperlink" Target="http://academicearth.org/" TargetMode="External"/><Relationship Id="rId8" Type="http://schemas.openxmlformats.org/officeDocument/2006/relationships/hyperlink" Target="http://kennethwajda.com/pjebook.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niemanreports.org/articles/introduction-6/" TargetMode="External"/><Relationship Id="rId4" Type="http://schemas.openxmlformats.org/officeDocument/2006/relationships/image" Target="../media/image2.png"/><Relationship Id="rId9" Type="http://schemas.openxmlformats.org/officeDocument/2006/relationships/hyperlink" Target="https://niemanreports.org/articles/start-earlier-expand-the-mission-integrate-technology/" TargetMode="External"/><Relationship Id="rId5" Type="http://schemas.openxmlformats.org/officeDocument/2006/relationships/hyperlink" Target="https://niemanreports.org/articles/incubating-innovation-at-journalism-schools/" TargetMode="External"/><Relationship Id="rId6" Type="http://schemas.openxmlformats.org/officeDocument/2006/relationships/image" Target="../media/image3.png"/><Relationship Id="rId7" Type="http://schemas.openxmlformats.org/officeDocument/2006/relationships/hyperlink" Target="https://niemanreports.org/articles/its-the-em-audience-em-stupid/" TargetMode="External"/><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mulinblog.com/how-to-teach-multimedia-journalism-an-analysis-of-30-syllab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mediashift.org/2016/05/7-things-you-should-know-about-digital-journalism-cours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igitalmarketinginstitute.com/blog/12-07-17-10-digital-skills-that-can-make-students-instantly-employable"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earchlightsandsunglasses.org/casestudies.html" TargetMode="External"/><Relationship Id="rId4" Type="http://schemas.openxmlformats.org/officeDocument/2006/relationships/image" Target="../media/image6.jpg"/><Relationship Id="rId5" Type="http://schemas.openxmlformats.org/officeDocument/2006/relationships/hyperlink" Target="http://www.americanlibrariesmagazine.org/article/persepolis-stays-chicago-public-schools-out-classroom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hyperlink" Target="http://www.globaljournalist.org/" TargetMode="External"/><Relationship Id="rId5" Type="http://schemas.openxmlformats.org/officeDocument/2006/relationships/hyperlink" Target="http://www.nytimes.com/2014/07/14/business/media/usa-today-goes-viral.html?smid=tw-share&amp;_r=0" TargetMode="External"/><Relationship Id="rId6" Type="http://schemas.openxmlformats.org/officeDocument/2006/relationships/hyperlink" Target="http://www.ifla.org/publications/data-driven-futures-censorship-takes-new-form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hyperlink" Target="https://paper.li/" TargetMode="External"/><Relationship Id="rId5" Type="http://schemas.openxmlformats.org/officeDocument/2006/relationships/image" Target="../media/image9.png"/><Relationship Id="rId6" Type="http://schemas.openxmlformats.org/officeDocument/2006/relationships/hyperlink" Target="https://currents.parsely.com/" TargetMode="External"/><Relationship Id="rId7" Type="http://schemas.openxmlformats.org/officeDocument/2006/relationships/image" Target="../media/image10.png"/><Relationship Id="rId8" Type="http://schemas.openxmlformats.org/officeDocument/2006/relationships/hyperlink" Target="https://tineye.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9" name="Shape 99"/>
        <p:cNvGrpSpPr/>
        <p:nvPr/>
      </p:nvGrpSpPr>
      <p:grpSpPr>
        <a:xfrm>
          <a:off x="0" y="0"/>
          <a:ext cx="0" cy="0"/>
          <a:chOff x="0" y="0"/>
          <a:chExt cx="0" cy="0"/>
        </a:xfrm>
      </p:grpSpPr>
      <p:pic>
        <p:nvPicPr>
          <p:cNvPr id="100" name="Google Shape;100;p1"/>
          <p:cNvPicPr preferRelativeResize="0"/>
          <p:nvPr/>
        </p:nvPicPr>
        <p:blipFill rotWithShape="1">
          <a:blip r:embed="rId3">
            <a:alphaModFix/>
          </a:blip>
          <a:srcRect b="0" l="0" r="0" t="15707"/>
          <a:stretch/>
        </p:blipFill>
        <p:spPr>
          <a:xfrm>
            <a:off x="20" y="10"/>
            <a:ext cx="12188805" cy="6857990"/>
          </a:xfrm>
          <a:prstGeom prst="rect">
            <a:avLst/>
          </a:prstGeom>
          <a:noFill/>
          <a:ln>
            <a:noFill/>
          </a:ln>
        </p:spPr>
      </p:pic>
      <p:sp>
        <p:nvSpPr>
          <p:cNvPr id="101" name="Google Shape;101;p1"/>
          <p:cNvSpPr/>
          <p:nvPr/>
        </p:nvSpPr>
        <p:spPr>
          <a:xfrm>
            <a:off x="7486670" y="2277613"/>
            <a:ext cx="4702155"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02" name="Google Shape;102;p1"/>
          <p:cNvSpPr txBox="1"/>
          <p:nvPr>
            <p:ph type="ctrTitle"/>
          </p:nvPr>
        </p:nvSpPr>
        <p:spPr>
          <a:xfrm>
            <a:off x="8019931" y="3231931"/>
            <a:ext cx="3851038" cy="183405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GB" sz="4000"/>
              <a:t>Digital Journalism</a:t>
            </a:r>
            <a:endParaRPr sz="4000"/>
          </a:p>
        </p:txBody>
      </p:sp>
      <p:sp>
        <p:nvSpPr>
          <p:cNvPr id="103" name="Google Shape;103;p1"/>
          <p:cNvSpPr txBox="1"/>
          <p:nvPr>
            <p:ph idx="1" type="subTitle"/>
          </p:nvPr>
        </p:nvSpPr>
        <p:spPr>
          <a:xfrm>
            <a:off x="7780883" y="5242675"/>
            <a:ext cx="4329134" cy="68328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lang="en-GB" sz="2000"/>
              <a:t>What, why and how to teach?</a:t>
            </a:r>
            <a:endParaRPr sz="2000"/>
          </a:p>
        </p:txBody>
      </p:sp>
      <p:cxnSp>
        <p:nvCxnSpPr>
          <p:cNvPr id="104" name="Google Shape;104;p1"/>
          <p:cNvCxnSpPr/>
          <p:nvPr/>
        </p:nvCxnSpPr>
        <p:spPr>
          <a:xfrm>
            <a:off x="9477862" y="5123793"/>
            <a:ext cx="935176" cy="0"/>
          </a:xfrm>
          <a:prstGeom prst="straightConnector1">
            <a:avLst/>
          </a:prstGeom>
          <a:noFill/>
          <a:ln cap="sq" cmpd="sng" w="25400">
            <a:solidFill>
              <a:srgbClr val="262626"/>
            </a:solidFill>
            <a:prstDash val="solid"/>
            <a:bevel/>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5" name="Shape 275"/>
        <p:cNvGrpSpPr/>
        <p:nvPr/>
      </p:nvGrpSpPr>
      <p:grpSpPr>
        <a:xfrm>
          <a:off x="0" y="0"/>
          <a:ext cx="0" cy="0"/>
          <a:chOff x="0" y="0"/>
          <a:chExt cx="0" cy="0"/>
        </a:xfrm>
      </p:grpSpPr>
      <p:cxnSp>
        <p:nvCxnSpPr>
          <p:cNvPr id="276" name="Google Shape;276;p10"/>
          <p:cNvCxnSpPr/>
          <p:nvPr/>
        </p:nvCxnSpPr>
        <p:spPr>
          <a:xfrm>
            <a:off x="6094412" y="477749"/>
            <a:ext cx="0" cy="3657600"/>
          </a:xfrm>
          <a:prstGeom prst="straightConnector1">
            <a:avLst/>
          </a:prstGeom>
          <a:noFill/>
          <a:ln cap="flat" cmpd="dbl" w="101600">
            <a:solidFill>
              <a:srgbClr val="595959"/>
            </a:solidFill>
            <a:prstDash val="solid"/>
            <a:miter lim="800000"/>
            <a:headEnd len="sm" w="sm" type="none"/>
            <a:tailEnd len="sm" w="sm" type="none"/>
          </a:ln>
        </p:spPr>
      </p:cxnSp>
      <p:sp>
        <p:nvSpPr>
          <p:cNvPr id="277" name="Google Shape;277;p10"/>
          <p:cNvSpPr/>
          <p:nvPr/>
        </p:nvSpPr>
        <p:spPr>
          <a:xfrm>
            <a:off x="377969" y="4633546"/>
            <a:ext cx="11435814"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8" name="Google Shape;278;p10"/>
          <p:cNvSpPr txBox="1"/>
          <p:nvPr>
            <p:ph type="title"/>
          </p:nvPr>
        </p:nvSpPr>
        <p:spPr>
          <a:xfrm>
            <a:off x="527400" y="4756638"/>
            <a:ext cx="11136953" cy="93044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000"/>
              <a:buFont typeface="Calibri"/>
              <a:buNone/>
            </a:pPr>
            <a:r>
              <a:rPr lang="en-GB" sz="4000">
                <a:solidFill>
                  <a:srgbClr val="FFFFFF"/>
                </a:solidFill>
                <a:latin typeface="Calibri"/>
                <a:ea typeface="Calibri"/>
                <a:cs typeface="Calibri"/>
                <a:sym typeface="Calibri"/>
              </a:rPr>
              <a:t>An example of how technology impacts journalism</a:t>
            </a:r>
            <a:endParaRPr/>
          </a:p>
        </p:txBody>
      </p:sp>
      <p:pic>
        <p:nvPicPr>
          <p:cNvPr id="279" name="Google Shape;279;p10"/>
          <p:cNvPicPr preferRelativeResize="0"/>
          <p:nvPr>
            <p:ph idx="1" type="body"/>
          </p:nvPr>
        </p:nvPicPr>
        <p:blipFill rotWithShape="1">
          <a:blip r:embed="rId3">
            <a:alphaModFix/>
          </a:blip>
          <a:srcRect b="28400" l="50000" r="286" t="8716"/>
          <a:stretch/>
        </p:blipFill>
        <p:spPr>
          <a:xfrm>
            <a:off x="319956" y="452314"/>
            <a:ext cx="5454496" cy="3708471"/>
          </a:xfrm>
          <a:prstGeom prst="rect">
            <a:avLst/>
          </a:prstGeom>
          <a:noFill/>
          <a:ln>
            <a:noFill/>
          </a:ln>
        </p:spPr>
      </p:pic>
      <p:pic>
        <p:nvPicPr>
          <p:cNvPr id="280" name="Google Shape;280;p10"/>
          <p:cNvPicPr preferRelativeResize="0"/>
          <p:nvPr>
            <p:ph idx="2" type="body"/>
          </p:nvPr>
        </p:nvPicPr>
        <p:blipFill rotWithShape="1">
          <a:blip r:embed="rId4">
            <a:alphaModFix/>
          </a:blip>
          <a:srcRect b="30054" l="50000" r="286" t="8715"/>
          <a:stretch/>
        </p:blipFill>
        <p:spPr>
          <a:xfrm>
            <a:off x="6414372" y="501085"/>
            <a:ext cx="5454496" cy="3610928"/>
          </a:xfrm>
          <a:prstGeom prst="rect">
            <a:avLst/>
          </a:prstGeom>
          <a:noFill/>
          <a:ln>
            <a:noFill/>
          </a:ln>
        </p:spPr>
      </p:pic>
      <p:cxnSp>
        <p:nvCxnSpPr>
          <p:cNvPr id="281" name="Google Shape;281;p10"/>
          <p:cNvCxnSpPr/>
          <p:nvPr/>
        </p:nvCxnSpPr>
        <p:spPr>
          <a:xfrm>
            <a:off x="2209224" y="5738691"/>
            <a:ext cx="7770376" cy="0"/>
          </a:xfrm>
          <a:prstGeom prst="straightConnector1">
            <a:avLst/>
          </a:prstGeom>
          <a:noFill/>
          <a:ln cap="flat" cmpd="sng" w="22225">
            <a:solidFill>
              <a:srgbClr val="D9D9D9"/>
            </a:solidFill>
            <a:prstDash val="solid"/>
            <a:miter lim="800000"/>
            <a:headEnd len="sm" w="sm" type="none"/>
            <a:tailEnd len="sm" w="sm" type="none"/>
          </a:ln>
        </p:spPr>
      </p:cxnSp>
      <p:sp>
        <p:nvSpPr>
          <p:cNvPr id="282" name="Google Shape;282;p10"/>
          <p:cNvSpPr txBox="1"/>
          <p:nvPr/>
        </p:nvSpPr>
        <p:spPr>
          <a:xfrm>
            <a:off x="500213" y="5449804"/>
            <a:ext cx="11136953" cy="930447"/>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FF"/>
              </a:buClr>
              <a:buSzPts val="3600"/>
              <a:buFont typeface="Calibri"/>
              <a:buNone/>
            </a:pPr>
            <a:r>
              <a:rPr b="0" i="0" lang="en-GB" sz="3600" u="none" cap="none" strike="noStrike">
                <a:solidFill>
                  <a:srgbClr val="FFFFFF"/>
                </a:solidFill>
                <a:latin typeface="Calibri"/>
                <a:ea typeface="Calibri"/>
                <a:cs typeface="Calibri"/>
                <a:sym typeface="Calibri"/>
              </a:rPr>
              <a:t>Paper.li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6"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b="0" l="0" r="0" t="0"/>
          <a:stretch/>
        </p:blipFill>
        <p:spPr>
          <a:xfrm>
            <a:off x="335961" y="280374"/>
            <a:ext cx="8111232" cy="4351338"/>
          </a:xfrm>
          <a:prstGeom prst="rect">
            <a:avLst/>
          </a:prstGeom>
          <a:noFill/>
          <a:ln>
            <a:noFill/>
          </a:ln>
        </p:spPr>
      </p:pic>
      <p:pic>
        <p:nvPicPr>
          <p:cNvPr id="288" name="Google Shape;288;p11"/>
          <p:cNvPicPr preferRelativeResize="0"/>
          <p:nvPr>
            <p:ph idx="4294967295" type="body"/>
          </p:nvPr>
        </p:nvPicPr>
        <p:blipFill rotWithShape="1">
          <a:blip r:embed="rId4">
            <a:alphaModFix/>
          </a:blip>
          <a:srcRect b="0" l="0" r="0" t="0"/>
          <a:stretch/>
        </p:blipFill>
        <p:spPr>
          <a:xfrm>
            <a:off x="767202" y="814317"/>
            <a:ext cx="8053388" cy="4329113"/>
          </a:xfrm>
          <a:prstGeom prst="rect">
            <a:avLst/>
          </a:prstGeom>
          <a:noFill/>
          <a:ln>
            <a:noFill/>
          </a:ln>
        </p:spPr>
      </p:pic>
      <p:pic>
        <p:nvPicPr>
          <p:cNvPr id="289" name="Google Shape;289;p11"/>
          <p:cNvPicPr preferRelativeResize="0"/>
          <p:nvPr/>
        </p:nvPicPr>
        <p:blipFill rotWithShape="1">
          <a:blip r:embed="rId5">
            <a:alphaModFix/>
          </a:blip>
          <a:srcRect b="0" l="0" r="0" t="0"/>
          <a:stretch/>
        </p:blipFill>
        <p:spPr>
          <a:xfrm>
            <a:off x="1172098" y="1438859"/>
            <a:ext cx="8107730" cy="4357904"/>
          </a:xfrm>
          <a:prstGeom prst="rect">
            <a:avLst/>
          </a:prstGeom>
          <a:noFill/>
          <a:ln>
            <a:noFill/>
          </a:ln>
        </p:spPr>
      </p:pic>
      <p:pic>
        <p:nvPicPr>
          <p:cNvPr id="290" name="Google Shape;290;p11"/>
          <p:cNvPicPr preferRelativeResize="0"/>
          <p:nvPr/>
        </p:nvPicPr>
        <p:blipFill rotWithShape="1">
          <a:blip r:embed="rId6">
            <a:alphaModFix/>
          </a:blip>
          <a:srcRect b="0" l="0" r="0" t="0"/>
          <a:stretch/>
        </p:blipFill>
        <p:spPr>
          <a:xfrm>
            <a:off x="1507991" y="2063404"/>
            <a:ext cx="8107721" cy="4357901"/>
          </a:xfrm>
          <a:custGeom>
            <a:rect b="b" l="l" r="r" t="t"/>
            <a:pathLst>
              <a:path extrusionOk="0" h="5032375" w="4636009">
                <a:moveTo>
                  <a:pt x="0" y="0"/>
                </a:moveTo>
                <a:lnTo>
                  <a:pt x="4636009" y="0"/>
                </a:lnTo>
                <a:lnTo>
                  <a:pt x="4636009" y="5032375"/>
                </a:lnTo>
                <a:lnTo>
                  <a:pt x="0" y="5032375"/>
                </a:lnTo>
                <a:close/>
              </a:path>
            </a:pathLst>
          </a:custGeom>
          <a:noFill/>
          <a:ln>
            <a:noFill/>
          </a:ln>
        </p:spPr>
      </p:pic>
      <p:pic>
        <p:nvPicPr>
          <p:cNvPr id="291" name="Google Shape;291;p11"/>
          <p:cNvPicPr preferRelativeResize="0"/>
          <p:nvPr/>
        </p:nvPicPr>
        <p:blipFill rotWithShape="1">
          <a:blip r:embed="rId7">
            <a:alphaModFix/>
          </a:blip>
          <a:srcRect b="0" l="0" r="0" t="0"/>
          <a:stretch/>
        </p:blipFill>
        <p:spPr>
          <a:xfrm>
            <a:off x="2018896" y="2494832"/>
            <a:ext cx="7966620" cy="4273760"/>
          </a:xfrm>
          <a:prstGeom prst="rect">
            <a:avLst/>
          </a:prstGeom>
          <a:noFill/>
          <a:ln>
            <a:noFill/>
          </a:ln>
        </p:spPr>
      </p:pic>
      <p:sp>
        <p:nvSpPr>
          <p:cNvPr id="292" name="Google Shape;292;p11"/>
          <p:cNvSpPr/>
          <p:nvPr/>
        </p:nvSpPr>
        <p:spPr>
          <a:xfrm>
            <a:off x="9218681" y="122100"/>
            <a:ext cx="2173188" cy="1442716"/>
          </a:xfrm>
          <a:prstGeom prst="wedgeRoundRectCallout">
            <a:avLst>
              <a:gd fmla="val -85145" name="adj1"/>
              <a:gd fmla="val 13910" name="adj2"/>
              <a:gd fmla="val 16667"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Start your newspaper</a:t>
            </a:r>
            <a:endParaRPr/>
          </a:p>
        </p:txBody>
      </p:sp>
      <p:sp>
        <p:nvSpPr>
          <p:cNvPr id="293" name="Google Shape;293;p11"/>
          <p:cNvSpPr/>
          <p:nvPr/>
        </p:nvSpPr>
        <p:spPr>
          <a:xfrm>
            <a:off x="9495383" y="1397597"/>
            <a:ext cx="2173188" cy="1442716"/>
          </a:xfrm>
          <a:prstGeom prst="wedgeRoundRectCallout">
            <a:avLst>
              <a:gd fmla="val -85145" name="adj1"/>
              <a:gd fmla="val 13910" name="adj2"/>
              <a:gd fmla="val 16667"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Choose topic of interest</a:t>
            </a:r>
            <a:endParaRPr/>
          </a:p>
        </p:txBody>
      </p:sp>
      <p:sp>
        <p:nvSpPr>
          <p:cNvPr id="294" name="Google Shape;294;p11"/>
          <p:cNvSpPr/>
          <p:nvPr/>
        </p:nvSpPr>
        <p:spPr>
          <a:xfrm>
            <a:off x="9665161" y="2274490"/>
            <a:ext cx="2173188" cy="1442716"/>
          </a:xfrm>
          <a:prstGeom prst="wedgeRoundRectCallout">
            <a:avLst>
              <a:gd fmla="val -85145" name="adj1"/>
              <a:gd fmla="val 13910" name="adj2"/>
              <a:gd fmla="val 16667"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The content of the paper is generated</a:t>
            </a:r>
            <a:endParaRPr/>
          </a:p>
        </p:txBody>
      </p:sp>
      <p:sp>
        <p:nvSpPr>
          <p:cNvPr id="295" name="Google Shape;295;p11"/>
          <p:cNvSpPr/>
          <p:nvPr/>
        </p:nvSpPr>
        <p:spPr>
          <a:xfrm>
            <a:off x="9820374" y="3375087"/>
            <a:ext cx="2173188" cy="1442716"/>
          </a:xfrm>
          <a:prstGeom prst="wedgeRoundRectCallout">
            <a:avLst>
              <a:gd fmla="val -85145" name="adj1"/>
              <a:gd fmla="val 13910" name="adj2"/>
              <a:gd fmla="val 16667"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Choose the layout of the paper</a:t>
            </a:r>
            <a:endParaRPr/>
          </a:p>
        </p:txBody>
      </p:sp>
      <p:sp>
        <p:nvSpPr>
          <p:cNvPr id="296" name="Google Shape;296;p11"/>
          <p:cNvSpPr/>
          <p:nvPr/>
        </p:nvSpPr>
        <p:spPr>
          <a:xfrm>
            <a:off x="9985516" y="4631712"/>
            <a:ext cx="2173188" cy="1442716"/>
          </a:xfrm>
          <a:prstGeom prst="wedgeRoundRectCallout">
            <a:avLst>
              <a:gd fmla="val -85145" name="adj1"/>
              <a:gd fmla="val 13910" name="adj2"/>
              <a:gd fmla="val 16667"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You’re done!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0" name="Shape 300"/>
        <p:cNvGrpSpPr/>
        <p:nvPr/>
      </p:nvGrpSpPr>
      <p:grpSpPr>
        <a:xfrm>
          <a:off x="0" y="0"/>
          <a:ext cx="0" cy="0"/>
          <a:chOff x="0" y="0"/>
          <a:chExt cx="0" cy="0"/>
        </a:xfrm>
      </p:grpSpPr>
      <p:sp>
        <p:nvSpPr>
          <p:cNvPr id="301" name="Google Shape;301;p12"/>
          <p:cNvSpPr/>
          <p:nvPr/>
        </p:nvSpPr>
        <p:spPr>
          <a:xfrm>
            <a:off x="377969" y="4633546"/>
            <a:ext cx="11435814"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2" name="Google Shape;302;p12"/>
          <p:cNvSpPr txBox="1"/>
          <p:nvPr>
            <p:ph type="title"/>
          </p:nvPr>
        </p:nvSpPr>
        <p:spPr>
          <a:xfrm>
            <a:off x="525936" y="4756638"/>
            <a:ext cx="11136952"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4100"/>
              <a:buFont typeface="Calibri"/>
              <a:buNone/>
            </a:pPr>
            <a:r>
              <a:rPr lang="en-GB" sz="4100">
                <a:solidFill>
                  <a:srgbClr val="FFFFFF"/>
                </a:solidFill>
                <a:latin typeface="Calibri"/>
                <a:ea typeface="Calibri"/>
                <a:cs typeface="Calibri"/>
                <a:sym typeface="Calibri"/>
              </a:rPr>
              <a:t>Games that challenge people to identify fake news </a:t>
            </a:r>
            <a:endParaRPr/>
          </a:p>
        </p:txBody>
      </p:sp>
      <p:pic>
        <p:nvPicPr>
          <p:cNvPr id="303" name="Google Shape;303;p12"/>
          <p:cNvPicPr preferRelativeResize="0"/>
          <p:nvPr>
            <p:ph idx="1" type="body"/>
          </p:nvPr>
        </p:nvPicPr>
        <p:blipFill rotWithShape="1">
          <a:blip r:embed="rId3">
            <a:alphaModFix/>
          </a:blip>
          <a:srcRect b="26168" l="0" r="0" t="9122"/>
          <a:stretch/>
        </p:blipFill>
        <p:spPr>
          <a:xfrm>
            <a:off x="320104" y="307731"/>
            <a:ext cx="11493530" cy="3997637"/>
          </a:xfrm>
          <a:prstGeom prst="rect">
            <a:avLst/>
          </a:prstGeom>
          <a:noFill/>
          <a:ln>
            <a:noFill/>
          </a:ln>
        </p:spPr>
      </p:pic>
      <p:cxnSp>
        <p:nvCxnSpPr>
          <p:cNvPr id="304" name="Google Shape;304;p12"/>
          <p:cNvCxnSpPr/>
          <p:nvPr/>
        </p:nvCxnSpPr>
        <p:spPr>
          <a:xfrm>
            <a:off x="2209224" y="5738691"/>
            <a:ext cx="7770376" cy="0"/>
          </a:xfrm>
          <a:prstGeom prst="straightConnector1">
            <a:avLst/>
          </a:prstGeom>
          <a:noFill/>
          <a:ln cap="flat" cmpd="sng" w="22225">
            <a:solidFill>
              <a:srgbClr val="D9D9D9"/>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8" name="Shape 308"/>
        <p:cNvGrpSpPr/>
        <p:nvPr/>
      </p:nvGrpSpPr>
      <p:grpSpPr>
        <a:xfrm>
          <a:off x="0" y="0"/>
          <a:ext cx="0" cy="0"/>
          <a:chOff x="0" y="0"/>
          <a:chExt cx="0" cy="0"/>
        </a:xfrm>
      </p:grpSpPr>
      <p:sp>
        <p:nvSpPr>
          <p:cNvPr id="309" name="Google Shape;309;p13"/>
          <p:cNvSpPr txBox="1"/>
          <p:nvPr>
            <p:ph type="title"/>
          </p:nvPr>
        </p:nvSpPr>
        <p:spPr>
          <a:xfrm>
            <a:off x="8015166" y="525439"/>
            <a:ext cx="3335676" cy="16576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GB" sz="3600">
                <a:latin typeface="Calibri"/>
                <a:ea typeface="Calibri"/>
                <a:cs typeface="Calibri"/>
                <a:sym typeface="Calibri"/>
              </a:rPr>
              <a:t>Screen-shots of the </a:t>
            </a:r>
            <a:r>
              <a:rPr lang="en-GB" sz="3600" u="sng">
                <a:solidFill>
                  <a:schemeClr val="hlink"/>
                </a:solidFill>
                <a:latin typeface="Calibri"/>
                <a:ea typeface="Calibri"/>
                <a:cs typeface="Calibri"/>
                <a:sym typeface="Calibri"/>
                <a:hlinkClick r:id="rId3"/>
              </a:rPr>
              <a:t>BBC Game</a:t>
            </a:r>
            <a:endParaRPr sz="3600">
              <a:latin typeface="Calibri"/>
              <a:ea typeface="Calibri"/>
              <a:cs typeface="Calibri"/>
              <a:sym typeface="Calibri"/>
            </a:endParaRPr>
          </a:p>
        </p:txBody>
      </p:sp>
      <p:pic>
        <p:nvPicPr>
          <p:cNvPr id="310" name="Google Shape;310;p13"/>
          <p:cNvPicPr preferRelativeResize="0"/>
          <p:nvPr/>
        </p:nvPicPr>
        <p:blipFill rotWithShape="1">
          <a:blip r:embed="rId4">
            <a:alphaModFix/>
          </a:blip>
          <a:srcRect b="3" l="19288" r="20392" t="0"/>
          <a:stretch/>
        </p:blipFill>
        <p:spPr>
          <a:xfrm>
            <a:off x="8969" y="-1"/>
            <a:ext cx="2449954" cy="2183054"/>
          </a:xfrm>
          <a:prstGeom prst="rect">
            <a:avLst/>
          </a:prstGeom>
          <a:noFill/>
          <a:ln>
            <a:noFill/>
          </a:ln>
        </p:spPr>
      </p:pic>
      <p:pic>
        <p:nvPicPr>
          <p:cNvPr id="311" name="Google Shape;311;p13"/>
          <p:cNvPicPr preferRelativeResize="0"/>
          <p:nvPr/>
        </p:nvPicPr>
        <p:blipFill rotWithShape="1">
          <a:blip r:embed="rId5">
            <a:alphaModFix/>
          </a:blip>
          <a:srcRect b="3" l="18955" r="20724" t="0"/>
          <a:stretch/>
        </p:blipFill>
        <p:spPr>
          <a:xfrm>
            <a:off x="2547713" y="1"/>
            <a:ext cx="2449954" cy="2183053"/>
          </a:xfrm>
          <a:prstGeom prst="rect">
            <a:avLst/>
          </a:prstGeom>
          <a:noFill/>
          <a:ln>
            <a:noFill/>
          </a:ln>
        </p:spPr>
      </p:pic>
      <p:pic>
        <p:nvPicPr>
          <p:cNvPr id="312" name="Google Shape;312;p13"/>
          <p:cNvPicPr preferRelativeResize="0"/>
          <p:nvPr/>
        </p:nvPicPr>
        <p:blipFill rotWithShape="1">
          <a:blip r:embed="rId6">
            <a:alphaModFix/>
          </a:blip>
          <a:srcRect b="3" l="18714" r="20965" t="0"/>
          <a:stretch/>
        </p:blipFill>
        <p:spPr>
          <a:xfrm>
            <a:off x="5086457" y="1"/>
            <a:ext cx="2449953" cy="2183053"/>
          </a:xfrm>
          <a:prstGeom prst="rect">
            <a:avLst/>
          </a:prstGeom>
          <a:noFill/>
          <a:ln>
            <a:noFill/>
          </a:ln>
        </p:spPr>
      </p:pic>
      <p:pic>
        <p:nvPicPr>
          <p:cNvPr id="313" name="Google Shape;313;p13"/>
          <p:cNvPicPr preferRelativeResize="0"/>
          <p:nvPr/>
        </p:nvPicPr>
        <p:blipFill rotWithShape="1">
          <a:blip r:embed="rId7">
            <a:alphaModFix/>
          </a:blip>
          <a:srcRect b="3" l="6583" r="4317" t="0"/>
          <a:stretch/>
        </p:blipFill>
        <p:spPr>
          <a:xfrm>
            <a:off x="3715" y="2274490"/>
            <a:ext cx="3723267" cy="2246034"/>
          </a:xfrm>
          <a:prstGeom prst="rect">
            <a:avLst/>
          </a:prstGeom>
          <a:noFill/>
          <a:ln>
            <a:noFill/>
          </a:ln>
        </p:spPr>
      </p:pic>
      <p:pic>
        <p:nvPicPr>
          <p:cNvPr id="314" name="Google Shape;314;p13"/>
          <p:cNvPicPr preferRelativeResize="0"/>
          <p:nvPr/>
        </p:nvPicPr>
        <p:blipFill rotWithShape="1">
          <a:blip r:embed="rId8">
            <a:alphaModFix/>
          </a:blip>
          <a:srcRect b="1" l="6588" r="4643" t="0"/>
          <a:stretch/>
        </p:blipFill>
        <p:spPr>
          <a:xfrm>
            <a:off x="20" y="4607391"/>
            <a:ext cx="3716904" cy="2250608"/>
          </a:xfrm>
          <a:prstGeom prst="rect">
            <a:avLst/>
          </a:prstGeom>
          <a:noFill/>
          <a:ln>
            <a:noFill/>
          </a:ln>
        </p:spPr>
      </p:pic>
      <p:pic>
        <p:nvPicPr>
          <p:cNvPr id="315" name="Google Shape;315;p13"/>
          <p:cNvPicPr preferRelativeResize="0"/>
          <p:nvPr/>
        </p:nvPicPr>
        <p:blipFill rotWithShape="1">
          <a:blip r:embed="rId9">
            <a:alphaModFix/>
          </a:blip>
          <a:srcRect b="2" l="28204" r="28208" t="0"/>
          <a:stretch/>
        </p:blipFill>
        <p:spPr>
          <a:xfrm>
            <a:off x="3812054" y="2274491"/>
            <a:ext cx="3716925" cy="4583509"/>
          </a:xfrm>
          <a:prstGeom prst="rect">
            <a:avLst/>
          </a:prstGeom>
          <a:noFill/>
          <a:ln>
            <a:noFill/>
          </a:ln>
        </p:spPr>
      </p:pic>
      <p:sp>
        <p:nvSpPr>
          <p:cNvPr id="316" name="Google Shape;316;p13"/>
          <p:cNvSpPr txBox="1"/>
          <p:nvPr>
            <p:ph idx="1" type="body"/>
          </p:nvPr>
        </p:nvSpPr>
        <p:spPr>
          <a:xfrm>
            <a:off x="8015166" y="2274491"/>
            <a:ext cx="3335677" cy="3902472"/>
          </a:xfrm>
          <a:prstGeom prst="rect">
            <a:avLst/>
          </a:prstGeom>
          <a:noFill/>
          <a:ln>
            <a:noFill/>
          </a:ln>
        </p:spPr>
        <p:txBody>
          <a:bodyPr anchorCtr="0" anchor="t" bIns="45700" lIns="91425" spcFirstLastPara="1" rIns="91425" wrap="square" tIns="45700">
            <a:normAutofit/>
          </a:bodyPr>
          <a:lstStyle/>
          <a:p>
            <a:pPr indent="-228531" lvl="0" marL="228531" rtl="0" algn="l">
              <a:lnSpc>
                <a:spcPct val="90000"/>
              </a:lnSpc>
              <a:spcBef>
                <a:spcPts val="0"/>
              </a:spcBef>
              <a:spcAft>
                <a:spcPts val="0"/>
              </a:spcAft>
              <a:buClr>
                <a:schemeClr val="dk1"/>
              </a:buClr>
              <a:buSzPts val="2000"/>
              <a:buChar char="•"/>
            </a:pPr>
            <a:r>
              <a:rPr lang="en-GB" sz="2000"/>
              <a:t>People are challenged to spot fake news</a:t>
            </a:r>
            <a:endParaRPr/>
          </a:p>
          <a:p>
            <a:pPr indent="-228531" lvl="0" marL="228531" rtl="0" algn="l">
              <a:lnSpc>
                <a:spcPct val="90000"/>
              </a:lnSpc>
              <a:spcBef>
                <a:spcPts val="1000"/>
              </a:spcBef>
              <a:spcAft>
                <a:spcPts val="0"/>
              </a:spcAft>
              <a:buClr>
                <a:schemeClr val="dk1"/>
              </a:buClr>
              <a:buSzPts val="2000"/>
              <a:buChar char="•"/>
            </a:pPr>
            <a:r>
              <a:rPr lang="en-GB" sz="2000"/>
              <a:t>They are put in a scenario (the player is a journalist) and they have to check if a certain story is real or not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20" name="Shape 320"/>
        <p:cNvGrpSpPr/>
        <p:nvPr/>
      </p:nvGrpSpPr>
      <p:grpSpPr>
        <a:xfrm>
          <a:off x="0" y="0"/>
          <a:ext cx="0" cy="0"/>
          <a:chOff x="0" y="0"/>
          <a:chExt cx="0" cy="0"/>
        </a:xfrm>
      </p:grpSpPr>
      <p:pic>
        <p:nvPicPr>
          <p:cNvPr id="321" name="Google Shape;321;p14"/>
          <p:cNvPicPr preferRelativeResize="0"/>
          <p:nvPr>
            <p:ph idx="1" type="body"/>
          </p:nvPr>
        </p:nvPicPr>
        <p:blipFill rotWithShape="1">
          <a:blip r:embed="rId3">
            <a:alphaModFix/>
          </a:blip>
          <a:srcRect b="4851" l="-74" r="661" t="3800"/>
          <a:stretch/>
        </p:blipFill>
        <p:spPr>
          <a:xfrm>
            <a:off x="1" y="433442"/>
            <a:ext cx="12188825" cy="6019894"/>
          </a:xfrm>
          <a:prstGeom prst="rect">
            <a:avLst/>
          </a:prstGeom>
          <a:noFill/>
          <a:ln>
            <a:noFill/>
          </a:ln>
        </p:spPr>
      </p:pic>
      <p:sp>
        <p:nvSpPr>
          <p:cNvPr id="322" name="Google Shape;322;p14"/>
          <p:cNvSpPr/>
          <p:nvPr/>
        </p:nvSpPr>
        <p:spPr>
          <a:xfrm>
            <a:off x="0" y="5320142"/>
            <a:ext cx="12188825"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3" name="Google Shape;323;p14"/>
          <p:cNvSpPr txBox="1"/>
          <p:nvPr>
            <p:ph type="title"/>
          </p:nvPr>
        </p:nvSpPr>
        <p:spPr>
          <a:xfrm>
            <a:off x="523738" y="5317240"/>
            <a:ext cx="11208006" cy="74483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Font typeface="Calibri"/>
              <a:buNone/>
            </a:pPr>
            <a:r>
              <a:rPr lang="en-GB" sz="3600">
                <a:solidFill>
                  <a:srgbClr val="262626"/>
                </a:solidFill>
                <a:latin typeface="Calibri"/>
                <a:ea typeface="Calibri"/>
                <a:cs typeface="Calibri"/>
                <a:sym typeface="Calibri"/>
              </a:rPr>
              <a:t>A part of the Ignorance Project of </a:t>
            </a:r>
            <a:r>
              <a:rPr lang="en-GB" sz="3600" u="sng">
                <a:solidFill>
                  <a:srgbClr val="262626"/>
                </a:solidFill>
                <a:hlinkClick r:id="rId4"/>
              </a:rPr>
              <a:t>Gapminder.org</a:t>
            </a:r>
            <a:endParaRPr sz="3600">
              <a:solidFill>
                <a:srgbClr val="262626"/>
              </a:solidFill>
              <a:latin typeface="Calibri"/>
              <a:ea typeface="Calibri"/>
              <a:cs typeface="Calibri"/>
              <a:sym typeface="Calibri"/>
            </a:endParaRPr>
          </a:p>
        </p:txBody>
      </p:sp>
      <p:cxnSp>
        <p:nvCxnSpPr>
          <p:cNvPr id="324" name="Google Shape;324;p14"/>
          <p:cNvCxnSpPr/>
          <p:nvPr/>
        </p:nvCxnSpPr>
        <p:spPr>
          <a:xfrm>
            <a:off x="0" y="5241983"/>
            <a:ext cx="12188825" cy="0"/>
          </a:xfrm>
          <a:prstGeom prst="straightConnector1">
            <a:avLst/>
          </a:prstGeom>
          <a:noFill/>
          <a:ln cap="flat" cmpd="sng" w="41275">
            <a:solidFill>
              <a:schemeClr val="lt1">
                <a:alpha val="89803"/>
              </a:schemeClr>
            </a:solidFill>
            <a:prstDash val="solid"/>
            <a:miter lim="800000"/>
            <a:headEnd len="sm" w="sm" type="none"/>
            <a:tailEnd len="sm" w="sm" type="none"/>
          </a:ln>
        </p:spPr>
      </p:cxnSp>
      <p:cxnSp>
        <p:nvCxnSpPr>
          <p:cNvPr id="325" name="Google Shape;325;p14"/>
          <p:cNvCxnSpPr/>
          <p:nvPr/>
        </p:nvCxnSpPr>
        <p:spPr>
          <a:xfrm>
            <a:off x="0" y="6134852"/>
            <a:ext cx="12188825" cy="0"/>
          </a:xfrm>
          <a:prstGeom prst="straightConnector1">
            <a:avLst/>
          </a:prstGeom>
          <a:noFill/>
          <a:ln cap="flat" cmpd="sng" w="41275">
            <a:solidFill>
              <a:schemeClr val="lt1">
                <a:alpha val="89803"/>
              </a:schemeClr>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15"/>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00"/>
              <a:buFont typeface="Calibri"/>
              <a:buNone/>
            </a:pPr>
            <a:r>
              <a:rPr lang="en-GB"/>
              <a:t>Journalist’s toolbox (1)</a:t>
            </a:r>
            <a:endParaRPr/>
          </a:p>
        </p:txBody>
      </p:sp>
      <p:sp>
        <p:nvSpPr>
          <p:cNvPr id="331" name="Google Shape;331;p15"/>
          <p:cNvSpPr txBox="1"/>
          <p:nvPr>
            <p:ph idx="1" type="body"/>
          </p:nvPr>
        </p:nvSpPr>
        <p:spPr>
          <a:xfrm>
            <a:off x="837982" y="1825625"/>
            <a:ext cx="10512862" cy="4351338"/>
          </a:xfrm>
          <a:prstGeom prst="rect">
            <a:avLst/>
          </a:prstGeom>
          <a:noFill/>
          <a:ln>
            <a:noFill/>
          </a:ln>
        </p:spPr>
        <p:txBody>
          <a:bodyPr anchorCtr="0" anchor="t" bIns="45700" lIns="91425" spcFirstLastPara="1" rIns="91425" wrap="square" tIns="45700">
            <a:normAutofit/>
          </a:bodyPr>
          <a:lstStyle/>
          <a:p>
            <a:pPr indent="-228531" lvl="0" marL="228531" rtl="0" algn="l">
              <a:lnSpc>
                <a:spcPct val="70000"/>
              </a:lnSpc>
              <a:spcBef>
                <a:spcPts val="0"/>
              </a:spcBef>
              <a:spcAft>
                <a:spcPts val="0"/>
              </a:spcAft>
              <a:buClr>
                <a:schemeClr val="dk1"/>
              </a:buClr>
              <a:buSzPts val="1329"/>
              <a:buChar char="•"/>
            </a:pPr>
            <a:r>
              <a:rPr lang="en-GB" sz="1329" u="sng">
                <a:solidFill>
                  <a:schemeClr val="hlink"/>
                </a:solidFill>
                <a:hlinkClick r:id="rId3"/>
              </a:rPr>
              <a:t>EditTeach.org</a:t>
            </a:r>
            <a:br>
              <a:rPr lang="en-GB" sz="1329"/>
            </a:br>
            <a:r>
              <a:rPr lang="en-GB" sz="1329"/>
              <a:t>Resources for journalism instructors at many levels: high school, college, newsroom, etc.</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4"/>
              </a:rPr>
              <a:t>JPROF.com</a:t>
            </a:r>
            <a:br>
              <a:rPr lang="en-GB" sz="1329"/>
            </a:br>
            <a:r>
              <a:rPr lang="en-GB" sz="1329"/>
              <a:t>Resources for college journalism instructors.</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5"/>
              </a:rPr>
              <a:t>JTeacher.com</a:t>
            </a:r>
            <a:endParaRPr sz="1329"/>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6"/>
              </a:rPr>
              <a:t>Teaching Resources for Google News Initiative Tools</a:t>
            </a:r>
            <a:br>
              <a:rPr lang="en-GB" sz="1329"/>
            </a:br>
            <a:r>
              <a:rPr lang="en-GB" sz="1329"/>
              <a:t>Training videos, exercises, tipsheets and more.</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7"/>
              </a:rPr>
              <a:t>Google Fusion Tables Primer</a:t>
            </a:r>
            <a:br>
              <a:rPr lang="en-GB" sz="1329"/>
            </a:br>
            <a:r>
              <a:rPr lang="en-GB" sz="1329"/>
              <a:t>Great resource for learning maps, charts, etc. from Doug Haddix at Kiplinger/Ohio State.</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8"/>
              </a:rPr>
              <a:t>Verification Junkie</a:t>
            </a:r>
            <a:br>
              <a:rPr lang="en-GB" sz="1329"/>
            </a:br>
            <a:r>
              <a:rPr lang="en-GB" sz="1329"/>
              <a:t>This tool from Josh Stearns centralizes several social media verification tools in one place. Great for reporting and fact-checking on deadline.</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9"/>
              </a:rPr>
              <a:t>Verification Handbook</a:t>
            </a:r>
            <a:br>
              <a:rPr lang="en-GB" sz="1329"/>
            </a:br>
            <a:r>
              <a:rPr lang="en-GB" sz="1329"/>
              <a:t>From Craig Silverman, this guide gives you tools to verify digital content for emergency coverage.</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10"/>
              </a:rPr>
              <a:t>Dart Center: Resources for Educators Training Journalists Covering Sensitive Issues</a:t>
            </a:r>
            <a:br>
              <a:rPr lang="en-GB" sz="1329"/>
            </a:br>
            <a:r>
              <a:rPr lang="en-GB" sz="1329"/>
              <a:t>Resources from San Diego State professor Amy Schmitz Weiss on teaching students to cover topics such as suicide, homicides, sexual assaults and other traumatic news events.</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11"/>
              </a:rPr>
              <a:t>The Slot: The Nine Commandments of Caption Writing</a:t>
            </a:r>
            <a:endParaRPr sz="1329"/>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12"/>
              </a:rPr>
              <a:t>PBS MediaShift: Where to Get Journalism Grants</a:t>
            </a:r>
            <a:br>
              <a:rPr lang="en-GB" sz="1329"/>
            </a:br>
            <a:r>
              <a:rPr lang="en-GB" sz="1329"/>
              <a:t>Great list.</a:t>
            </a:r>
            <a:endParaRPr/>
          </a:p>
          <a:p>
            <a:pPr indent="0" lvl="0" marL="0" rtl="0" algn="l">
              <a:lnSpc>
                <a:spcPct val="70000"/>
              </a:lnSpc>
              <a:spcBef>
                <a:spcPts val="1000"/>
              </a:spcBef>
              <a:spcAft>
                <a:spcPts val="0"/>
              </a:spcAft>
              <a:buClr>
                <a:schemeClr val="dk1"/>
              </a:buClr>
              <a:buSzPts val="1329"/>
              <a:buNone/>
            </a:pPr>
            <a:r>
              <a:t/>
            </a:r>
            <a:endParaRPr sz="1329"/>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g6b0e3b6cc6_0_0"/>
          <p:cNvSpPr txBox="1"/>
          <p:nvPr>
            <p:ph type="title"/>
          </p:nvPr>
        </p:nvSpPr>
        <p:spPr>
          <a:xfrm>
            <a:off x="837982" y="365126"/>
            <a:ext cx="10512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6b0e3b6cc6_0_0"/>
          <p:cNvSpPr txBox="1"/>
          <p:nvPr>
            <p:ph idx="1" type="body"/>
          </p:nvPr>
        </p:nvSpPr>
        <p:spPr>
          <a:xfrm>
            <a:off x="837982" y="1825625"/>
            <a:ext cx="10512900" cy="4351200"/>
          </a:xfrm>
          <a:prstGeom prst="rect">
            <a:avLst/>
          </a:prstGeom>
        </p:spPr>
        <p:txBody>
          <a:bodyPr anchorCtr="0" anchor="t" bIns="45700" lIns="91425" spcFirstLastPara="1" rIns="91425" wrap="square" tIns="45700">
            <a:noAutofit/>
          </a:bodyPr>
          <a:lstStyle/>
          <a:p>
            <a:pPr indent="-228531" lvl="0" marL="228531" rtl="0" algn="l">
              <a:lnSpc>
                <a:spcPct val="70000"/>
              </a:lnSpc>
              <a:spcBef>
                <a:spcPts val="1000"/>
              </a:spcBef>
              <a:spcAft>
                <a:spcPts val="0"/>
              </a:spcAft>
              <a:buSzPts val="1329"/>
              <a:buChar char="•"/>
            </a:pPr>
            <a:r>
              <a:rPr lang="en-GB" sz="1329" u="sng">
                <a:solidFill>
                  <a:schemeClr val="hlink"/>
                </a:solidFill>
                <a:hlinkClick r:id="rId3"/>
              </a:rPr>
              <a:t>Rethinking Schools: Online Geography Test</a:t>
            </a:r>
            <a:br>
              <a:rPr lang="en-GB" sz="1329"/>
            </a:br>
            <a:r>
              <a:rPr lang="en-GB" sz="1329"/>
              <a:t>A good quiz to give young reporters.</a:t>
            </a:r>
            <a:endParaRPr/>
          </a:p>
          <a:p>
            <a:pPr indent="-228531" lvl="0" marL="228531" rtl="0" algn="l">
              <a:lnSpc>
                <a:spcPct val="70000"/>
              </a:lnSpc>
              <a:spcBef>
                <a:spcPts val="1000"/>
              </a:spcBef>
              <a:spcAft>
                <a:spcPts val="0"/>
              </a:spcAft>
              <a:buSzPts val="1329"/>
              <a:buChar char="•"/>
            </a:pPr>
            <a:r>
              <a:rPr lang="en-GB" sz="1329" u="sng">
                <a:solidFill>
                  <a:schemeClr val="hlink"/>
                </a:solidFill>
                <a:hlinkClick r:id="rId4"/>
              </a:rPr>
              <a:t>Thsrs: The Shorter Thesaurus</a:t>
            </a:r>
            <a:br>
              <a:rPr lang="en-GB" sz="1329"/>
            </a:br>
            <a:r>
              <a:rPr lang="en-GB" sz="1329"/>
              <a:t>A great tool for headline writing. This thesaurus gives you synonyms the same length or shorter than the word you enter. This helps if you’re stuck on a headline and can’t think of a concise word to use on a tight headline count.</a:t>
            </a:r>
            <a:endParaRPr/>
          </a:p>
          <a:p>
            <a:pPr indent="-228531" lvl="0" marL="228531" rtl="0" algn="l">
              <a:lnSpc>
                <a:spcPct val="70000"/>
              </a:lnSpc>
              <a:spcBef>
                <a:spcPts val="1000"/>
              </a:spcBef>
              <a:spcAft>
                <a:spcPts val="0"/>
              </a:spcAft>
              <a:buSzPts val="1329"/>
              <a:buChar char="•"/>
            </a:pPr>
            <a:r>
              <a:rPr lang="en-GB" sz="1329" u="sng">
                <a:solidFill>
                  <a:schemeClr val="hlink"/>
                </a:solidFill>
                <a:hlinkClick r:id="rId5"/>
              </a:rPr>
              <a:t>AP Style Exercises Online</a:t>
            </a:r>
            <a:br>
              <a:rPr lang="en-GB" sz="1329"/>
            </a:br>
            <a:r>
              <a:rPr lang="en-GB" sz="1329"/>
              <a:t>Developed by Ron Hartung, writing/editing coach at the Tallahassee Democrat.</a:t>
            </a:r>
            <a:endParaRPr/>
          </a:p>
          <a:p>
            <a:pPr indent="-228531" lvl="0" marL="228531" rtl="0" algn="l">
              <a:lnSpc>
                <a:spcPct val="70000"/>
              </a:lnSpc>
              <a:spcBef>
                <a:spcPts val="1000"/>
              </a:spcBef>
              <a:spcAft>
                <a:spcPts val="0"/>
              </a:spcAft>
              <a:buSzPts val="1329"/>
              <a:buChar char="•"/>
            </a:pPr>
            <a:r>
              <a:rPr lang="en-GB" sz="1329" u="sng">
                <a:solidFill>
                  <a:schemeClr val="hlink"/>
                </a:solidFill>
                <a:hlinkClick r:id="rId6"/>
              </a:rPr>
              <a:t>Poynter: Editor’s Guide to Identifying Plagiarism</a:t>
            </a:r>
            <a:endParaRPr sz="1329"/>
          </a:p>
          <a:p>
            <a:pPr indent="-228531" lvl="0" marL="228531" rtl="0" algn="l">
              <a:lnSpc>
                <a:spcPct val="70000"/>
              </a:lnSpc>
              <a:spcBef>
                <a:spcPts val="1000"/>
              </a:spcBef>
              <a:spcAft>
                <a:spcPts val="0"/>
              </a:spcAft>
              <a:buSzPts val="1329"/>
              <a:buChar char="•"/>
            </a:pPr>
            <a:r>
              <a:rPr lang="en-GB" sz="1329" u="sng">
                <a:solidFill>
                  <a:schemeClr val="hlink"/>
                </a:solidFill>
                <a:hlinkClick r:id="rId7"/>
              </a:rPr>
              <a:t>No Train, No Gain</a:t>
            </a:r>
            <a:br>
              <a:rPr lang="en-GB" sz="1329"/>
            </a:br>
            <a:r>
              <a:rPr lang="en-GB" sz="1329"/>
              <a:t>A great collection of handouts and contacts for newsroom training.</a:t>
            </a:r>
            <a:endParaRPr/>
          </a:p>
          <a:p>
            <a:pPr indent="-144139" lvl="0" marL="228531" rtl="0" algn="l">
              <a:lnSpc>
                <a:spcPct val="70000"/>
              </a:lnSpc>
              <a:spcBef>
                <a:spcPts val="1000"/>
              </a:spcBef>
              <a:spcAft>
                <a:spcPts val="0"/>
              </a:spcAft>
              <a:buClr>
                <a:schemeClr val="dk1"/>
              </a:buClr>
              <a:buSzPts val="1329"/>
              <a:buFont typeface="Arial"/>
              <a:buNone/>
            </a:pPr>
            <a:r>
              <a:t/>
            </a:r>
            <a:endParaRPr sz="1329"/>
          </a:p>
          <a:p>
            <a:pPr indent="-228531" lvl="0" marL="228531" rtl="0" algn="l">
              <a:lnSpc>
                <a:spcPct val="70000"/>
              </a:lnSpc>
              <a:spcBef>
                <a:spcPts val="1000"/>
              </a:spcBef>
              <a:spcAft>
                <a:spcPts val="0"/>
              </a:spcAft>
              <a:buSzPts val="1329"/>
              <a:buChar char="•"/>
            </a:pPr>
            <a:r>
              <a:rPr lang="en-GB" sz="1329" u="sng">
                <a:solidFill>
                  <a:schemeClr val="hlink"/>
                </a:solidFill>
                <a:hlinkClick r:id="rId8"/>
              </a:rPr>
              <a:t>The Good, The Bad &amp; The Ugly or Why It’s A Good Idea to Evaluate Web Resources</a:t>
            </a:r>
            <a:br>
              <a:rPr lang="en-GB" sz="1329"/>
            </a:br>
            <a:r>
              <a:rPr lang="en-GB" sz="1329"/>
              <a:t>From Susan E. Beck of the New Mexico State University Library.</a:t>
            </a:r>
            <a:endParaRPr/>
          </a:p>
          <a:p>
            <a:pPr indent="-228531" lvl="0" marL="228531" rtl="0" algn="l">
              <a:lnSpc>
                <a:spcPct val="70000"/>
              </a:lnSpc>
              <a:spcBef>
                <a:spcPts val="1000"/>
              </a:spcBef>
              <a:spcAft>
                <a:spcPts val="0"/>
              </a:spcAft>
              <a:buSzPts val="1329"/>
              <a:buChar char="•"/>
            </a:pPr>
            <a:r>
              <a:rPr lang="en-GB" sz="1329" u="sng">
                <a:solidFill>
                  <a:schemeClr val="hlink"/>
                </a:solidFill>
                <a:hlinkClick r:id="rId9"/>
              </a:rPr>
              <a:t>ASNE: HighSchoolJournalism.org</a:t>
            </a:r>
            <a:br>
              <a:rPr lang="en-GB" sz="1329"/>
            </a:br>
            <a:r>
              <a:rPr lang="en-GB" sz="1329"/>
              <a:t>American Society of Newspaper Editors’ site has hundreds of stories and resources for high school journalists.</a:t>
            </a:r>
            <a:endParaRPr/>
          </a:p>
          <a:p>
            <a:pPr indent="-228531" lvl="0" marL="228531" rtl="0" algn="l">
              <a:lnSpc>
                <a:spcPct val="70000"/>
              </a:lnSpc>
              <a:spcBef>
                <a:spcPts val="1000"/>
              </a:spcBef>
              <a:spcAft>
                <a:spcPts val="0"/>
              </a:spcAft>
              <a:buSzPts val="1329"/>
              <a:buChar char="•"/>
            </a:pPr>
            <a:r>
              <a:rPr lang="en-GB" sz="1329" u="sng">
                <a:solidFill>
                  <a:schemeClr val="hlink"/>
                </a:solidFill>
                <a:hlinkClick r:id="rId10"/>
              </a:rPr>
              <a:t>Television News Center</a:t>
            </a:r>
            <a:br>
              <a:rPr lang="en-GB" sz="1329"/>
            </a:br>
            <a:r>
              <a:rPr lang="en-GB" sz="1329"/>
              <a:t>A public nonprofit that trains TV journalists. Site offers tips, training, etc.</a:t>
            </a:r>
            <a:endParaRPr/>
          </a:p>
          <a:p>
            <a:pPr indent="-228531" lvl="0" marL="228531" rtl="0" algn="l">
              <a:lnSpc>
                <a:spcPct val="70000"/>
              </a:lnSpc>
              <a:spcBef>
                <a:spcPts val="1000"/>
              </a:spcBef>
              <a:spcAft>
                <a:spcPts val="0"/>
              </a:spcAft>
              <a:buSzPts val="1329"/>
              <a:buChar char="•"/>
            </a:pPr>
            <a:r>
              <a:rPr lang="en-GB" sz="1329" u="sng">
                <a:solidFill>
                  <a:schemeClr val="hlink"/>
                </a:solidFill>
                <a:hlinkClick r:id="rId11"/>
              </a:rPr>
              <a:t>Pressnet: Journalists, Journalism and Mass Media in Internet</a:t>
            </a:r>
            <a:br>
              <a:rPr lang="en-GB" sz="1329"/>
            </a:br>
            <a:r>
              <a:rPr lang="en-GB" sz="1329"/>
              <a:t>Site editors say it’s for “journalists, mass media, students, teachers and professors of the journalism and the social communication.” Includes a world directory and specialized directory.</a:t>
            </a:r>
            <a:endParaRPr/>
          </a:p>
          <a:p>
            <a:pPr indent="0" lvl="0" marL="0" rtl="0" algn="l">
              <a:lnSpc>
                <a:spcPct val="70000"/>
              </a:lnSpc>
              <a:spcBef>
                <a:spcPts val="1000"/>
              </a:spcBef>
              <a:spcAft>
                <a:spcPts val="0"/>
              </a:spcAft>
              <a:buClr>
                <a:schemeClr val="dk1"/>
              </a:buClr>
              <a:buSzPts val="1329"/>
              <a:buFont typeface="Arial"/>
              <a:buNone/>
            </a:pPr>
            <a:r>
              <a:t/>
            </a:r>
            <a:endParaRPr sz="1329"/>
          </a:p>
          <a:p>
            <a:pPr indent="0" lvl="0" marL="0" rtl="0" algn="l">
              <a:spcBef>
                <a:spcPts val="10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16"/>
          <p:cNvSpPr txBox="1"/>
          <p:nvPr>
            <p:ph type="title"/>
          </p:nvPr>
        </p:nvSpPr>
        <p:spPr>
          <a:xfrm>
            <a:off x="837982" y="365126"/>
            <a:ext cx="105128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00"/>
              <a:buFont typeface="Calibri"/>
              <a:buNone/>
            </a:pPr>
            <a:r>
              <a:rPr lang="en-GB"/>
              <a:t>Journalist’s toolbox (2)</a:t>
            </a:r>
            <a:endParaRPr/>
          </a:p>
        </p:txBody>
      </p:sp>
      <p:sp>
        <p:nvSpPr>
          <p:cNvPr id="344" name="Google Shape;344;p16"/>
          <p:cNvSpPr txBox="1"/>
          <p:nvPr>
            <p:ph idx="1" type="body"/>
          </p:nvPr>
        </p:nvSpPr>
        <p:spPr>
          <a:xfrm>
            <a:off x="837982" y="1825625"/>
            <a:ext cx="10512862" cy="4351338"/>
          </a:xfrm>
          <a:prstGeom prst="rect">
            <a:avLst/>
          </a:prstGeom>
          <a:noFill/>
          <a:ln>
            <a:noFill/>
          </a:ln>
        </p:spPr>
        <p:txBody>
          <a:bodyPr anchorCtr="0" anchor="t" bIns="45700" lIns="91425" spcFirstLastPara="1" rIns="91425" wrap="square" tIns="45700">
            <a:normAutofit/>
          </a:bodyPr>
          <a:lstStyle/>
          <a:p>
            <a:pPr indent="-228531" lvl="0" marL="228531" rtl="0" algn="l">
              <a:lnSpc>
                <a:spcPct val="70000"/>
              </a:lnSpc>
              <a:spcBef>
                <a:spcPts val="0"/>
              </a:spcBef>
              <a:spcAft>
                <a:spcPts val="0"/>
              </a:spcAft>
              <a:buClr>
                <a:schemeClr val="dk1"/>
              </a:buClr>
              <a:buSzPts val="1329"/>
              <a:buChar char="•"/>
            </a:pPr>
            <a:r>
              <a:rPr lang="en-GB" sz="1329" u="sng">
                <a:solidFill>
                  <a:schemeClr val="hlink"/>
                </a:solidFill>
                <a:hlinkClick r:id="rId3"/>
              </a:rPr>
              <a:t>Pressnet: Journalists, Journalism and Mass Media in Internet</a:t>
            </a:r>
            <a:br>
              <a:rPr lang="en-GB" sz="1329"/>
            </a:br>
            <a:r>
              <a:rPr lang="en-GB" sz="1329"/>
              <a:t>Site editors say it’s for “journalists, mass media, students, teachers and professors of the journalism and the social communication.” Includes a world directory and specialized directory.</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4"/>
              </a:rPr>
              <a:t>Plugged In: Using the Internet for High School and Professional Journalism</a:t>
            </a:r>
            <a:br>
              <a:rPr lang="en-GB" sz="1329"/>
            </a:br>
            <a:r>
              <a:rPr lang="en-GB" sz="1329"/>
              <a:t>Downloading this online publication from the Radio and Television News Directors Foundation will prove valuable to students and educators, station interns and journalists new to the profession.</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5"/>
              </a:rPr>
              <a:t>Write Check</a:t>
            </a:r>
            <a:br>
              <a:rPr lang="en-GB" sz="1329"/>
            </a:br>
            <a:r>
              <a:rPr lang="en-GB" sz="1329"/>
              <a:t>Check grammar and plagiarism.</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6"/>
              </a:rPr>
              <a:t>Reading List for Innovative Ideas on Journalism Education</a:t>
            </a:r>
            <a:br>
              <a:rPr lang="en-GB" sz="1329"/>
            </a:br>
            <a:r>
              <a:rPr lang="en-GB" sz="1329"/>
              <a:t>From the Online News Association.</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7"/>
              </a:rPr>
              <a:t>Academic Earth</a:t>
            </a:r>
            <a:br>
              <a:rPr lang="en-GB" sz="1329"/>
            </a:br>
            <a:r>
              <a:rPr lang="en-GB" sz="1329"/>
              <a:t>Lectures and teaching resources galore for professors.</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8"/>
              </a:rPr>
              <a:t>Photojournalism e-book: Breaking into Photojournalism</a:t>
            </a:r>
            <a:br>
              <a:rPr lang="en-GB" sz="1329"/>
            </a:br>
            <a:r>
              <a:rPr lang="en-GB" sz="1329"/>
              <a:t>Kenneth Wajda, an author and an award-winning photojournalist, wrote an e-book for students and other photographers interested in how to break into the business of photojournalism. He covers how to find and shoot spot news, the importance of professional ethics and respect, how to build a sports and people portfolio on the side, and how to approach news and photo editors with your photographs. A must-read for aspiring photojournalists.</a:t>
            </a:r>
            <a:endParaRPr/>
          </a:p>
          <a:p>
            <a:pPr indent="-228531" lvl="0" marL="228531" rtl="0" algn="l">
              <a:lnSpc>
                <a:spcPct val="70000"/>
              </a:lnSpc>
              <a:spcBef>
                <a:spcPts val="1000"/>
              </a:spcBef>
              <a:spcAft>
                <a:spcPts val="0"/>
              </a:spcAft>
              <a:buClr>
                <a:schemeClr val="dk1"/>
              </a:buClr>
              <a:buSzPts val="1329"/>
              <a:buChar char="•"/>
            </a:pPr>
            <a:r>
              <a:rPr lang="en-GB" sz="1329" u="sng">
                <a:solidFill>
                  <a:schemeClr val="hlink"/>
                </a:solidFill>
                <a:hlinkClick r:id="rId9"/>
              </a:rPr>
              <a:t>Connect Online, LLC</a:t>
            </a:r>
            <a:br>
              <a:rPr lang="en-GB" sz="1329"/>
            </a:br>
            <a:r>
              <a:rPr lang="en-GB" sz="1329"/>
              <a:t>An online directory of writing education for journalism, poetry, screenwriting, etc.</a:t>
            </a:r>
            <a:endParaRPr/>
          </a:p>
          <a:p>
            <a:pPr indent="-144139" lvl="0" marL="228531" rtl="0" algn="l">
              <a:lnSpc>
                <a:spcPct val="70000"/>
              </a:lnSpc>
              <a:spcBef>
                <a:spcPts val="1000"/>
              </a:spcBef>
              <a:spcAft>
                <a:spcPts val="0"/>
              </a:spcAft>
              <a:buClr>
                <a:schemeClr val="dk1"/>
              </a:buClr>
              <a:buSzPts val="1329"/>
              <a:buNone/>
            </a:pPr>
            <a:r>
              <a:t/>
            </a:r>
            <a:endParaRPr sz="1329"/>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08" name="Shape 108"/>
        <p:cNvGrpSpPr/>
        <p:nvPr/>
      </p:nvGrpSpPr>
      <p:grpSpPr>
        <a:xfrm>
          <a:off x="0" y="0"/>
          <a:ext cx="0" cy="0"/>
          <a:chOff x="0" y="0"/>
          <a:chExt cx="0" cy="0"/>
        </a:xfrm>
      </p:grpSpPr>
      <p:sp>
        <p:nvSpPr>
          <p:cNvPr id="109" name="Google Shape;109;p2"/>
          <p:cNvSpPr txBox="1"/>
          <p:nvPr>
            <p:ph type="title"/>
          </p:nvPr>
        </p:nvSpPr>
        <p:spPr>
          <a:xfrm>
            <a:off x="837981" y="365125"/>
            <a:ext cx="105128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Calibri"/>
              <a:buNone/>
            </a:pPr>
            <a:r>
              <a:rPr lang="en-GB" sz="3700"/>
              <a:t>Why teach digital journalism?  (</a:t>
            </a:r>
            <a:r>
              <a:rPr lang="en-GB" sz="3700" u="sng">
                <a:solidFill>
                  <a:schemeClr val="hlink"/>
                </a:solidFill>
                <a:hlinkClick r:id="rId3"/>
              </a:rPr>
              <a:t>https://niemanreports.org/articles/introduction-6/</a:t>
            </a:r>
            <a:r>
              <a:rPr lang="en-GB" sz="3700"/>
              <a:t>)</a:t>
            </a:r>
            <a:endParaRPr sz="3700"/>
          </a:p>
        </p:txBody>
      </p:sp>
      <p:grpSp>
        <p:nvGrpSpPr>
          <p:cNvPr id="110" name="Google Shape;110;p2"/>
          <p:cNvGrpSpPr/>
          <p:nvPr/>
        </p:nvGrpSpPr>
        <p:grpSpPr>
          <a:xfrm>
            <a:off x="837981" y="1826156"/>
            <a:ext cx="10512862" cy="4350274"/>
            <a:chOff x="0" y="531"/>
            <a:chExt cx="10512862" cy="4350274"/>
          </a:xfrm>
        </p:grpSpPr>
        <p:sp>
          <p:nvSpPr>
            <p:cNvPr id="111" name="Google Shape;111;p2"/>
            <p:cNvSpPr/>
            <p:nvPr/>
          </p:nvSpPr>
          <p:spPr>
            <a:xfrm>
              <a:off x="0" y="531"/>
              <a:ext cx="10512862" cy="1242935"/>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375988" y="280191"/>
              <a:ext cx="683614" cy="683614"/>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1435590" y="531"/>
              <a:ext cx="9077271" cy="12429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txBox="1"/>
            <p:nvPr/>
          </p:nvSpPr>
          <p:spPr>
            <a:xfrm>
              <a:off x="1435590" y="531"/>
              <a:ext cx="9077271" cy="1242935"/>
            </a:xfrm>
            <a:prstGeom prst="rect">
              <a:avLst/>
            </a:prstGeom>
            <a:noFill/>
            <a:ln>
              <a:noFill/>
            </a:ln>
          </p:spPr>
          <p:txBody>
            <a:bodyPr anchorCtr="0" anchor="ctr" bIns="131525" lIns="131525" spcFirstLastPara="1" rIns="131525" wrap="square" tIns="131525">
              <a:noAutofit/>
            </a:bodyPr>
            <a:lstStyle/>
            <a:p>
              <a:pPr indent="0" lvl="0" marL="0" marR="0" rtl="0" algn="l">
                <a:lnSpc>
                  <a:spcPct val="90000"/>
                </a:lnSpc>
                <a:spcBef>
                  <a:spcPts val="0"/>
                </a:spcBef>
                <a:spcAft>
                  <a:spcPts val="0"/>
                </a:spcAft>
                <a:buClr>
                  <a:schemeClr val="lt1"/>
                </a:buClr>
                <a:buSzPts val="2300"/>
                <a:buFont typeface="Calibri"/>
                <a:buNone/>
              </a:pPr>
              <a:r>
                <a:rPr b="0" i="0" lang="en-GB" sz="2300" u="none" cap="none" strike="noStrike">
                  <a:solidFill>
                    <a:schemeClr val="lt1"/>
                  </a:solidFill>
                  <a:latin typeface="Calibri"/>
                  <a:ea typeface="Calibri"/>
                  <a:cs typeface="Calibri"/>
                  <a:sym typeface="Calibri"/>
                </a:rPr>
                <a:t>“a childhood lived as much online as off” has given students the necessary building blocks “to be journalists in a digital age.” </a:t>
              </a:r>
              <a:r>
                <a:rPr b="0" i="0" lang="en-GB" sz="2300" u="sng" cap="none" strike="noStrike">
                  <a:solidFill>
                    <a:schemeClr val="lt1"/>
                  </a:solidFill>
                  <a:latin typeface="Calibri"/>
                  <a:ea typeface="Calibri"/>
                  <a:cs typeface="Calibri"/>
                  <a:sym typeface="Calibri"/>
                  <a:hlinkClick r:id="rId5"/>
                </a:rPr>
                <a:t>Dianne Lynch</a:t>
              </a:r>
              <a:endParaRPr b="0" i="0" sz="2300" u="none" cap="none" strike="noStrike">
                <a:solidFill>
                  <a:schemeClr val="lt1"/>
                </a:solidFill>
                <a:latin typeface="Calibri"/>
                <a:ea typeface="Calibri"/>
                <a:cs typeface="Calibri"/>
                <a:sym typeface="Calibri"/>
              </a:endParaRPr>
            </a:p>
          </p:txBody>
        </p:sp>
        <p:sp>
          <p:nvSpPr>
            <p:cNvPr id="115" name="Google Shape;115;p2"/>
            <p:cNvSpPr/>
            <p:nvPr/>
          </p:nvSpPr>
          <p:spPr>
            <a:xfrm>
              <a:off x="0" y="1554201"/>
              <a:ext cx="10512862" cy="1242935"/>
            </a:xfrm>
            <a:prstGeom prst="roundRect">
              <a:avLst>
                <a:gd fmla="val 1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375988" y="1833861"/>
              <a:ext cx="683614" cy="683614"/>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1435590" y="1554201"/>
              <a:ext cx="9077271" cy="12429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txBox="1"/>
            <p:nvPr/>
          </p:nvSpPr>
          <p:spPr>
            <a:xfrm>
              <a:off x="1435590" y="1554201"/>
              <a:ext cx="9077271" cy="1242935"/>
            </a:xfrm>
            <a:prstGeom prst="rect">
              <a:avLst/>
            </a:prstGeom>
            <a:noFill/>
            <a:ln>
              <a:noFill/>
            </a:ln>
          </p:spPr>
          <p:txBody>
            <a:bodyPr anchorCtr="0" anchor="ctr" bIns="131525" lIns="131525" spcFirstLastPara="1" rIns="131525" wrap="square" tIns="131525">
              <a:noAutofit/>
            </a:bodyPr>
            <a:lstStyle/>
            <a:p>
              <a:pPr indent="0" lvl="0" marL="0" marR="0" rtl="0" algn="l">
                <a:lnSpc>
                  <a:spcPct val="90000"/>
                </a:lnSpc>
                <a:spcBef>
                  <a:spcPts val="0"/>
                </a:spcBef>
                <a:spcAft>
                  <a:spcPts val="0"/>
                </a:spcAft>
                <a:buClr>
                  <a:schemeClr val="lt1"/>
                </a:buClr>
                <a:buSzPts val="2300"/>
                <a:buFont typeface="Calibri"/>
                <a:buNone/>
              </a:pPr>
              <a:r>
                <a:rPr b="0" i="0" lang="en-GB" sz="2300" u="none" cap="none" strike="noStrike">
                  <a:solidFill>
                    <a:schemeClr val="lt1"/>
                  </a:solidFill>
                  <a:latin typeface="Calibri"/>
                  <a:ea typeface="Calibri"/>
                  <a:cs typeface="Calibri"/>
                  <a:sym typeface="Calibri"/>
                </a:rPr>
                <a:t>educate consumers of news to “differentiate between raw, unmediated information coursing through the Internet and independent, verified journalism.” </a:t>
              </a:r>
              <a:r>
                <a:rPr b="0" i="0" lang="en-GB" sz="2300" u="sng" cap="none" strike="noStrike">
                  <a:solidFill>
                    <a:schemeClr val="lt1"/>
                  </a:solidFill>
                  <a:latin typeface="Calibri"/>
                  <a:ea typeface="Calibri"/>
                  <a:cs typeface="Calibri"/>
                  <a:sym typeface="Calibri"/>
                  <a:hlinkClick r:id="rId7"/>
                </a:rPr>
                <a:t>Howard Schneider</a:t>
              </a:r>
              <a:r>
                <a:rPr b="0" i="0" lang="en-GB" sz="2300" u="none" cap="none" strike="noStrike">
                  <a:solidFill>
                    <a:schemeClr val="lt1"/>
                  </a:solidFill>
                  <a:latin typeface="Calibri"/>
                  <a:ea typeface="Calibri"/>
                  <a:cs typeface="Calibri"/>
                  <a:sym typeface="Calibri"/>
                </a:rPr>
                <a:t> </a:t>
              </a:r>
              <a:endParaRPr b="0" i="0" sz="2300" u="none" cap="none" strike="noStrike">
                <a:solidFill>
                  <a:schemeClr val="lt1"/>
                </a:solidFill>
                <a:latin typeface="Calibri"/>
                <a:ea typeface="Calibri"/>
                <a:cs typeface="Calibri"/>
                <a:sym typeface="Calibri"/>
              </a:endParaRPr>
            </a:p>
          </p:txBody>
        </p:sp>
        <p:sp>
          <p:nvSpPr>
            <p:cNvPr id="119" name="Google Shape;119;p2"/>
            <p:cNvSpPr/>
            <p:nvPr/>
          </p:nvSpPr>
          <p:spPr>
            <a:xfrm>
              <a:off x="0" y="3107870"/>
              <a:ext cx="10512862" cy="1242935"/>
            </a:xfrm>
            <a:prstGeom prst="roundRect">
              <a:avLst>
                <a:gd fmla="val 1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375988" y="3387531"/>
              <a:ext cx="683614" cy="683614"/>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1435590" y="3107870"/>
              <a:ext cx="9077271" cy="12429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txBox="1"/>
            <p:nvPr/>
          </p:nvSpPr>
          <p:spPr>
            <a:xfrm>
              <a:off x="1435590" y="3107870"/>
              <a:ext cx="9077271" cy="1242935"/>
            </a:xfrm>
            <a:prstGeom prst="rect">
              <a:avLst/>
            </a:prstGeom>
            <a:noFill/>
            <a:ln>
              <a:noFill/>
            </a:ln>
          </p:spPr>
          <p:txBody>
            <a:bodyPr anchorCtr="0" anchor="ctr" bIns="131525" lIns="131525" spcFirstLastPara="1" rIns="131525" wrap="square" tIns="131525">
              <a:noAutofit/>
            </a:bodyPr>
            <a:lstStyle/>
            <a:p>
              <a:pPr indent="0" lvl="0" marL="0" marR="0" rtl="0" algn="l">
                <a:lnSpc>
                  <a:spcPct val="90000"/>
                </a:lnSpc>
                <a:spcBef>
                  <a:spcPts val="0"/>
                </a:spcBef>
                <a:spcAft>
                  <a:spcPts val="0"/>
                </a:spcAft>
                <a:buClr>
                  <a:schemeClr val="lt1"/>
                </a:buClr>
                <a:buSzPts val="2300"/>
                <a:buFont typeface="Calibri"/>
                <a:buNone/>
              </a:pPr>
              <a:r>
                <a:rPr b="0" i="0" lang="en-GB" sz="2300" u="none" cap="none" strike="noStrike">
                  <a:solidFill>
                    <a:schemeClr val="lt1"/>
                  </a:solidFill>
                  <a:latin typeface="Calibri"/>
                  <a:ea typeface="Calibri"/>
                  <a:cs typeface="Calibri"/>
                  <a:sym typeface="Calibri"/>
                </a:rPr>
                <a:t>“promote news literacy among children who spend increasing amounts of their time finding and sharing information online.”  </a:t>
              </a:r>
              <a:r>
                <a:rPr b="0" i="0" lang="en-GB" sz="2300" u="sng" cap="none" strike="noStrike">
                  <a:solidFill>
                    <a:schemeClr val="lt1"/>
                  </a:solidFill>
                  <a:latin typeface="Calibri"/>
                  <a:ea typeface="Calibri"/>
                  <a:cs typeface="Calibri"/>
                  <a:sym typeface="Calibri"/>
                  <a:hlinkClick r:id="rId9"/>
                </a:rPr>
                <a:t>Kim Pearson</a:t>
              </a:r>
              <a:endParaRPr b="0" i="0" sz="2300" u="none" cap="none" strike="noStrike">
                <a:solidFill>
                  <a:schemeClr val="lt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6" name="Shape 126"/>
        <p:cNvGrpSpPr/>
        <p:nvPr/>
      </p:nvGrpSpPr>
      <p:grpSpPr>
        <a:xfrm>
          <a:off x="0" y="0"/>
          <a:ext cx="0" cy="0"/>
          <a:chOff x="0" y="0"/>
          <a:chExt cx="0" cy="0"/>
        </a:xfrm>
      </p:grpSpPr>
      <p:sp>
        <p:nvSpPr>
          <p:cNvPr id="127" name="Google Shape;127;p3"/>
          <p:cNvSpPr txBox="1"/>
          <p:nvPr>
            <p:ph type="title"/>
          </p:nvPr>
        </p:nvSpPr>
        <p:spPr>
          <a:xfrm>
            <a:off x="837981" y="365125"/>
            <a:ext cx="10512862" cy="68761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700"/>
              <a:buFont typeface="Calibri"/>
              <a:buNone/>
            </a:pPr>
            <a:r>
              <a:rPr b="1" lang="en-GB" sz="2700">
                <a:latin typeface="Calibri"/>
                <a:ea typeface="Calibri"/>
                <a:cs typeface="Calibri"/>
                <a:sym typeface="Calibri"/>
              </a:rPr>
              <a:t>How to teach multimedia journalism?</a:t>
            </a:r>
            <a:r>
              <a:rPr lang="en-GB" sz="2700">
                <a:latin typeface="Calibri"/>
                <a:ea typeface="Calibri"/>
                <a:cs typeface="Calibri"/>
                <a:sym typeface="Calibri"/>
              </a:rPr>
              <a:t> - an analysis of 30 syllabi</a:t>
            </a:r>
            <a:br>
              <a:rPr lang="en-GB" sz="2700">
                <a:latin typeface="Calibri"/>
                <a:ea typeface="Calibri"/>
                <a:cs typeface="Calibri"/>
                <a:sym typeface="Calibri"/>
              </a:rPr>
            </a:br>
            <a:r>
              <a:rPr lang="en-GB" sz="1600">
                <a:latin typeface="Calibri"/>
                <a:ea typeface="Calibri"/>
                <a:cs typeface="Calibri"/>
                <a:sym typeface="Calibri"/>
              </a:rPr>
              <a:t>(</a:t>
            </a:r>
            <a:r>
              <a:rPr lang="en-GB" sz="1600" u="sng">
                <a:solidFill>
                  <a:schemeClr val="hlink"/>
                </a:solidFill>
                <a:latin typeface="Calibri"/>
                <a:ea typeface="Calibri"/>
                <a:cs typeface="Calibri"/>
                <a:sym typeface="Calibri"/>
                <a:hlinkClick r:id="rId3"/>
              </a:rPr>
              <a:t>http://www.mulinblog.com/how-to-teach-multimedia-journalism-an-analysis-of-30-syllabi/</a:t>
            </a:r>
            <a:r>
              <a:rPr lang="en-GB" sz="1600">
                <a:latin typeface="Calibri"/>
                <a:ea typeface="Calibri"/>
                <a:cs typeface="Calibri"/>
                <a:sym typeface="Calibri"/>
              </a:rPr>
              <a:t>)</a:t>
            </a:r>
            <a:endParaRPr sz="2700">
              <a:latin typeface="Calibri"/>
              <a:ea typeface="Calibri"/>
              <a:cs typeface="Calibri"/>
              <a:sym typeface="Calibri"/>
            </a:endParaRPr>
          </a:p>
        </p:txBody>
      </p:sp>
      <p:grpSp>
        <p:nvGrpSpPr>
          <p:cNvPr id="128" name="Google Shape;128;p3"/>
          <p:cNvGrpSpPr/>
          <p:nvPr/>
        </p:nvGrpSpPr>
        <p:grpSpPr>
          <a:xfrm>
            <a:off x="643056" y="1271477"/>
            <a:ext cx="11046725" cy="5323156"/>
            <a:chOff x="21252" y="2717"/>
            <a:chExt cx="11046725" cy="5323156"/>
          </a:xfrm>
        </p:grpSpPr>
        <p:sp>
          <p:nvSpPr>
            <p:cNvPr id="129" name="Google Shape;129;p3"/>
            <p:cNvSpPr/>
            <p:nvPr/>
          </p:nvSpPr>
          <p:spPr>
            <a:xfrm>
              <a:off x="2374831" y="663611"/>
              <a:ext cx="511137" cy="91440"/>
            </a:xfrm>
            <a:custGeom>
              <a:rect b="b" l="l" r="r" t="t"/>
              <a:pathLst>
                <a:path extrusionOk="0" h="120000" w="120000">
                  <a:moveTo>
                    <a:pt x="0" y="60000"/>
                  </a:moveTo>
                  <a:lnTo>
                    <a:pt x="120000" y="60000"/>
                  </a:lnTo>
                </a:path>
              </a:pathLst>
            </a:custGeom>
            <a:noFill/>
            <a:ln cap="flat" cmpd="sng" w="9525">
              <a:solidFill>
                <a:schemeClr val="accent2"/>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txBox="1"/>
            <p:nvPr/>
          </p:nvSpPr>
          <p:spPr>
            <a:xfrm>
              <a:off x="2616856" y="706622"/>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31" name="Google Shape;131;p3"/>
            <p:cNvSpPr/>
            <p:nvPr/>
          </p:nvSpPr>
          <p:spPr>
            <a:xfrm>
              <a:off x="21252" y="2717"/>
              <a:ext cx="2355378" cy="1413227"/>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txBox="1"/>
            <p:nvPr/>
          </p:nvSpPr>
          <p:spPr>
            <a:xfrm>
              <a:off x="21252" y="2717"/>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Blog</a:t>
              </a:r>
              <a:r>
                <a:rPr b="0" i="0" lang="en-GB" sz="1300" u="none" cap="none" strike="noStrike">
                  <a:solidFill>
                    <a:schemeClr val="lt1"/>
                  </a:solidFill>
                  <a:latin typeface="Calibri"/>
                  <a:ea typeface="Calibri"/>
                  <a:cs typeface="Calibri"/>
                  <a:sym typeface="Calibri"/>
                </a:rPr>
                <a:t>:. The two typical uses of a blog are (a) students blog about a topic of their choice, or (b) students post their assignments (audio, video, photo, etc).</a:t>
              </a:r>
              <a:endParaRPr b="0" i="0" sz="1300" u="none" cap="none" strike="noStrike">
                <a:solidFill>
                  <a:schemeClr val="lt1"/>
                </a:solidFill>
                <a:latin typeface="Calibri"/>
                <a:ea typeface="Calibri"/>
                <a:cs typeface="Calibri"/>
                <a:sym typeface="Calibri"/>
              </a:endParaRPr>
            </a:p>
          </p:txBody>
        </p:sp>
        <p:sp>
          <p:nvSpPr>
            <p:cNvPr id="133" name="Google Shape;133;p3"/>
            <p:cNvSpPr/>
            <p:nvPr/>
          </p:nvSpPr>
          <p:spPr>
            <a:xfrm>
              <a:off x="5271946" y="663611"/>
              <a:ext cx="511137" cy="91440"/>
            </a:xfrm>
            <a:custGeom>
              <a:rect b="b" l="l" r="r" t="t"/>
              <a:pathLst>
                <a:path extrusionOk="0" h="120000" w="120000">
                  <a:moveTo>
                    <a:pt x="0" y="60000"/>
                  </a:moveTo>
                  <a:lnTo>
                    <a:pt x="120000" y="60000"/>
                  </a:lnTo>
                </a:path>
              </a:pathLst>
            </a:custGeom>
            <a:noFill/>
            <a:ln cap="flat" cmpd="sng" w="9525">
              <a:solidFill>
                <a:schemeClr val="accent3"/>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txBox="1"/>
            <p:nvPr/>
          </p:nvSpPr>
          <p:spPr>
            <a:xfrm>
              <a:off x="5513972" y="706622"/>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35" name="Google Shape;135;p3"/>
            <p:cNvSpPr/>
            <p:nvPr/>
          </p:nvSpPr>
          <p:spPr>
            <a:xfrm>
              <a:off x="2918368" y="2717"/>
              <a:ext cx="2355378" cy="1413227"/>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txBox="1"/>
            <p:nvPr/>
          </p:nvSpPr>
          <p:spPr>
            <a:xfrm>
              <a:off x="2918368" y="2717"/>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Video</a:t>
              </a:r>
              <a:r>
                <a:rPr b="0" i="0" lang="en-GB" sz="1300" u="none" cap="none" strike="noStrike">
                  <a:solidFill>
                    <a:schemeClr val="lt1"/>
                  </a:solidFill>
                  <a:latin typeface="Calibri"/>
                  <a:ea typeface="Calibri"/>
                  <a:cs typeface="Calibri"/>
                  <a:sym typeface="Calibri"/>
                </a:rPr>
                <a:t>: usually, this is not about vigorous television news production; it is more about shooting interviews, then editing the footage into a video story.</a:t>
              </a:r>
              <a:endParaRPr b="0" i="0" sz="1300" u="none" cap="none" strike="noStrike">
                <a:solidFill>
                  <a:schemeClr val="lt1"/>
                </a:solidFill>
                <a:latin typeface="Calibri"/>
                <a:ea typeface="Calibri"/>
                <a:cs typeface="Calibri"/>
                <a:sym typeface="Calibri"/>
              </a:endParaRPr>
            </a:p>
          </p:txBody>
        </p:sp>
        <p:sp>
          <p:nvSpPr>
            <p:cNvPr id="137" name="Google Shape;137;p3"/>
            <p:cNvSpPr/>
            <p:nvPr/>
          </p:nvSpPr>
          <p:spPr>
            <a:xfrm>
              <a:off x="8169062" y="663611"/>
              <a:ext cx="511137" cy="91440"/>
            </a:xfrm>
            <a:custGeom>
              <a:rect b="b" l="l" r="r" t="t"/>
              <a:pathLst>
                <a:path extrusionOk="0" h="120000" w="120000">
                  <a:moveTo>
                    <a:pt x="0" y="60000"/>
                  </a:moveTo>
                  <a:lnTo>
                    <a:pt x="120000" y="60000"/>
                  </a:lnTo>
                </a:path>
              </a:pathLst>
            </a:custGeom>
            <a:noFill/>
            <a:ln cap="flat" cmpd="sng" w="9525">
              <a:solidFill>
                <a:schemeClr val="accent4"/>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txBox="1"/>
            <p:nvPr/>
          </p:nvSpPr>
          <p:spPr>
            <a:xfrm>
              <a:off x="8411087" y="706622"/>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39" name="Google Shape;139;p3"/>
            <p:cNvSpPr/>
            <p:nvPr/>
          </p:nvSpPr>
          <p:spPr>
            <a:xfrm>
              <a:off x="5815484" y="2717"/>
              <a:ext cx="2355378" cy="1413227"/>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txBox="1"/>
            <p:nvPr/>
          </p:nvSpPr>
          <p:spPr>
            <a:xfrm>
              <a:off x="5815484" y="2717"/>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Audio</a:t>
              </a:r>
              <a:r>
                <a:rPr b="0" i="0" lang="en-GB" sz="1300" u="none" cap="none" strike="noStrike">
                  <a:solidFill>
                    <a:schemeClr val="lt1"/>
                  </a:solidFill>
                  <a:latin typeface="Calibri"/>
                  <a:ea typeface="Calibri"/>
                  <a:cs typeface="Calibri"/>
                  <a:sym typeface="Calibri"/>
                </a:rPr>
                <a:t>: record sound and interview using digital audio recorder, and edit an audio piece using Audacity.</a:t>
              </a:r>
              <a:endParaRPr b="0" i="0" sz="1300" u="none" cap="none" strike="noStrike">
                <a:solidFill>
                  <a:schemeClr val="lt1"/>
                </a:solidFill>
                <a:latin typeface="Calibri"/>
                <a:ea typeface="Calibri"/>
                <a:cs typeface="Calibri"/>
                <a:sym typeface="Calibri"/>
              </a:endParaRPr>
            </a:p>
          </p:txBody>
        </p:sp>
        <p:sp>
          <p:nvSpPr>
            <p:cNvPr id="141" name="Google Shape;141;p3"/>
            <p:cNvSpPr/>
            <p:nvPr/>
          </p:nvSpPr>
          <p:spPr>
            <a:xfrm>
              <a:off x="1198941" y="1414144"/>
              <a:ext cx="8691347" cy="511137"/>
            </a:xfrm>
            <a:custGeom>
              <a:rect b="b" l="l" r="r" t="t"/>
              <a:pathLst>
                <a:path extrusionOk="0" h="120000" w="120000">
                  <a:moveTo>
                    <a:pt x="120000" y="0"/>
                  </a:moveTo>
                  <a:lnTo>
                    <a:pt x="120000" y="64014"/>
                  </a:lnTo>
                  <a:lnTo>
                    <a:pt x="0" y="64014"/>
                  </a:lnTo>
                  <a:lnTo>
                    <a:pt x="0" y="120000"/>
                  </a:lnTo>
                </a:path>
              </a:pathLst>
            </a:custGeom>
            <a:noFill/>
            <a:ln cap="flat" cmpd="sng" w="9525">
              <a:solidFill>
                <a:srgbClr val="599BD5"/>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txBox="1"/>
            <p:nvPr/>
          </p:nvSpPr>
          <p:spPr>
            <a:xfrm>
              <a:off x="5326910" y="1667004"/>
              <a:ext cx="435410"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43" name="Google Shape;143;p3"/>
            <p:cNvSpPr/>
            <p:nvPr/>
          </p:nvSpPr>
          <p:spPr>
            <a:xfrm>
              <a:off x="8712599" y="2717"/>
              <a:ext cx="2355378" cy="1413227"/>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txBox="1"/>
            <p:nvPr/>
          </p:nvSpPr>
          <p:spPr>
            <a:xfrm>
              <a:off x="8712599" y="2717"/>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Audio</a:t>
              </a:r>
              <a:r>
                <a:rPr b="0" i="0" lang="en-GB" sz="1300" u="none" cap="none" strike="noStrike">
                  <a:solidFill>
                    <a:schemeClr val="lt1"/>
                  </a:solidFill>
                  <a:latin typeface="Calibri"/>
                  <a:ea typeface="Calibri"/>
                  <a:cs typeface="Calibri"/>
                  <a:sym typeface="Calibri"/>
                </a:rPr>
                <a:t> </a:t>
              </a:r>
              <a:r>
                <a:rPr b="1" i="0" lang="en-GB" sz="1300" u="none" cap="none" strike="noStrike">
                  <a:solidFill>
                    <a:schemeClr val="lt1"/>
                  </a:solidFill>
                  <a:latin typeface="Calibri"/>
                  <a:ea typeface="Calibri"/>
                  <a:cs typeface="Calibri"/>
                  <a:sym typeface="Calibri"/>
                </a:rPr>
                <a:t>slideshow</a:t>
              </a:r>
              <a:r>
                <a:rPr b="0" i="0" lang="en-GB" sz="1300" u="none" cap="none" strike="noStrike">
                  <a:solidFill>
                    <a:schemeClr val="lt1"/>
                  </a:solidFill>
                  <a:latin typeface="Calibri"/>
                  <a:ea typeface="Calibri"/>
                  <a:cs typeface="Calibri"/>
                  <a:sym typeface="Calibri"/>
                </a:rPr>
                <a:t>: put together a slideshow of photos with narration and/or music, the common tool is Soundslides.</a:t>
              </a:r>
              <a:endParaRPr b="0" i="0" sz="1300" u="none" cap="none" strike="noStrike">
                <a:solidFill>
                  <a:schemeClr val="lt1"/>
                </a:solidFill>
                <a:latin typeface="Calibri"/>
                <a:ea typeface="Calibri"/>
                <a:cs typeface="Calibri"/>
                <a:sym typeface="Calibri"/>
              </a:endParaRPr>
            </a:p>
          </p:txBody>
        </p:sp>
        <p:sp>
          <p:nvSpPr>
            <p:cNvPr id="145" name="Google Shape;145;p3"/>
            <p:cNvSpPr/>
            <p:nvPr/>
          </p:nvSpPr>
          <p:spPr>
            <a:xfrm>
              <a:off x="2374831" y="2618575"/>
              <a:ext cx="511137" cy="91440"/>
            </a:xfrm>
            <a:custGeom>
              <a:rect b="b" l="l" r="r" t="t"/>
              <a:pathLst>
                <a:path extrusionOk="0" h="120000" w="120000">
                  <a:moveTo>
                    <a:pt x="0" y="60000"/>
                  </a:moveTo>
                  <a:lnTo>
                    <a:pt x="120000" y="60000"/>
                  </a:lnTo>
                </a:path>
              </a:pathLst>
            </a:custGeom>
            <a:noFill/>
            <a:ln cap="flat" cmpd="sng" w="9525">
              <a:solidFill>
                <a:schemeClr val="accent6"/>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txBox="1"/>
            <p:nvPr/>
          </p:nvSpPr>
          <p:spPr>
            <a:xfrm>
              <a:off x="2616856" y="2661586"/>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47" name="Google Shape;147;p3"/>
            <p:cNvSpPr/>
            <p:nvPr/>
          </p:nvSpPr>
          <p:spPr>
            <a:xfrm>
              <a:off x="21252" y="1957681"/>
              <a:ext cx="2355378" cy="1413227"/>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txBox="1"/>
            <p:nvPr/>
          </p:nvSpPr>
          <p:spPr>
            <a:xfrm>
              <a:off x="21252" y="1957681"/>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Social media</a:t>
              </a:r>
              <a:r>
                <a:rPr b="0" i="0" lang="en-GB" sz="1300" u="none" cap="none" strike="noStrike">
                  <a:solidFill>
                    <a:schemeClr val="lt1"/>
                  </a:solidFill>
                  <a:latin typeface="Calibri"/>
                  <a:ea typeface="Calibri"/>
                  <a:cs typeface="Calibri"/>
                  <a:sym typeface="Calibri"/>
                </a:rPr>
                <a:t>: use of Twitter, Facebook, Youtube, Vimeo, Flickr, LinkedIn, blog, etc.</a:t>
              </a:r>
              <a:endParaRPr b="0" i="0" sz="1300" u="none" cap="none" strike="noStrike">
                <a:solidFill>
                  <a:schemeClr val="lt1"/>
                </a:solidFill>
                <a:latin typeface="Calibri"/>
                <a:ea typeface="Calibri"/>
                <a:cs typeface="Calibri"/>
                <a:sym typeface="Calibri"/>
              </a:endParaRPr>
            </a:p>
          </p:txBody>
        </p:sp>
        <p:sp>
          <p:nvSpPr>
            <p:cNvPr id="149" name="Google Shape;149;p3"/>
            <p:cNvSpPr/>
            <p:nvPr/>
          </p:nvSpPr>
          <p:spPr>
            <a:xfrm>
              <a:off x="5271946" y="2618575"/>
              <a:ext cx="511137" cy="91440"/>
            </a:xfrm>
            <a:custGeom>
              <a:rect b="b" l="l" r="r" t="t"/>
              <a:pathLst>
                <a:path extrusionOk="0" h="120000" w="120000">
                  <a:moveTo>
                    <a:pt x="0" y="60000"/>
                  </a:moveTo>
                  <a:lnTo>
                    <a:pt x="120000" y="60000"/>
                  </a:lnTo>
                </a:path>
              </a:pathLst>
            </a:custGeom>
            <a:noFill/>
            <a:ln cap="flat" cmpd="sng" w="9525">
              <a:solidFill>
                <a:schemeClr val="accent2"/>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txBox="1"/>
            <p:nvPr/>
          </p:nvSpPr>
          <p:spPr>
            <a:xfrm>
              <a:off x="5513972" y="2661586"/>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51" name="Google Shape;151;p3"/>
            <p:cNvSpPr/>
            <p:nvPr/>
          </p:nvSpPr>
          <p:spPr>
            <a:xfrm>
              <a:off x="2918368" y="1957681"/>
              <a:ext cx="2355378" cy="1413227"/>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txBox="1"/>
            <p:nvPr/>
          </p:nvSpPr>
          <p:spPr>
            <a:xfrm>
              <a:off x="2918368" y="1957681"/>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Photography</a:t>
              </a:r>
              <a:r>
                <a:rPr b="0" i="0" lang="en-GB" sz="1300" u="none" cap="none" strike="noStrike">
                  <a:solidFill>
                    <a:schemeClr val="lt1"/>
                  </a:solidFill>
                  <a:latin typeface="Calibri"/>
                  <a:ea typeface="Calibri"/>
                  <a:cs typeface="Calibri"/>
                  <a:sym typeface="Calibri"/>
                </a:rPr>
                <a:t>: shooting photos and editing using Photoshop; some instructors include sessions on guidelines for taking good photos.</a:t>
              </a:r>
              <a:endParaRPr b="0" i="0" sz="1300" u="none" cap="none" strike="noStrike">
                <a:solidFill>
                  <a:schemeClr val="lt1"/>
                </a:solidFill>
                <a:latin typeface="Calibri"/>
                <a:ea typeface="Calibri"/>
                <a:cs typeface="Calibri"/>
                <a:sym typeface="Calibri"/>
              </a:endParaRPr>
            </a:p>
          </p:txBody>
        </p:sp>
        <p:sp>
          <p:nvSpPr>
            <p:cNvPr id="153" name="Google Shape;153;p3"/>
            <p:cNvSpPr/>
            <p:nvPr/>
          </p:nvSpPr>
          <p:spPr>
            <a:xfrm>
              <a:off x="8169062" y="2618575"/>
              <a:ext cx="511137" cy="91440"/>
            </a:xfrm>
            <a:custGeom>
              <a:rect b="b" l="l" r="r" t="t"/>
              <a:pathLst>
                <a:path extrusionOk="0" h="120000" w="120000">
                  <a:moveTo>
                    <a:pt x="0" y="60000"/>
                  </a:moveTo>
                  <a:lnTo>
                    <a:pt x="120000" y="60000"/>
                  </a:lnTo>
                </a:path>
              </a:pathLst>
            </a:custGeom>
            <a:noFill/>
            <a:ln cap="flat" cmpd="sng" w="9525">
              <a:solidFill>
                <a:schemeClr val="accent3"/>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txBox="1"/>
            <p:nvPr/>
          </p:nvSpPr>
          <p:spPr>
            <a:xfrm>
              <a:off x="8411087" y="2661586"/>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55" name="Google Shape;155;p3"/>
            <p:cNvSpPr/>
            <p:nvPr/>
          </p:nvSpPr>
          <p:spPr>
            <a:xfrm>
              <a:off x="5815484" y="1957681"/>
              <a:ext cx="2355378" cy="1413227"/>
            </a:xfrm>
            <a:prstGeom prst="rect">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txBox="1"/>
            <p:nvPr/>
          </p:nvSpPr>
          <p:spPr>
            <a:xfrm>
              <a:off x="5815484" y="1957681"/>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Data visualization</a:t>
              </a:r>
              <a:r>
                <a:rPr b="0" i="0" lang="en-GB" sz="1300" u="none" cap="none" strike="noStrike">
                  <a:solidFill>
                    <a:schemeClr val="lt1"/>
                  </a:solidFill>
                  <a:latin typeface="Calibri"/>
                  <a:ea typeface="Calibri"/>
                  <a:cs typeface="Calibri"/>
                  <a:sym typeface="Calibri"/>
                </a:rPr>
                <a:t>: this includes infographics, interactive Google maps, timeline</a:t>
              </a:r>
              <a:endParaRPr b="0" i="0" sz="1300" u="none" cap="none" strike="noStrike">
                <a:solidFill>
                  <a:schemeClr val="lt1"/>
                </a:solidFill>
                <a:latin typeface="Calibri"/>
                <a:ea typeface="Calibri"/>
                <a:cs typeface="Calibri"/>
                <a:sym typeface="Calibri"/>
              </a:endParaRPr>
            </a:p>
          </p:txBody>
        </p:sp>
        <p:sp>
          <p:nvSpPr>
            <p:cNvPr id="157" name="Google Shape;157;p3"/>
            <p:cNvSpPr/>
            <p:nvPr/>
          </p:nvSpPr>
          <p:spPr>
            <a:xfrm>
              <a:off x="1198941" y="3369109"/>
              <a:ext cx="8691347" cy="511137"/>
            </a:xfrm>
            <a:custGeom>
              <a:rect b="b" l="l" r="r" t="t"/>
              <a:pathLst>
                <a:path extrusionOk="0" h="120000" w="120000">
                  <a:moveTo>
                    <a:pt x="120000" y="0"/>
                  </a:moveTo>
                  <a:lnTo>
                    <a:pt x="120000" y="64014"/>
                  </a:lnTo>
                  <a:lnTo>
                    <a:pt x="0" y="64014"/>
                  </a:lnTo>
                  <a:lnTo>
                    <a:pt x="0" y="120000"/>
                  </a:lnTo>
                </a:path>
              </a:pathLst>
            </a:custGeom>
            <a:noFill/>
            <a:ln cap="flat" cmpd="sng" w="9525">
              <a:solidFill>
                <a:schemeClr val="accent4"/>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txBox="1"/>
            <p:nvPr/>
          </p:nvSpPr>
          <p:spPr>
            <a:xfrm>
              <a:off x="5326910" y="3621968"/>
              <a:ext cx="435410"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59" name="Google Shape;159;p3"/>
            <p:cNvSpPr/>
            <p:nvPr/>
          </p:nvSpPr>
          <p:spPr>
            <a:xfrm>
              <a:off x="8712599" y="1957681"/>
              <a:ext cx="2355378" cy="1413227"/>
            </a:xfrm>
            <a:prstGeom prst="rect">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txBox="1"/>
            <p:nvPr/>
          </p:nvSpPr>
          <p:spPr>
            <a:xfrm>
              <a:off x="8712599" y="1957681"/>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Writing for the web</a:t>
              </a:r>
              <a:r>
                <a:rPr b="0" i="0" lang="en-GB" sz="1300" u="none" cap="none" strike="noStrike">
                  <a:solidFill>
                    <a:schemeClr val="lt1"/>
                  </a:solidFill>
                  <a:latin typeface="Calibri"/>
                  <a:ea typeface="Calibri"/>
                  <a:cs typeface="Calibri"/>
                  <a:sym typeface="Calibri"/>
                </a:rPr>
                <a:t>: as text is a typical part of a multimedia story package.</a:t>
              </a:r>
              <a:endParaRPr b="0" i="0" sz="1300" u="none" cap="none" strike="noStrike">
                <a:solidFill>
                  <a:schemeClr val="lt1"/>
                </a:solidFill>
                <a:latin typeface="Calibri"/>
                <a:ea typeface="Calibri"/>
                <a:cs typeface="Calibri"/>
                <a:sym typeface="Calibri"/>
              </a:endParaRPr>
            </a:p>
          </p:txBody>
        </p:sp>
        <p:sp>
          <p:nvSpPr>
            <p:cNvPr id="161" name="Google Shape;161;p3"/>
            <p:cNvSpPr/>
            <p:nvPr/>
          </p:nvSpPr>
          <p:spPr>
            <a:xfrm>
              <a:off x="2374831" y="4573539"/>
              <a:ext cx="511137" cy="91440"/>
            </a:xfrm>
            <a:custGeom>
              <a:rect b="b" l="l" r="r" t="t"/>
              <a:pathLst>
                <a:path extrusionOk="0" h="120000" w="120000">
                  <a:moveTo>
                    <a:pt x="0" y="60000"/>
                  </a:moveTo>
                  <a:lnTo>
                    <a:pt x="120000" y="60000"/>
                  </a:lnTo>
                </a:path>
              </a:pathLst>
            </a:custGeom>
            <a:noFill/>
            <a:ln cap="flat" cmpd="sng" w="9525">
              <a:solidFill>
                <a:srgbClr val="599BD5"/>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txBox="1"/>
            <p:nvPr/>
          </p:nvSpPr>
          <p:spPr>
            <a:xfrm>
              <a:off x="2616856" y="4616551"/>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63" name="Google Shape;163;p3"/>
            <p:cNvSpPr/>
            <p:nvPr/>
          </p:nvSpPr>
          <p:spPr>
            <a:xfrm>
              <a:off x="21252" y="3912646"/>
              <a:ext cx="2355378" cy="1413227"/>
            </a:xfrm>
            <a:prstGeom prst="rect">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txBox="1"/>
            <p:nvPr/>
          </p:nvSpPr>
          <p:spPr>
            <a:xfrm>
              <a:off x="21252" y="3912646"/>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Web design</a:t>
              </a:r>
              <a:r>
                <a:rPr b="0" i="0" lang="en-GB" sz="1300" u="none" cap="none" strike="noStrike">
                  <a:solidFill>
                    <a:schemeClr val="lt1"/>
                  </a:solidFill>
                  <a:latin typeface="Calibri"/>
                  <a:ea typeface="Calibri"/>
                  <a:cs typeface="Calibri"/>
                  <a:sym typeface="Calibri"/>
                </a:rPr>
                <a:t>: use Dreamweaver to create web pages.</a:t>
              </a:r>
              <a:endParaRPr b="0" i="0" sz="1300" u="none" cap="none" strike="noStrike">
                <a:solidFill>
                  <a:schemeClr val="lt1"/>
                </a:solidFill>
                <a:latin typeface="Calibri"/>
                <a:ea typeface="Calibri"/>
                <a:cs typeface="Calibri"/>
                <a:sym typeface="Calibri"/>
              </a:endParaRPr>
            </a:p>
          </p:txBody>
        </p:sp>
        <p:sp>
          <p:nvSpPr>
            <p:cNvPr id="165" name="Google Shape;165;p3"/>
            <p:cNvSpPr/>
            <p:nvPr/>
          </p:nvSpPr>
          <p:spPr>
            <a:xfrm>
              <a:off x="5271946" y="4573539"/>
              <a:ext cx="511137" cy="91440"/>
            </a:xfrm>
            <a:custGeom>
              <a:rect b="b" l="l" r="r" t="t"/>
              <a:pathLst>
                <a:path extrusionOk="0" h="120000" w="120000">
                  <a:moveTo>
                    <a:pt x="0" y="60000"/>
                  </a:moveTo>
                  <a:lnTo>
                    <a:pt x="120000" y="60000"/>
                  </a:lnTo>
                </a:path>
              </a:pathLst>
            </a:custGeom>
            <a:noFill/>
            <a:ln cap="flat" cmpd="sng" w="9525">
              <a:solidFill>
                <a:schemeClr val="accent6"/>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txBox="1"/>
            <p:nvPr/>
          </p:nvSpPr>
          <p:spPr>
            <a:xfrm>
              <a:off x="5513972" y="4616551"/>
              <a:ext cx="27086" cy="541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67" name="Google Shape;167;p3"/>
            <p:cNvSpPr/>
            <p:nvPr/>
          </p:nvSpPr>
          <p:spPr>
            <a:xfrm>
              <a:off x="2918368" y="3912646"/>
              <a:ext cx="2355378" cy="1413227"/>
            </a:xfrm>
            <a:prstGeom prst="rect">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txBox="1"/>
            <p:nvPr/>
          </p:nvSpPr>
          <p:spPr>
            <a:xfrm>
              <a:off x="2918368" y="3912646"/>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Flash</a:t>
              </a:r>
              <a:r>
                <a:rPr b="0" i="0" lang="en-GB" sz="1300" u="none" cap="none" strike="noStrike">
                  <a:solidFill>
                    <a:schemeClr val="lt1"/>
                  </a:solidFill>
                  <a:latin typeface="Calibri"/>
                  <a:ea typeface="Calibri"/>
                  <a:cs typeface="Calibri"/>
                  <a:sym typeface="Calibri"/>
                </a:rPr>
                <a:t>: create a Flash-based multimedia project</a:t>
              </a:r>
              <a:endParaRPr b="0" i="0" sz="1300" u="none" cap="none" strike="noStrike">
                <a:solidFill>
                  <a:schemeClr val="lt1"/>
                </a:solidFill>
                <a:latin typeface="Calibri"/>
                <a:ea typeface="Calibri"/>
                <a:cs typeface="Calibri"/>
                <a:sym typeface="Calibri"/>
              </a:endParaRPr>
            </a:p>
          </p:txBody>
        </p:sp>
        <p:sp>
          <p:nvSpPr>
            <p:cNvPr id="169" name="Google Shape;169;p3"/>
            <p:cNvSpPr/>
            <p:nvPr/>
          </p:nvSpPr>
          <p:spPr>
            <a:xfrm>
              <a:off x="5815484" y="3912646"/>
              <a:ext cx="2355378" cy="1413227"/>
            </a:xfrm>
            <a:prstGeom prst="rect">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txBox="1"/>
            <p:nvPr/>
          </p:nvSpPr>
          <p:spPr>
            <a:xfrm>
              <a:off x="5815484" y="3912646"/>
              <a:ext cx="2355378" cy="1413227"/>
            </a:xfrm>
            <a:prstGeom prst="rect">
              <a:avLst/>
            </a:prstGeom>
            <a:noFill/>
            <a:ln>
              <a:noFill/>
            </a:ln>
          </p:spPr>
          <p:txBody>
            <a:bodyPr anchorCtr="0" anchor="ctr" bIns="121125" lIns="115400" spcFirstLastPara="1" rIns="115400" wrap="square" tIns="121125">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Web analytics</a:t>
              </a:r>
              <a:r>
                <a:rPr b="0" i="0" lang="en-GB" sz="1300" u="none" cap="none" strike="noStrike">
                  <a:solidFill>
                    <a:schemeClr val="lt1"/>
                  </a:solidFill>
                  <a:latin typeface="Calibri"/>
                  <a:ea typeface="Calibri"/>
                  <a:cs typeface="Calibri"/>
                  <a:sym typeface="Calibri"/>
                </a:rPr>
                <a:t>: Search Engine Optimization</a:t>
              </a:r>
              <a:endParaRPr b="0" i="0" sz="1300" u="none" cap="none" strike="noStrike">
                <a:solidFill>
                  <a:schemeClr val="lt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4" name="Shape 174"/>
        <p:cNvGrpSpPr/>
        <p:nvPr/>
      </p:nvGrpSpPr>
      <p:grpSpPr>
        <a:xfrm>
          <a:off x="0" y="0"/>
          <a:ext cx="0" cy="0"/>
          <a:chOff x="0" y="0"/>
          <a:chExt cx="0" cy="0"/>
        </a:xfrm>
      </p:grpSpPr>
      <p:sp>
        <p:nvSpPr>
          <p:cNvPr id="175" name="Google Shape;175;p4"/>
          <p:cNvSpPr/>
          <p:nvPr/>
        </p:nvSpPr>
        <p:spPr>
          <a:xfrm>
            <a:off x="0" y="651752"/>
            <a:ext cx="12188825" cy="73655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6" name="Google Shape;176;p4"/>
          <p:cNvSpPr txBox="1"/>
          <p:nvPr>
            <p:ph type="title"/>
          </p:nvPr>
        </p:nvSpPr>
        <p:spPr>
          <a:xfrm>
            <a:off x="837981" y="672747"/>
            <a:ext cx="10512862" cy="71555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Calibri"/>
              <a:buNone/>
            </a:pPr>
            <a:r>
              <a:rPr b="1" lang="en-GB" sz="2800">
                <a:solidFill>
                  <a:schemeClr val="lt1"/>
                </a:solidFill>
              </a:rPr>
              <a:t>7 Things You Should Know About Digital Journalism Courses</a:t>
            </a:r>
            <a:br>
              <a:rPr lang="en-GB" sz="2000">
                <a:solidFill>
                  <a:schemeClr val="lt1"/>
                </a:solidFill>
              </a:rPr>
            </a:br>
            <a:r>
              <a:rPr lang="en-GB" sz="1200">
                <a:solidFill>
                  <a:schemeClr val="lt1"/>
                </a:solidFill>
              </a:rPr>
              <a:t>(</a:t>
            </a:r>
            <a:r>
              <a:rPr lang="en-GB" sz="1200" u="sng">
                <a:solidFill>
                  <a:schemeClr val="lt1"/>
                </a:solidFill>
                <a:hlinkClick r:id="rId3"/>
              </a:rPr>
              <a:t>http://mediashift.org/2016/05/7-things-you-should-know-about-digital-journalism-courses/</a:t>
            </a:r>
            <a:r>
              <a:rPr lang="en-GB" sz="1200">
                <a:solidFill>
                  <a:schemeClr val="lt1"/>
                </a:solidFill>
              </a:rPr>
              <a:t>)</a:t>
            </a:r>
            <a:endParaRPr sz="2000">
              <a:solidFill>
                <a:schemeClr val="lt1"/>
              </a:solidFill>
            </a:endParaRPr>
          </a:p>
        </p:txBody>
      </p:sp>
      <p:grpSp>
        <p:nvGrpSpPr>
          <p:cNvPr id="177" name="Google Shape;177;p4"/>
          <p:cNvGrpSpPr/>
          <p:nvPr/>
        </p:nvGrpSpPr>
        <p:grpSpPr>
          <a:xfrm>
            <a:off x="849419" y="2554999"/>
            <a:ext cx="10334835" cy="2681452"/>
            <a:chOff x="11438" y="388061"/>
            <a:chExt cx="10334835" cy="2681452"/>
          </a:xfrm>
        </p:grpSpPr>
        <p:sp>
          <p:nvSpPr>
            <p:cNvPr id="178" name="Google Shape;178;p4"/>
            <p:cNvSpPr/>
            <p:nvPr/>
          </p:nvSpPr>
          <p:spPr>
            <a:xfrm>
              <a:off x="756312" y="663122"/>
              <a:ext cx="595899" cy="71"/>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1387965" y="613054"/>
              <a:ext cx="68528" cy="128826"/>
            </a:xfrm>
            <a:prstGeom prst="chevron">
              <a:avLst>
                <a:gd fmla="val 90000" name="adj"/>
              </a:avLst>
            </a:prstGeom>
            <a:solidFill>
              <a:srgbClr val="F5D4CB">
                <a:alpha val="89803"/>
              </a:srgbClr>
            </a:solidFill>
            <a:ln cap="flat" cmpd="sng" w="12700">
              <a:solidFill>
                <a:srgbClr val="F5D4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p:nvPr/>
          </p:nvSpPr>
          <p:spPr>
            <a:xfrm>
              <a:off x="406727" y="388061"/>
              <a:ext cx="550195" cy="550195"/>
            </a:xfrm>
            <a:prstGeom prst="ellipse">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txBox="1"/>
            <p:nvPr/>
          </p:nvSpPr>
          <p:spPr>
            <a:xfrm>
              <a:off x="487301" y="468635"/>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1</a:t>
              </a:r>
              <a:endParaRPr/>
            </a:p>
          </p:txBody>
        </p:sp>
        <p:sp>
          <p:nvSpPr>
            <p:cNvPr id="182" name="Google Shape;182;p4"/>
            <p:cNvSpPr/>
            <p:nvPr/>
          </p:nvSpPr>
          <p:spPr>
            <a:xfrm>
              <a:off x="11438" y="1103839"/>
              <a:ext cx="1340773" cy="1965600"/>
            </a:xfrm>
            <a:prstGeom prst="upArrowCallout">
              <a:avLst>
                <a:gd fmla="val 50000" name="adj1"/>
                <a:gd fmla="val 20000" name="adj2"/>
                <a:gd fmla="val 20000" name="adj3"/>
                <a:gd fmla="val 100000" name="adj4"/>
              </a:avLst>
            </a:prstGeom>
            <a:solidFill>
              <a:srgbClr val="F4D4CC">
                <a:alpha val="89803"/>
              </a:srgbClr>
            </a:solidFill>
            <a:ln cap="flat" cmpd="sng" w="12700">
              <a:solidFill>
                <a:srgbClr val="F4D4CC">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
            <p:cNvSpPr txBox="1"/>
            <p:nvPr/>
          </p:nvSpPr>
          <p:spPr>
            <a:xfrm>
              <a:off x="11438" y="1371994"/>
              <a:ext cx="1340773" cy="1697445"/>
            </a:xfrm>
            <a:prstGeom prst="rect">
              <a:avLst/>
            </a:prstGeom>
            <a:noFill/>
            <a:ln>
              <a:noFill/>
            </a:ln>
          </p:spPr>
          <p:txBody>
            <a:bodyPr anchorCtr="0" anchor="t" bIns="165100" lIns="105750" spcFirstLastPara="1" rIns="105750"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1. Focus On Storytelling</a:t>
              </a:r>
              <a:endParaRPr b="0" i="0" sz="1600" u="none" cap="none" strike="noStrike">
                <a:solidFill>
                  <a:schemeClr val="dk1"/>
                </a:solidFill>
                <a:latin typeface="Calibri"/>
                <a:ea typeface="Calibri"/>
                <a:cs typeface="Calibri"/>
                <a:sym typeface="Calibri"/>
              </a:endParaRPr>
            </a:p>
          </p:txBody>
        </p:sp>
        <p:sp>
          <p:nvSpPr>
            <p:cNvPr id="184" name="Google Shape;184;p4"/>
            <p:cNvSpPr/>
            <p:nvPr/>
          </p:nvSpPr>
          <p:spPr>
            <a:xfrm>
              <a:off x="1501186" y="663151"/>
              <a:ext cx="1340773" cy="72"/>
            </a:xfrm>
            <a:prstGeom prst="rect">
              <a:avLst/>
            </a:prstGeom>
            <a:solidFill>
              <a:srgbClr val="F3D5CD">
                <a:alpha val="89803"/>
              </a:srgbClr>
            </a:solidFill>
            <a:ln cap="flat" cmpd="sng" w="12700">
              <a:solidFill>
                <a:srgbClr val="F3D5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
            <p:cNvSpPr/>
            <p:nvPr/>
          </p:nvSpPr>
          <p:spPr>
            <a:xfrm>
              <a:off x="2877713" y="613077"/>
              <a:ext cx="68528" cy="128853"/>
            </a:xfrm>
            <a:prstGeom prst="chevron">
              <a:avLst>
                <a:gd fmla="val 90000" name="adj"/>
              </a:avLst>
            </a:prstGeom>
            <a:solidFill>
              <a:srgbClr val="F2D4CE">
                <a:alpha val="89803"/>
              </a:srgbClr>
            </a:solidFill>
            <a:ln cap="flat" cmpd="sng" w="12700">
              <a:solidFill>
                <a:srgbClr val="F2D4CE">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p:nvPr/>
          </p:nvSpPr>
          <p:spPr>
            <a:xfrm>
              <a:off x="1896475" y="388089"/>
              <a:ext cx="550195" cy="550195"/>
            </a:xfrm>
            <a:prstGeom prst="ellipse">
              <a:avLst/>
            </a:prstGeom>
            <a:solidFill>
              <a:srgbClr val="DE7946"/>
            </a:solidFill>
            <a:ln cap="flat" cmpd="sng" w="12700">
              <a:solidFill>
                <a:srgbClr val="DE794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
            <p:cNvSpPr txBox="1"/>
            <p:nvPr/>
          </p:nvSpPr>
          <p:spPr>
            <a:xfrm>
              <a:off x="1977049" y="468663"/>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2</a:t>
              </a:r>
              <a:endParaRPr/>
            </a:p>
          </p:txBody>
        </p:sp>
        <p:sp>
          <p:nvSpPr>
            <p:cNvPr id="188" name="Google Shape;188;p4"/>
            <p:cNvSpPr/>
            <p:nvPr/>
          </p:nvSpPr>
          <p:spPr>
            <a:xfrm>
              <a:off x="1501186" y="1103913"/>
              <a:ext cx="1340773" cy="1965600"/>
            </a:xfrm>
            <a:prstGeom prst="upArrowCallout">
              <a:avLst>
                <a:gd fmla="val 50000" name="adj1"/>
                <a:gd fmla="val 20000" name="adj2"/>
                <a:gd fmla="val 20000" name="adj3"/>
                <a:gd fmla="val 100000" name="adj4"/>
              </a:avLst>
            </a:prstGeom>
            <a:solidFill>
              <a:srgbClr val="F1D5CF">
                <a:alpha val="89803"/>
              </a:srgbClr>
            </a:solidFill>
            <a:ln cap="flat" cmpd="sng" w="12700">
              <a:solidFill>
                <a:srgbClr val="F1D5C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
            <p:cNvSpPr txBox="1"/>
            <p:nvPr/>
          </p:nvSpPr>
          <p:spPr>
            <a:xfrm>
              <a:off x="1501186" y="1372068"/>
              <a:ext cx="1340773" cy="1697445"/>
            </a:xfrm>
            <a:prstGeom prst="rect">
              <a:avLst/>
            </a:prstGeom>
            <a:noFill/>
            <a:ln>
              <a:noFill/>
            </a:ln>
          </p:spPr>
          <p:txBody>
            <a:bodyPr anchorCtr="0" anchor="t" bIns="165100" lIns="105750" spcFirstLastPara="1" rIns="105750"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2. Aim For T-Shaped Graduates</a:t>
              </a:r>
              <a:endParaRPr b="0" i="0" sz="1600" u="none" cap="none" strike="noStrike">
                <a:solidFill>
                  <a:schemeClr val="dk1"/>
                </a:solidFill>
                <a:latin typeface="Calibri"/>
                <a:ea typeface="Calibri"/>
                <a:cs typeface="Calibri"/>
                <a:sym typeface="Calibri"/>
              </a:endParaRPr>
            </a:p>
          </p:txBody>
        </p:sp>
        <p:sp>
          <p:nvSpPr>
            <p:cNvPr id="190" name="Google Shape;190;p4"/>
            <p:cNvSpPr/>
            <p:nvPr/>
          </p:nvSpPr>
          <p:spPr>
            <a:xfrm>
              <a:off x="2990934" y="663151"/>
              <a:ext cx="1340773" cy="72"/>
            </a:xfrm>
            <a:prstGeom prst="rect">
              <a:avLst/>
            </a:prstGeom>
            <a:solidFill>
              <a:srgbClr val="F0D5D0">
                <a:alpha val="89803"/>
              </a:srgbClr>
            </a:solidFill>
            <a:ln cap="flat" cmpd="sng" w="12700">
              <a:solidFill>
                <a:srgbClr val="F0D5D0">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
            <p:cNvSpPr/>
            <p:nvPr/>
          </p:nvSpPr>
          <p:spPr>
            <a:xfrm>
              <a:off x="4367461" y="613077"/>
              <a:ext cx="68528" cy="128853"/>
            </a:xfrm>
            <a:prstGeom prst="chevron">
              <a:avLst>
                <a:gd fmla="val 90000" name="adj"/>
              </a:avLst>
            </a:prstGeom>
            <a:solidFill>
              <a:srgbClr val="EFD6D0">
                <a:alpha val="89803"/>
              </a:srgbClr>
            </a:solidFill>
            <a:ln cap="flat" cmpd="sng" w="12700">
              <a:solidFill>
                <a:srgbClr val="EFD6D0">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
            <p:cNvSpPr/>
            <p:nvPr/>
          </p:nvSpPr>
          <p:spPr>
            <a:xfrm>
              <a:off x="3386223" y="388089"/>
              <a:ext cx="550195" cy="550195"/>
            </a:xfrm>
            <a:prstGeom prst="ellipse">
              <a:avLst/>
            </a:prstGeom>
            <a:solidFill>
              <a:srgbClr val="D07A5B"/>
            </a:solidFill>
            <a:ln cap="flat" cmpd="sng" w="12700">
              <a:solidFill>
                <a:srgbClr val="D07A5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
            <p:cNvSpPr txBox="1"/>
            <p:nvPr/>
          </p:nvSpPr>
          <p:spPr>
            <a:xfrm>
              <a:off x="3466797" y="468663"/>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3</a:t>
              </a:r>
              <a:endParaRPr/>
            </a:p>
          </p:txBody>
        </p:sp>
        <p:sp>
          <p:nvSpPr>
            <p:cNvPr id="194" name="Google Shape;194;p4"/>
            <p:cNvSpPr/>
            <p:nvPr/>
          </p:nvSpPr>
          <p:spPr>
            <a:xfrm>
              <a:off x="2990934" y="1103913"/>
              <a:ext cx="1340773" cy="1965600"/>
            </a:xfrm>
            <a:prstGeom prst="upArrowCallout">
              <a:avLst>
                <a:gd fmla="val 50000" name="adj1"/>
                <a:gd fmla="val 20000" name="adj2"/>
                <a:gd fmla="val 20000" name="adj3"/>
                <a:gd fmla="val 100000" name="adj4"/>
              </a:avLst>
            </a:prstGeom>
            <a:solidFill>
              <a:srgbClr val="EED5D1">
                <a:alpha val="89803"/>
              </a:srgbClr>
            </a:solidFill>
            <a:ln cap="flat" cmpd="sng" w="12700">
              <a:solidFill>
                <a:srgbClr val="EED5D1">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
            <p:cNvSpPr txBox="1"/>
            <p:nvPr/>
          </p:nvSpPr>
          <p:spPr>
            <a:xfrm>
              <a:off x="2990934" y="1372068"/>
              <a:ext cx="1340773" cy="1697445"/>
            </a:xfrm>
            <a:prstGeom prst="rect">
              <a:avLst/>
            </a:prstGeom>
            <a:noFill/>
            <a:ln>
              <a:noFill/>
            </a:ln>
          </p:spPr>
          <p:txBody>
            <a:bodyPr anchorCtr="0" anchor="t" bIns="165100" lIns="105750" spcFirstLastPara="1" rIns="105750"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3. Emphasize Digital Agility</a:t>
              </a:r>
              <a:endParaRPr b="0" i="0" sz="1600" u="none" cap="none" strike="noStrike">
                <a:solidFill>
                  <a:schemeClr val="dk1"/>
                </a:solidFill>
                <a:latin typeface="Calibri"/>
                <a:ea typeface="Calibri"/>
                <a:cs typeface="Calibri"/>
                <a:sym typeface="Calibri"/>
              </a:endParaRPr>
            </a:p>
          </p:txBody>
        </p:sp>
        <p:sp>
          <p:nvSpPr>
            <p:cNvPr id="196" name="Google Shape;196;p4"/>
            <p:cNvSpPr/>
            <p:nvPr/>
          </p:nvSpPr>
          <p:spPr>
            <a:xfrm>
              <a:off x="4480682" y="663151"/>
              <a:ext cx="1340773" cy="72"/>
            </a:xfrm>
            <a:prstGeom prst="rect">
              <a:avLst/>
            </a:prstGeom>
            <a:solidFill>
              <a:srgbClr val="ECD6D3">
                <a:alpha val="89803"/>
              </a:srgbClr>
            </a:solidFill>
            <a:ln cap="flat" cmpd="sng" w="12700">
              <a:solidFill>
                <a:srgbClr val="ECD6D3">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5857209" y="613077"/>
              <a:ext cx="68528" cy="128853"/>
            </a:xfrm>
            <a:prstGeom prst="chevron">
              <a:avLst>
                <a:gd fmla="val 90000" name="adj"/>
              </a:avLst>
            </a:prstGeom>
            <a:solidFill>
              <a:srgbClr val="EBD6D4">
                <a:alpha val="89803"/>
              </a:srgbClr>
            </a:solidFill>
            <a:ln cap="flat" cmpd="sng" w="12700">
              <a:solidFill>
                <a:srgbClr val="EBD6D4">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4875971" y="388089"/>
              <a:ext cx="550195" cy="550195"/>
            </a:xfrm>
            <a:prstGeom prst="ellipse">
              <a:avLst/>
            </a:prstGeom>
            <a:solidFill>
              <a:srgbClr val="C47F6E"/>
            </a:solidFill>
            <a:ln cap="flat" cmpd="sng" w="12700">
              <a:solidFill>
                <a:srgbClr val="C47F6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txBox="1"/>
            <p:nvPr/>
          </p:nvSpPr>
          <p:spPr>
            <a:xfrm>
              <a:off x="4956545" y="468663"/>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4</a:t>
              </a:r>
              <a:endParaRPr/>
            </a:p>
          </p:txBody>
        </p:sp>
        <p:sp>
          <p:nvSpPr>
            <p:cNvPr id="200" name="Google Shape;200;p4"/>
            <p:cNvSpPr/>
            <p:nvPr/>
          </p:nvSpPr>
          <p:spPr>
            <a:xfrm>
              <a:off x="4480682" y="1103913"/>
              <a:ext cx="1340773" cy="1965600"/>
            </a:xfrm>
            <a:prstGeom prst="upArrowCallout">
              <a:avLst>
                <a:gd fmla="val 50000" name="adj1"/>
                <a:gd fmla="val 20000" name="adj2"/>
                <a:gd fmla="val 20000" name="adj3"/>
                <a:gd fmla="val 100000" name="adj4"/>
              </a:avLst>
            </a:prstGeom>
            <a:solidFill>
              <a:srgbClr val="EAD7D5">
                <a:alpha val="89803"/>
              </a:srgbClr>
            </a:solidFill>
            <a:ln cap="flat" cmpd="sng" w="12700">
              <a:solidFill>
                <a:srgbClr val="EAD7D5">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txBox="1"/>
            <p:nvPr/>
          </p:nvSpPr>
          <p:spPr>
            <a:xfrm>
              <a:off x="4480682" y="1372068"/>
              <a:ext cx="1340773" cy="1697445"/>
            </a:xfrm>
            <a:prstGeom prst="rect">
              <a:avLst/>
            </a:prstGeom>
            <a:noFill/>
            <a:ln>
              <a:noFill/>
            </a:ln>
          </p:spPr>
          <p:txBody>
            <a:bodyPr anchorCtr="0" anchor="t" bIns="165100" lIns="105750" spcFirstLastPara="1" rIns="105750"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4. Give Them Real-World Experience</a:t>
              </a:r>
              <a:endParaRPr b="0" i="0" sz="1600" u="none" cap="none" strike="noStrike">
                <a:solidFill>
                  <a:schemeClr val="dk1"/>
                </a:solidFill>
                <a:latin typeface="Calibri"/>
                <a:ea typeface="Calibri"/>
                <a:cs typeface="Calibri"/>
                <a:sym typeface="Calibri"/>
              </a:endParaRPr>
            </a:p>
          </p:txBody>
        </p:sp>
        <p:sp>
          <p:nvSpPr>
            <p:cNvPr id="202" name="Google Shape;202;p4"/>
            <p:cNvSpPr/>
            <p:nvPr/>
          </p:nvSpPr>
          <p:spPr>
            <a:xfrm>
              <a:off x="5970430" y="663151"/>
              <a:ext cx="1340773" cy="72"/>
            </a:xfrm>
            <a:prstGeom prst="rect">
              <a:avLst/>
            </a:prstGeom>
            <a:solidFill>
              <a:srgbClr val="E9D7D6">
                <a:alpha val="89803"/>
              </a:srgbClr>
            </a:solidFill>
            <a:ln cap="flat" cmpd="sng" w="12700">
              <a:solidFill>
                <a:srgbClr val="E9D7D6">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7346957" y="613077"/>
              <a:ext cx="68528" cy="128853"/>
            </a:xfrm>
            <a:prstGeom prst="chevron">
              <a:avLst>
                <a:gd fmla="val 90000" name="adj"/>
              </a:avLst>
            </a:prstGeom>
            <a:solidFill>
              <a:srgbClr val="E8D8D7">
                <a:alpha val="89803"/>
              </a:srgbClr>
            </a:solidFill>
            <a:ln cap="flat" cmpd="sng" w="12700">
              <a:solidFill>
                <a:srgbClr val="E8D8D7">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6365719" y="388089"/>
              <a:ext cx="550195" cy="550195"/>
            </a:xfrm>
            <a:prstGeom prst="ellipse">
              <a:avLst/>
            </a:prstGeom>
            <a:solidFill>
              <a:srgbClr val="B88881"/>
            </a:solidFill>
            <a:ln cap="flat" cmpd="sng" w="12700">
              <a:solidFill>
                <a:srgbClr val="B8888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txBox="1"/>
            <p:nvPr/>
          </p:nvSpPr>
          <p:spPr>
            <a:xfrm>
              <a:off x="6446293" y="468663"/>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5</a:t>
              </a:r>
              <a:endParaRPr/>
            </a:p>
          </p:txBody>
        </p:sp>
        <p:sp>
          <p:nvSpPr>
            <p:cNvPr id="206" name="Google Shape;206;p4"/>
            <p:cNvSpPr/>
            <p:nvPr/>
          </p:nvSpPr>
          <p:spPr>
            <a:xfrm>
              <a:off x="5970430" y="1103913"/>
              <a:ext cx="1340773" cy="1965600"/>
            </a:xfrm>
            <a:prstGeom prst="upArrowCallout">
              <a:avLst>
                <a:gd fmla="val 50000" name="adj1"/>
                <a:gd fmla="val 20000" name="adj2"/>
                <a:gd fmla="val 20000" name="adj3"/>
                <a:gd fmla="val 100000" name="adj4"/>
              </a:avLst>
            </a:prstGeom>
            <a:solidFill>
              <a:srgbClr val="E6D9D8">
                <a:alpha val="89803"/>
              </a:srgbClr>
            </a:solidFill>
            <a:ln cap="flat" cmpd="sng" w="12700">
              <a:solidFill>
                <a:srgbClr val="E6D9D8">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
            <p:cNvSpPr txBox="1"/>
            <p:nvPr/>
          </p:nvSpPr>
          <p:spPr>
            <a:xfrm>
              <a:off x="5970430" y="1372068"/>
              <a:ext cx="1340773" cy="1697445"/>
            </a:xfrm>
            <a:prstGeom prst="rect">
              <a:avLst/>
            </a:prstGeom>
            <a:noFill/>
            <a:ln>
              <a:noFill/>
            </a:ln>
          </p:spPr>
          <p:txBody>
            <a:bodyPr anchorCtr="0" anchor="t" bIns="165100" lIns="105750" spcFirstLastPara="1" rIns="105750"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5. Develop Strategic Thinking And Understanding Of Audience</a:t>
              </a:r>
              <a:endParaRPr b="0" i="0" sz="1600" u="none" cap="none" strike="noStrike">
                <a:solidFill>
                  <a:schemeClr val="dk1"/>
                </a:solidFill>
                <a:latin typeface="Calibri"/>
                <a:ea typeface="Calibri"/>
                <a:cs typeface="Calibri"/>
                <a:sym typeface="Calibri"/>
              </a:endParaRPr>
            </a:p>
          </p:txBody>
        </p:sp>
        <p:sp>
          <p:nvSpPr>
            <p:cNvPr id="208" name="Google Shape;208;p4"/>
            <p:cNvSpPr/>
            <p:nvPr/>
          </p:nvSpPr>
          <p:spPr>
            <a:xfrm>
              <a:off x="7460178" y="663151"/>
              <a:ext cx="1340773" cy="72"/>
            </a:xfrm>
            <a:prstGeom prst="rect">
              <a:avLst/>
            </a:prstGeom>
            <a:solidFill>
              <a:srgbClr val="E5DAD9">
                <a:alpha val="89803"/>
              </a:srgbClr>
            </a:solidFill>
            <a:ln cap="flat" cmpd="sng" w="12700">
              <a:solidFill>
                <a:srgbClr val="E5DAD9">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8836705" y="613077"/>
              <a:ext cx="68528" cy="128853"/>
            </a:xfrm>
            <a:prstGeom prst="chevron">
              <a:avLst>
                <a:gd fmla="val 90000" name="adj"/>
              </a:avLst>
            </a:prstGeom>
            <a:solidFill>
              <a:srgbClr val="E4DBDA">
                <a:alpha val="89803"/>
              </a:srgbClr>
            </a:solidFill>
            <a:ln cap="flat" cmpd="sng" w="12700">
              <a:solidFill>
                <a:srgbClr val="E4DBD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7855467" y="388089"/>
              <a:ext cx="550195" cy="550195"/>
            </a:xfrm>
            <a:prstGeom prst="ellipse">
              <a:avLst/>
            </a:prstGeom>
            <a:solidFill>
              <a:srgbClr val="AD9593"/>
            </a:solidFill>
            <a:ln cap="flat" cmpd="sng" w="12700">
              <a:solidFill>
                <a:srgbClr val="AD959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txBox="1"/>
            <p:nvPr/>
          </p:nvSpPr>
          <p:spPr>
            <a:xfrm>
              <a:off x="7936041" y="468663"/>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6</a:t>
              </a:r>
              <a:endParaRPr/>
            </a:p>
          </p:txBody>
        </p:sp>
        <p:sp>
          <p:nvSpPr>
            <p:cNvPr id="212" name="Google Shape;212;p4"/>
            <p:cNvSpPr/>
            <p:nvPr/>
          </p:nvSpPr>
          <p:spPr>
            <a:xfrm>
              <a:off x="7460178" y="1103913"/>
              <a:ext cx="1340773" cy="1965600"/>
            </a:xfrm>
            <a:prstGeom prst="upArrowCallout">
              <a:avLst>
                <a:gd fmla="val 50000" name="adj1"/>
                <a:gd fmla="val 20000" name="adj2"/>
                <a:gd fmla="val 20000" name="adj3"/>
                <a:gd fmla="val 100000" name="adj4"/>
              </a:avLst>
            </a:prstGeom>
            <a:solidFill>
              <a:srgbClr val="E3DCDB">
                <a:alpha val="89803"/>
              </a:srgbClr>
            </a:solidFill>
            <a:ln cap="flat" cmpd="sng" w="12700">
              <a:solidFill>
                <a:srgbClr val="E3DCD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txBox="1"/>
            <p:nvPr/>
          </p:nvSpPr>
          <p:spPr>
            <a:xfrm>
              <a:off x="7460178" y="1372068"/>
              <a:ext cx="1340773" cy="1697445"/>
            </a:xfrm>
            <a:prstGeom prst="rect">
              <a:avLst/>
            </a:prstGeom>
            <a:noFill/>
            <a:ln>
              <a:noFill/>
            </a:ln>
          </p:spPr>
          <p:txBody>
            <a:bodyPr anchorCtr="0" anchor="t" bIns="165100" lIns="105750" spcFirstLastPara="1" rIns="105750"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6. Teach Teamwork</a:t>
              </a:r>
              <a:endParaRPr b="0" i="0" sz="1600" u="none" cap="none" strike="noStrike">
                <a:solidFill>
                  <a:schemeClr val="dk1"/>
                </a:solidFill>
                <a:latin typeface="Calibri"/>
                <a:ea typeface="Calibri"/>
                <a:cs typeface="Calibri"/>
                <a:sym typeface="Calibri"/>
              </a:endParaRPr>
            </a:p>
          </p:txBody>
        </p:sp>
        <p:sp>
          <p:nvSpPr>
            <p:cNvPr id="214" name="Google Shape;214;p4"/>
            <p:cNvSpPr/>
            <p:nvPr/>
          </p:nvSpPr>
          <p:spPr>
            <a:xfrm>
              <a:off x="8949926" y="663151"/>
              <a:ext cx="671041" cy="72"/>
            </a:xfrm>
            <a:prstGeom prst="rect">
              <a:avLst/>
            </a:prstGeom>
            <a:solidFill>
              <a:srgbClr val="E1DDDD">
                <a:alpha val="89803"/>
              </a:srgbClr>
            </a:solidFill>
            <a:ln cap="flat" cmpd="sng" w="12700">
              <a:solidFill>
                <a:srgbClr val="E1DDD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p:nvPr/>
          </p:nvSpPr>
          <p:spPr>
            <a:xfrm>
              <a:off x="9345871" y="388089"/>
              <a:ext cx="550195" cy="550195"/>
            </a:xfrm>
            <a:prstGeom prst="ellipse">
              <a:avLst/>
            </a:prstGeom>
            <a:solidFill>
              <a:srgbClr val="A4A4A4"/>
            </a:solidFill>
            <a:ln cap="flat" cmpd="sng" w="12700">
              <a:solidFill>
                <a:srgbClr val="A4A4A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
            <p:cNvSpPr txBox="1"/>
            <p:nvPr/>
          </p:nvSpPr>
          <p:spPr>
            <a:xfrm>
              <a:off x="9426445" y="468663"/>
              <a:ext cx="389047" cy="389047"/>
            </a:xfrm>
            <a:prstGeom prst="rect">
              <a:avLst/>
            </a:prstGeom>
            <a:noFill/>
            <a:ln>
              <a:noFill/>
            </a:ln>
          </p:spPr>
          <p:txBody>
            <a:bodyPr anchorCtr="0" anchor="ctr" bIns="21350" lIns="21350" spcFirstLastPara="1" rIns="21350" wrap="square" tIns="21350">
              <a:noAutofit/>
            </a:bodyPr>
            <a:lstStyle/>
            <a:p>
              <a:pPr indent="0" lvl="0" marL="0" marR="0" rtl="0" algn="ctr">
                <a:lnSpc>
                  <a:spcPct val="90000"/>
                </a:lnSpc>
                <a:spcBef>
                  <a:spcPts val="0"/>
                </a:spcBef>
                <a:spcAft>
                  <a:spcPts val="0"/>
                </a:spcAft>
                <a:buClr>
                  <a:schemeClr val="lt1"/>
                </a:buClr>
                <a:buSzPts val="3600"/>
                <a:buFont typeface="Calibri"/>
                <a:buNone/>
              </a:pPr>
              <a:r>
                <a:rPr b="0" i="0" lang="en-GB" sz="3600" u="none" cap="none" strike="noStrike">
                  <a:solidFill>
                    <a:schemeClr val="lt1"/>
                  </a:solidFill>
                  <a:latin typeface="Calibri"/>
                  <a:ea typeface="Calibri"/>
                  <a:cs typeface="Calibri"/>
                  <a:sym typeface="Calibri"/>
                </a:rPr>
                <a:t>7</a:t>
              </a:r>
              <a:endParaRPr/>
            </a:p>
          </p:txBody>
        </p:sp>
        <p:sp>
          <p:nvSpPr>
            <p:cNvPr id="217" name="Google Shape;217;p4"/>
            <p:cNvSpPr/>
            <p:nvPr/>
          </p:nvSpPr>
          <p:spPr>
            <a:xfrm>
              <a:off x="8949926" y="1103913"/>
              <a:ext cx="1396347" cy="1965600"/>
            </a:xfrm>
            <a:prstGeom prst="upArrowCallout">
              <a:avLst>
                <a:gd fmla="val 50000" name="adj1"/>
                <a:gd fmla="val 20000" name="adj2"/>
                <a:gd fmla="val 20000" name="adj3"/>
                <a:gd fmla="val 100000" name="adj4"/>
              </a:avLst>
            </a:prstGeom>
            <a:solidFill>
              <a:srgbClr val="DFDFDF">
                <a:alpha val="89803"/>
              </a:srgbClr>
            </a:solidFill>
            <a:ln cap="flat" cmpd="sng" w="12700">
              <a:solidFill>
                <a:srgbClr val="DFDFD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
            <p:cNvSpPr txBox="1"/>
            <p:nvPr/>
          </p:nvSpPr>
          <p:spPr>
            <a:xfrm>
              <a:off x="8949926" y="1383182"/>
              <a:ext cx="1396347" cy="1686331"/>
            </a:xfrm>
            <a:prstGeom prst="rect">
              <a:avLst/>
            </a:prstGeom>
            <a:noFill/>
            <a:ln>
              <a:noFill/>
            </a:ln>
          </p:spPr>
          <p:txBody>
            <a:bodyPr anchorCtr="0" anchor="t" bIns="165100" lIns="110125" spcFirstLastPara="1" rIns="110125" wrap="square" tIns="165100">
              <a:noAutofit/>
            </a:bodyPr>
            <a:lstStyle/>
            <a:p>
              <a:pPr indent="0" lvl="0" marL="0" marR="0" rtl="0" algn="l">
                <a:lnSpc>
                  <a:spcPct val="90000"/>
                </a:lnSpc>
                <a:spcBef>
                  <a:spcPts val="0"/>
                </a:spcBef>
                <a:spcAft>
                  <a:spcPts val="0"/>
                </a:spcAft>
                <a:buClr>
                  <a:schemeClr val="dk1"/>
                </a:buClr>
                <a:buSzPts val="1600"/>
                <a:buFont typeface="Calibri"/>
                <a:buNone/>
              </a:pPr>
              <a:r>
                <a:rPr b="1" i="0" lang="en-GB" sz="1600" u="none" cap="none" strike="noStrike">
                  <a:solidFill>
                    <a:schemeClr val="dk1"/>
                  </a:solidFill>
                  <a:latin typeface="Calibri"/>
                  <a:ea typeface="Calibri"/>
                  <a:cs typeface="Calibri"/>
                  <a:sym typeface="Calibri"/>
                </a:rPr>
                <a:t>7. Assign Content Packages</a:t>
              </a:r>
              <a:endParaRPr b="0" i="0" sz="1600" u="none" cap="none" strike="noStrike">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2" name="Shape 222"/>
        <p:cNvGrpSpPr/>
        <p:nvPr/>
      </p:nvGrpSpPr>
      <p:grpSpPr>
        <a:xfrm>
          <a:off x="0" y="0"/>
          <a:ext cx="0" cy="0"/>
          <a:chOff x="0" y="0"/>
          <a:chExt cx="0" cy="0"/>
        </a:xfrm>
      </p:grpSpPr>
      <p:sp>
        <p:nvSpPr>
          <p:cNvPr id="223" name="Google Shape;223;p5"/>
          <p:cNvSpPr/>
          <p:nvPr/>
        </p:nvSpPr>
        <p:spPr>
          <a:xfrm>
            <a:off x="321480" y="320040"/>
            <a:ext cx="11545864" cy="6217920"/>
          </a:xfrm>
          <a:prstGeom prst="rect">
            <a:avLst/>
          </a:prstGeom>
          <a:solidFill>
            <a:schemeClr val="dk1">
              <a:alpha val="784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5"/>
          <p:cNvSpPr txBox="1"/>
          <p:nvPr>
            <p:ph type="title"/>
          </p:nvPr>
        </p:nvSpPr>
        <p:spPr>
          <a:xfrm>
            <a:off x="837981" y="963877"/>
            <a:ext cx="3493452" cy="246512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100"/>
              <a:buFont typeface="Calibri"/>
              <a:buNone/>
            </a:pPr>
            <a:r>
              <a:rPr b="1" lang="en-GB" sz="3100"/>
              <a:t>10 Digital Skills That Can Make Students Instantly Employable</a:t>
            </a:r>
            <a:br>
              <a:rPr lang="en-GB" sz="3100">
                <a:solidFill>
                  <a:schemeClr val="accent1"/>
                </a:solidFill>
              </a:rPr>
            </a:br>
            <a:r>
              <a:rPr lang="en-GB" sz="1400">
                <a:solidFill>
                  <a:schemeClr val="accent1"/>
                </a:solidFill>
              </a:rPr>
              <a:t>(</a:t>
            </a:r>
            <a:r>
              <a:rPr lang="en-GB" sz="1400" u="sng">
                <a:solidFill>
                  <a:schemeClr val="accent1"/>
                </a:solidFill>
                <a:hlinkClick r:id="rId3"/>
              </a:rPr>
              <a:t>https://digitalmarketinginstitute.com/blog/12-07-17-10-digital-skills-that-can-make-students-instantly-employable</a:t>
            </a:r>
            <a:r>
              <a:rPr lang="en-GB" sz="1400">
                <a:solidFill>
                  <a:schemeClr val="accent1"/>
                </a:solidFill>
              </a:rPr>
              <a:t>)</a:t>
            </a:r>
            <a:endParaRPr sz="3100">
              <a:solidFill>
                <a:schemeClr val="accent1"/>
              </a:solidFill>
            </a:endParaRPr>
          </a:p>
        </p:txBody>
      </p:sp>
      <p:cxnSp>
        <p:nvCxnSpPr>
          <p:cNvPr id="225" name="Google Shape;225;p5"/>
          <p:cNvCxnSpPr/>
          <p:nvPr/>
        </p:nvCxnSpPr>
        <p:spPr>
          <a:xfrm>
            <a:off x="4653083" y="2057400"/>
            <a:ext cx="0" cy="2743200"/>
          </a:xfrm>
          <a:prstGeom prst="straightConnector1">
            <a:avLst/>
          </a:prstGeom>
          <a:noFill/>
          <a:ln cap="flat" cmpd="sng" w="19050">
            <a:solidFill>
              <a:srgbClr val="262626"/>
            </a:solidFill>
            <a:prstDash val="solid"/>
            <a:miter lim="800000"/>
            <a:headEnd len="sm" w="sm" type="none"/>
            <a:tailEnd len="sm" w="sm" type="none"/>
          </a:ln>
        </p:spPr>
      </p:cxnSp>
      <p:sp>
        <p:nvSpPr>
          <p:cNvPr id="226" name="Google Shape;226;p5"/>
          <p:cNvSpPr txBox="1"/>
          <p:nvPr>
            <p:ph idx="1" type="body"/>
          </p:nvPr>
        </p:nvSpPr>
        <p:spPr>
          <a:xfrm>
            <a:off x="4974735" y="963877"/>
            <a:ext cx="6376108" cy="4930246"/>
          </a:xfrm>
          <a:prstGeom prst="rect">
            <a:avLst/>
          </a:prstGeom>
          <a:noFill/>
          <a:ln>
            <a:noFill/>
          </a:ln>
        </p:spPr>
        <p:txBody>
          <a:bodyPr anchorCtr="0" anchor="ctr"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400"/>
              <a:buFont typeface="Calibri"/>
              <a:buAutoNum type="arabicPeriod"/>
            </a:pPr>
            <a:r>
              <a:rPr b="1" lang="en-GB" sz="2400"/>
              <a:t>Social Media</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Search Engine Marketing</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Analytics</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Content Marketing</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Email</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Mobile</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Strategy &amp; Planning</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Social Selling</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Pay-Per-Click Marketing (PPC)</a:t>
            </a:r>
            <a:endParaRPr/>
          </a:p>
          <a:p>
            <a:pPr indent="-514350" lvl="0" marL="514350" rtl="0" algn="l">
              <a:lnSpc>
                <a:spcPct val="90000"/>
              </a:lnSpc>
              <a:spcBef>
                <a:spcPts val="1000"/>
              </a:spcBef>
              <a:spcAft>
                <a:spcPts val="0"/>
              </a:spcAft>
              <a:buClr>
                <a:schemeClr val="dk1"/>
              </a:buClr>
              <a:buSzPts val="2400"/>
              <a:buFont typeface="Calibri"/>
              <a:buAutoNum type="arabicPeriod"/>
            </a:pPr>
            <a:r>
              <a:rPr b="1" lang="en-GB" sz="2400"/>
              <a:t>Video</a:t>
            </a:r>
            <a:endParaRPr sz="2400"/>
          </a:p>
        </p:txBody>
      </p:sp>
      <p:pic>
        <p:nvPicPr>
          <p:cNvPr id="227" name="Google Shape;227;p5"/>
          <p:cNvPicPr preferRelativeResize="0"/>
          <p:nvPr/>
        </p:nvPicPr>
        <p:blipFill rotWithShape="1">
          <a:blip r:embed="rId4">
            <a:alphaModFix/>
          </a:blip>
          <a:srcRect b="0" l="0" r="0" t="0"/>
          <a:stretch/>
        </p:blipFill>
        <p:spPr>
          <a:xfrm>
            <a:off x="-189933" y="3645024"/>
            <a:ext cx="5401116" cy="303812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1" name="Shape 231"/>
        <p:cNvGrpSpPr/>
        <p:nvPr/>
      </p:nvGrpSpPr>
      <p:grpSpPr>
        <a:xfrm>
          <a:off x="0" y="0"/>
          <a:ext cx="0" cy="0"/>
          <a:chOff x="0" y="0"/>
          <a:chExt cx="0" cy="0"/>
        </a:xfrm>
      </p:grpSpPr>
      <p:sp>
        <p:nvSpPr>
          <p:cNvPr id="232" name="Google Shape;232;p6"/>
          <p:cNvSpPr txBox="1"/>
          <p:nvPr>
            <p:ph type="title"/>
          </p:nvPr>
        </p:nvSpPr>
        <p:spPr>
          <a:xfrm>
            <a:off x="1523603" y="2245809"/>
            <a:ext cx="9141618" cy="15647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GB" sz="4800">
                <a:solidFill>
                  <a:schemeClr val="dk1"/>
                </a:solidFill>
                <a:latin typeface="Calibri"/>
                <a:ea typeface="Calibri"/>
                <a:cs typeface="Calibri"/>
                <a:sym typeface="Calibri"/>
              </a:rPr>
              <a:t>Let’s see some examples</a:t>
            </a:r>
            <a:endParaRPr/>
          </a:p>
        </p:txBody>
      </p:sp>
      <p:sp>
        <p:nvSpPr>
          <p:cNvPr id="233" name="Google Shape;233;p6"/>
          <p:cNvSpPr txBox="1"/>
          <p:nvPr>
            <p:ph idx="1" type="body"/>
          </p:nvPr>
        </p:nvSpPr>
        <p:spPr>
          <a:xfrm>
            <a:off x="1523603" y="3947050"/>
            <a:ext cx="9141618" cy="5725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GB" sz="2000">
                <a:solidFill>
                  <a:schemeClr val="dk1"/>
                </a:solidFill>
                <a:latin typeface="Calibri"/>
                <a:ea typeface="Calibri"/>
                <a:cs typeface="Calibri"/>
                <a:sym typeface="Calibri"/>
              </a:rPr>
              <a:t>What can you actually do in class?</a:t>
            </a:r>
            <a:endParaRPr/>
          </a:p>
        </p:txBody>
      </p:sp>
      <p:sp>
        <p:nvSpPr>
          <p:cNvPr id="234" name="Google Shape;234;p6"/>
          <p:cNvSpPr/>
          <p:nvPr/>
        </p:nvSpPr>
        <p:spPr>
          <a:xfrm>
            <a:off x="0" y="1"/>
            <a:ext cx="5919077" cy="2130951"/>
          </a:xfrm>
          <a:custGeom>
            <a:rect b="b" l="l" r="r" t="t"/>
            <a:pathLst>
              <a:path extrusionOk="0" h="2130951" w="5920619">
                <a:moveTo>
                  <a:pt x="0" y="0"/>
                </a:moveTo>
                <a:lnTo>
                  <a:pt x="3191370" y="0"/>
                </a:lnTo>
                <a:lnTo>
                  <a:pt x="3346315" y="0"/>
                </a:lnTo>
                <a:lnTo>
                  <a:pt x="5920619" y="0"/>
                </a:lnTo>
                <a:lnTo>
                  <a:pt x="4936971" y="2130951"/>
                </a:lnTo>
                <a:lnTo>
                  <a:pt x="0" y="2130951"/>
                </a:lnTo>
                <a:close/>
              </a:path>
            </a:pathLst>
          </a:cu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5" name="Google Shape;235;p6"/>
          <p:cNvSpPr/>
          <p:nvPr/>
        </p:nvSpPr>
        <p:spPr>
          <a:xfrm>
            <a:off x="5096511" y="0"/>
            <a:ext cx="7092313" cy="2130952"/>
          </a:xfrm>
          <a:custGeom>
            <a:rect b="b" l="l" r="r" t="t"/>
            <a:pathLst>
              <a:path extrusionOk="0" h="2130952" w="7094160">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6" name="Google Shape;236;p6"/>
          <p:cNvSpPr/>
          <p:nvPr/>
        </p:nvSpPr>
        <p:spPr>
          <a:xfrm flipH="1">
            <a:off x="6148119" y="4682920"/>
            <a:ext cx="4521618" cy="2175080"/>
          </a:xfrm>
          <a:custGeom>
            <a:rect b="b" l="l" r="r" t="t"/>
            <a:pathLst>
              <a:path extrusionOk="0" h="2175080" w="4522796">
                <a:moveTo>
                  <a:pt x="3515449" y="0"/>
                </a:moveTo>
                <a:lnTo>
                  <a:pt x="0" y="0"/>
                </a:lnTo>
                <a:lnTo>
                  <a:pt x="0" y="2175080"/>
                </a:lnTo>
                <a:lnTo>
                  <a:pt x="4522796" y="217508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lt1"/>
              </a:solidFill>
              <a:latin typeface="Calibri"/>
              <a:ea typeface="Calibri"/>
              <a:cs typeface="Calibri"/>
              <a:sym typeface="Calibri"/>
            </a:endParaRPr>
          </a:p>
        </p:txBody>
      </p:sp>
      <p:sp>
        <p:nvSpPr>
          <p:cNvPr id="237" name="Google Shape;237;p6"/>
          <p:cNvSpPr/>
          <p:nvPr/>
        </p:nvSpPr>
        <p:spPr>
          <a:xfrm>
            <a:off x="6265178" y="4682920"/>
            <a:ext cx="5923647" cy="2175080"/>
          </a:xfrm>
          <a:custGeom>
            <a:rect b="b" l="l" r="r" t="t"/>
            <a:pathLst>
              <a:path extrusionOk="0" h="2175080" w="5925190">
                <a:moveTo>
                  <a:pt x="1007347" y="0"/>
                </a:moveTo>
                <a:lnTo>
                  <a:pt x="5925190" y="0"/>
                </a:lnTo>
                <a:lnTo>
                  <a:pt x="5925190" y="2175080"/>
                </a:lnTo>
                <a:lnTo>
                  <a:pt x="0" y="217508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8" name="Google Shape;238;p6"/>
          <p:cNvSpPr/>
          <p:nvPr/>
        </p:nvSpPr>
        <p:spPr>
          <a:xfrm>
            <a:off x="0" y="4682920"/>
            <a:ext cx="7112682" cy="2175080"/>
          </a:xfrm>
          <a:custGeom>
            <a:rect b="b" l="l" r="r" t="t"/>
            <a:pathLst>
              <a:path extrusionOk="0" h="2175080" w="7114535">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2" name="Shape 242"/>
        <p:cNvGrpSpPr/>
        <p:nvPr/>
      </p:nvGrpSpPr>
      <p:grpSpPr>
        <a:xfrm>
          <a:off x="0" y="0"/>
          <a:ext cx="0" cy="0"/>
          <a:chOff x="0" y="0"/>
          <a:chExt cx="0" cy="0"/>
        </a:xfrm>
      </p:grpSpPr>
      <p:sp>
        <p:nvSpPr>
          <p:cNvPr id="243" name="Google Shape;243;p7"/>
          <p:cNvSpPr txBox="1"/>
          <p:nvPr>
            <p:ph type="title"/>
          </p:nvPr>
        </p:nvSpPr>
        <p:spPr>
          <a:xfrm>
            <a:off x="837981" y="365125"/>
            <a:ext cx="105128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Calibri"/>
              <a:buNone/>
            </a:pPr>
            <a:r>
              <a:rPr b="1" lang="en-GB" sz="4399" u="sng">
                <a:solidFill>
                  <a:schemeClr val="hlink"/>
                </a:solidFill>
                <a:hlinkClick r:id="rId3"/>
              </a:rPr>
              <a:t>Explore how social media shapes world events</a:t>
            </a:r>
            <a:endParaRPr sz="4399"/>
          </a:p>
        </p:txBody>
      </p:sp>
      <p:pic>
        <p:nvPicPr>
          <p:cNvPr id="244" name="Google Shape;244;p7"/>
          <p:cNvPicPr preferRelativeResize="0"/>
          <p:nvPr/>
        </p:nvPicPr>
        <p:blipFill rotWithShape="1">
          <a:blip r:embed="rId4">
            <a:alphaModFix/>
          </a:blip>
          <a:srcRect b="-1" l="7987" r="16" t="0"/>
          <a:stretch/>
        </p:blipFill>
        <p:spPr>
          <a:xfrm>
            <a:off x="1053851" y="2852936"/>
            <a:ext cx="2727511" cy="2964877"/>
          </a:xfrm>
          <a:prstGeom prst="rect">
            <a:avLst/>
          </a:prstGeom>
          <a:noFill/>
          <a:ln>
            <a:noFill/>
          </a:ln>
        </p:spPr>
      </p:pic>
      <p:sp>
        <p:nvSpPr>
          <p:cNvPr id="245" name="Google Shape;245;p7"/>
          <p:cNvSpPr txBox="1"/>
          <p:nvPr>
            <p:ph idx="1" type="body"/>
          </p:nvPr>
        </p:nvSpPr>
        <p:spPr>
          <a:xfrm>
            <a:off x="4078188" y="2013953"/>
            <a:ext cx="7272655" cy="4163009"/>
          </a:xfrm>
          <a:prstGeom prst="rect">
            <a:avLst/>
          </a:prstGeom>
          <a:noFill/>
          <a:ln>
            <a:noFill/>
          </a:ln>
        </p:spPr>
        <p:txBody>
          <a:bodyPr anchorCtr="0" anchor="t" bIns="45700" lIns="91425" spcFirstLastPara="1" rIns="91425" wrap="square" tIns="45700">
            <a:normAutofit/>
          </a:bodyPr>
          <a:lstStyle/>
          <a:p>
            <a:pPr indent="-228531" lvl="0" marL="228531" rtl="0" algn="l">
              <a:lnSpc>
                <a:spcPct val="90000"/>
              </a:lnSpc>
              <a:spcBef>
                <a:spcPts val="0"/>
              </a:spcBef>
              <a:spcAft>
                <a:spcPts val="0"/>
              </a:spcAft>
              <a:buClr>
                <a:schemeClr val="dk1"/>
              </a:buClr>
              <a:buSzPts val="1900"/>
              <a:buChar char="•"/>
            </a:pPr>
            <a:r>
              <a:rPr lang="en-GB" sz="1900"/>
              <a:t>On March 15, 2013, the award-winning graphic novel, </a:t>
            </a:r>
            <a:r>
              <a:rPr i="1" lang="en-GB" sz="1900"/>
              <a:t>Persepolis</a:t>
            </a:r>
            <a:r>
              <a:rPr lang="en-GB" sz="1900"/>
              <a:t> by Marjane Satrapi, was pulled from library shelves and ordered removed from classrooms by the Chicago Public Schools.  A student journalist found Satrapi’s literary agent, who immediately found the author. Satrapi, who now lives in Paris, responded – as did the American Library Association's Office of Intellectual Freedom and many outraged local, national and global citizens. In summary: Students used social media to put the word out about Chicago’s policy, and </a:t>
            </a:r>
            <a:r>
              <a:rPr lang="en-GB" sz="1900" u="sng">
                <a:solidFill>
                  <a:schemeClr val="hlink"/>
                </a:solidFill>
                <a:hlinkClick r:id="rId5"/>
              </a:rPr>
              <a:t>the book was returned to library shelves.</a:t>
            </a:r>
            <a:endParaRPr sz="1900"/>
          </a:p>
          <a:p>
            <a:pPr indent="-107881" lvl="0" marL="228531" rtl="0" algn="l">
              <a:lnSpc>
                <a:spcPct val="90000"/>
              </a:lnSpc>
              <a:spcBef>
                <a:spcPts val="1000"/>
              </a:spcBef>
              <a:spcAft>
                <a:spcPts val="0"/>
              </a:spcAft>
              <a:buClr>
                <a:schemeClr val="dk1"/>
              </a:buClr>
              <a:buSzPts val="1900"/>
              <a:buNone/>
            </a:pPr>
            <a:r>
              <a:t/>
            </a:r>
            <a:endParaRPr sz="1900"/>
          </a:p>
          <a:p>
            <a:pPr indent="-228531" lvl="0" marL="228531" rtl="0" algn="l">
              <a:lnSpc>
                <a:spcPct val="90000"/>
              </a:lnSpc>
              <a:spcBef>
                <a:spcPts val="1000"/>
              </a:spcBef>
              <a:spcAft>
                <a:spcPts val="0"/>
              </a:spcAft>
              <a:buClr>
                <a:schemeClr val="dk1"/>
              </a:buClr>
              <a:buSzPts val="1900"/>
              <a:buChar char="•"/>
            </a:pPr>
            <a:r>
              <a:rPr lang="en-GB" sz="1900"/>
              <a:t>Ironically, the book was written partly in reaction to the censorship of artistic expression in Iran under the fundamentalist Islamic regime that took over power of the country after the 1979 Revolution.</a:t>
            </a:r>
            <a:endParaRPr/>
          </a:p>
        </p:txBody>
      </p:sp>
      <p:sp>
        <p:nvSpPr>
          <p:cNvPr id="246" name="Google Shape;246;p7"/>
          <p:cNvSpPr/>
          <p:nvPr/>
        </p:nvSpPr>
        <p:spPr>
          <a:xfrm>
            <a:off x="1053851" y="2013954"/>
            <a:ext cx="2727510" cy="515715"/>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lt1"/>
                </a:solidFill>
                <a:latin typeface="Calibri"/>
                <a:ea typeface="Calibri"/>
                <a:cs typeface="Calibri"/>
                <a:sym typeface="Calibri"/>
              </a:rPr>
              <a:t>A case study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0" name="Shape 250"/>
        <p:cNvGrpSpPr/>
        <p:nvPr/>
      </p:nvGrpSpPr>
      <p:grpSpPr>
        <a:xfrm>
          <a:off x="0" y="0"/>
          <a:ext cx="0" cy="0"/>
          <a:chOff x="0" y="0"/>
          <a:chExt cx="0" cy="0"/>
        </a:xfrm>
      </p:grpSpPr>
      <p:sp>
        <p:nvSpPr>
          <p:cNvPr id="251" name="Google Shape;251;p8"/>
          <p:cNvSpPr txBox="1"/>
          <p:nvPr>
            <p:ph type="title"/>
          </p:nvPr>
        </p:nvSpPr>
        <p:spPr>
          <a:xfrm>
            <a:off x="837981" y="365125"/>
            <a:ext cx="105128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99"/>
              <a:buFont typeface="Calibri"/>
              <a:buNone/>
            </a:pPr>
            <a:r>
              <a:rPr b="1" lang="en-GB" sz="4399"/>
              <a:t>Below are three levels of activity for students</a:t>
            </a:r>
            <a:r>
              <a:rPr lang="en-GB" sz="4399"/>
              <a:t>:</a:t>
            </a:r>
            <a:endParaRPr/>
          </a:p>
        </p:txBody>
      </p:sp>
      <p:pic>
        <p:nvPicPr>
          <p:cNvPr id="252" name="Google Shape;252;p8"/>
          <p:cNvPicPr preferRelativeResize="0"/>
          <p:nvPr/>
        </p:nvPicPr>
        <p:blipFill rotWithShape="1">
          <a:blip r:embed="rId3">
            <a:alphaModFix/>
          </a:blip>
          <a:srcRect b="2" l="22266" r="33317" t="0"/>
          <a:stretch/>
        </p:blipFill>
        <p:spPr>
          <a:xfrm>
            <a:off x="798979" y="1904281"/>
            <a:ext cx="3373932" cy="4272681"/>
          </a:xfrm>
          <a:prstGeom prst="rect">
            <a:avLst/>
          </a:prstGeom>
          <a:noFill/>
          <a:ln>
            <a:noFill/>
          </a:ln>
        </p:spPr>
      </p:pic>
      <p:sp>
        <p:nvSpPr>
          <p:cNvPr id="253" name="Google Shape;253;p8"/>
          <p:cNvSpPr txBox="1"/>
          <p:nvPr>
            <p:ph idx="1" type="body"/>
          </p:nvPr>
        </p:nvSpPr>
        <p:spPr>
          <a:xfrm>
            <a:off x="4634800" y="1825625"/>
            <a:ext cx="671604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en-GB" sz="2000"/>
              <a:t>Flashlight:</a:t>
            </a:r>
            <a:r>
              <a:rPr lang="en-GB" sz="2000"/>
              <a:t> How can you verify that the above story is true? Can you find news reports or statements from the parties involved online? Do they verify the story or conflict with the story? How can a researcher resolve conflicts if sources say different things in a case study?</a:t>
            </a:r>
            <a:br>
              <a:rPr lang="en-GB" sz="2000"/>
            </a:br>
            <a:br>
              <a:rPr lang="en-GB" sz="2000"/>
            </a:br>
            <a:r>
              <a:rPr b="1" lang="en-GB" sz="2000"/>
              <a:t>Spotlight:</a:t>
            </a:r>
            <a:r>
              <a:rPr lang="en-GB" sz="2000"/>
              <a:t> Research a similar case of censorship that was overturned. Start by looking over </a:t>
            </a:r>
            <a:r>
              <a:rPr lang="en-GB" sz="2000" u="sng">
                <a:solidFill>
                  <a:schemeClr val="hlink"/>
                </a:solidFill>
                <a:hlinkClick r:id="rId4"/>
              </a:rPr>
              <a:t>the Global Journalist.</a:t>
            </a:r>
            <a:r>
              <a:rPr lang="en-GB" sz="2000"/>
              <a:t> Explore the role of social media in the case.</a:t>
            </a:r>
            <a:br>
              <a:rPr lang="en-GB" sz="2000"/>
            </a:br>
            <a:br>
              <a:rPr lang="en-GB" sz="2000"/>
            </a:br>
            <a:r>
              <a:rPr b="1" lang="en-GB" sz="2000"/>
              <a:t>Searchlight:</a:t>
            </a:r>
            <a:r>
              <a:rPr lang="en-GB" sz="2000"/>
              <a:t> </a:t>
            </a:r>
            <a:r>
              <a:rPr lang="en-GB" sz="2000" u="sng">
                <a:solidFill>
                  <a:schemeClr val="hlink"/>
                </a:solidFill>
                <a:hlinkClick r:id="rId5"/>
              </a:rPr>
              <a:t>The use of social media is exploding</a:t>
            </a:r>
            <a:r>
              <a:rPr lang="en-GB" sz="2000"/>
              <a:t>. </a:t>
            </a:r>
            <a:r>
              <a:rPr lang="en-GB" sz="2000" u="sng">
                <a:solidFill>
                  <a:schemeClr val="hlink"/>
                </a:solidFill>
                <a:hlinkClick r:id="rId6"/>
              </a:rPr>
              <a:t>Is censorship also increasing?</a:t>
            </a:r>
            <a:r>
              <a:rPr lang="en-GB" sz="2000"/>
              <a:t> How would a researcher look into that? Find two or three examples of groups that monitor Internet freedom. Do those measurements include social media?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7" name="Shape 257"/>
        <p:cNvGrpSpPr/>
        <p:nvPr/>
      </p:nvGrpSpPr>
      <p:grpSpPr>
        <a:xfrm>
          <a:off x="0" y="0"/>
          <a:ext cx="0" cy="0"/>
          <a:chOff x="0" y="0"/>
          <a:chExt cx="0" cy="0"/>
        </a:xfrm>
      </p:grpSpPr>
      <p:sp>
        <p:nvSpPr>
          <p:cNvPr id="258" name="Google Shape;258;p9"/>
          <p:cNvSpPr txBox="1"/>
          <p:nvPr>
            <p:ph type="title"/>
          </p:nvPr>
        </p:nvSpPr>
        <p:spPr>
          <a:xfrm>
            <a:off x="837981" y="365125"/>
            <a:ext cx="10512862" cy="5435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100"/>
              <a:buFont typeface="Calibri"/>
              <a:buNone/>
            </a:pPr>
            <a:r>
              <a:rPr b="1" lang="en-GB" sz="3100"/>
              <a:t>Use digital tools to collect, publish and share content on the web</a:t>
            </a:r>
            <a:endParaRPr/>
          </a:p>
        </p:txBody>
      </p:sp>
      <p:grpSp>
        <p:nvGrpSpPr>
          <p:cNvPr id="259" name="Google Shape;259;p9"/>
          <p:cNvGrpSpPr/>
          <p:nvPr/>
        </p:nvGrpSpPr>
        <p:grpSpPr>
          <a:xfrm>
            <a:off x="549796" y="1343975"/>
            <a:ext cx="11017223" cy="5250169"/>
            <a:chOff x="0" y="3207"/>
            <a:chExt cx="11017223" cy="5250169"/>
          </a:xfrm>
        </p:grpSpPr>
        <p:sp>
          <p:nvSpPr>
            <p:cNvPr id="260" name="Google Shape;260;p9"/>
            <p:cNvSpPr/>
            <p:nvPr/>
          </p:nvSpPr>
          <p:spPr>
            <a:xfrm>
              <a:off x="0" y="3207"/>
              <a:ext cx="11017223" cy="1411810"/>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
            <p:cNvSpPr/>
            <p:nvPr/>
          </p:nvSpPr>
          <p:spPr>
            <a:xfrm>
              <a:off x="427072" y="320864"/>
              <a:ext cx="777254" cy="776495"/>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9"/>
            <p:cNvSpPr/>
            <p:nvPr/>
          </p:nvSpPr>
          <p:spPr>
            <a:xfrm>
              <a:off x="1631399" y="3207"/>
              <a:ext cx="9336410" cy="15000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txBox="1"/>
            <p:nvPr/>
          </p:nvSpPr>
          <p:spPr>
            <a:xfrm>
              <a:off x="1631399" y="3207"/>
              <a:ext cx="9336410" cy="1500048"/>
            </a:xfrm>
            <a:prstGeom prst="rect">
              <a:avLst/>
            </a:prstGeom>
            <a:noFill/>
            <a:ln>
              <a:noFill/>
            </a:ln>
          </p:spPr>
          <p:txBody>
            <a:bodyPr anchorCtr="0" anchor="ctr" bIns="158750" lIns="158750" spcFirstLastPara="1" rIns="158750" wrap="square" tIns="15875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sng" cap="none" strike="noStrike">
                  <a:solidFill>
                    <a:schemeClr val="dk1"/>
                  </a:solidFill>
                  <a:latin typeface="Calibri"/>
                  <a:ea typeface="Calibri"/>
                  <a:cs typeface="Calibri"/>
                  <a:sym typeface="Calibri"/>
                  <a:hlinkClick r:id="rId4"/>
                </a:rPr>
                <a:t>Paper.li </a:t>
              </a:r>
              <a:r>
                <a:rPr b="0" i="0" lang="en-GB" sz="1600" u="none" cap="none" strike="noStrike">
                  <a:solidFill>
                    <a:schemeClr val="dk1"/>
                  </a:solidFill>
                  <a:latin typeface="Calibri"/>
                  <a:ea typeface="Calibri"/>
                  <a:cs typeface="Calibri"/>
                  <a:sym typeface="Calibri"/>
                </a:rPr>
                <a:t>- find and collect content that's aligned with your audience's interests. We use natural language processing, machine learning and social signals to analyse and extract the most relevant and engaging stories from social media and the web. Paper.li automatically finds content on any subject, or you can quickly and easily add your own content sources. Then prioritize them and add filters to best reflect the type of content you want.</a:t>
              </a:r>
              <a:endParaRPr b="0" i="0" sz="1600" u="none" cap="none" strike="noStrike">
                <a:solidFill>
                  <a:schemeClr val="dk1"/>
                </a:solidFill>
                <a:latin typeface="Calibri"/>
                <a:ea typeface="Calibri"/>
                <a:cs typeface="Calibri"/>
                <a:sym typeface="Calibri"/>
              </a:endParaRPr>
            </a:p>
          </p:txBody>
        </p:sp>
        <p:sp>
          <p:nvSpPr>
            <p:cNvPr id="264" name="Google Shape;264;p9"/>
            <p:cNvSpPr/>
            <p:nvPr/>
          </p:nvSpPr>
          <p:spPr>
            <a:xfrm>
              <a:off x="0" y="1878267"/>
              <a:ext cx="11017223" cy="1411810"/>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a:off x="427072" y="2195925"/>
              <a:ext cx="777254" cy="776495"/>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1631399" y="1878267"/>
              <a:ext cx="9336410" cy="15000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9"/>
            <p:cNvSpPr txBox="1"/>
            <p:nvPr/>
          </p:nvSpPr>
          <p:spPr>
            <a:xfrm>
              <a:off x="1631399" y="1878267"/>
              <a:ext cx="9336410" cy="1500048"/>
            </a:xfrm>
            <a:prstGeom prst="rect">
              <a:avLst/>
            </a:prstGeom>
            <a:noFill/>
            <a:ln>
              <a:noFill/>
            </a:ln>
          </p:spPr>
          <p:txBody>
            <a:bodyPr anchorCtr="0" anchor="ctr" bIns="158750" lIns="158750" spcFirstLastPara="1" rIns="158750" wrap="square" tIns="15875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sng" cap="none" strike="noStrike">
                  <a:solidFill>
                    <a:schemeClr val="dk1"/>
                  </a:solidFill>
                  <a:latin typeface="Calibri"/>
                  <a:ea typeface="Calibri"/>
                  <a:cs typeface="Calibri"/>
                  <a:sym typeface="Calibri"/>
                  <a:hlinkClick r:id="rId6"/>
                </a:rPr>
                <a:t>Currents</a:t>
              </a:r>
              <a:r>
                <a:rPr b="0" i="0" lang="en-GB" sz="1600" u="none" cap="none" strike="noStrike">
                  <a:solidFill>
                    <a:schemeClr val="dk1"/>
                  </a:solidFill>
                  <a:latin typeface="Calibri"/>
                  <a:ea typeface="Calibri"/>
                  <a:cs typeface="Calibri"/>
                  <a:sym typeface="Calibri"/>
                </a:rPr>
                <a:t> - a free tool that shows the attention of over 1 billion people each month and 850,000 viewed articles each day. It enables publishers to see which topics are performing the best in news sites around the world. It also shows the keywords that people are using to search the content and how those topics have performed historically.</a:t>
              </a:r>
              <a:endParaRPr b="0" i="0" sz="1600" u="none" cap="none" strike="noStrike">
                <a:solidFill>
                  <a:schemeClr val="dk1"/>
                </a:solidFill>
                <a:latin typeface="Calibri"/>
                <a:ea typeface="Calibri"/>
                <a:cs typeface="Calibri"/>
                <a:sym typeface="Calibri"/>
              </a:endParaRPr>
            </a:p>
          </p:txBody>
        </p:sp>
        <p:sp>
          <p:nvSpPr>
            <p:cNvPr id="268" name="Google Shape;268;p9"/>
            <p:cNvSpPr/>
            <p:nvPr/>
          </p:nvSpPr>
          <p:spPr>
            <a:xfrm>
              <a:off x="0" y="3753328"/>
              <a:ext cx="11017223" cy="1411810"/>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
            <p:cNvSpPr/>
            <p:nvPr/>
          </p:nvSpPr>
          <p:spPr>
            <a:xfrm>
              <a:off x="427072" y="4070985"/>
              <a:ext cx="777254" cy="776495"/>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
            <p:cNvSpPr/>
            <p:nvPr/>
          </p:nvSpPr>
          <p:spPr>
            <a:xfrm>
              <a:off x="1631399" y="3753328"/>
              <a:ext cx="9336410" cy="15000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
            <p:cNvSpPr txBox="1"/>
            <p:nvPr/>
          </p:nvSpPr>
          <p:spPr>
            <a:xfrm>
              <a:off x="1631399" y="3753328"/>
              <a:ext cx="9336410" cy="1500048"/>
            </a:xfrm>
            <a:prstGeom prst="rect">
              <a:avLst/>
            </a:prstGeom>
            <a:noFill/>
            <a:ln>
              <a:noFill/>
            </a:ln>
          </p:spPr>
          <p:txBody>
            <a:bodyPr anchorCtr="0" anchor="ctr" bIns="158750" lIns="158750" spcFirstLastPara="1" rIns="158750" wrap="square" tIns="158750">
              <a:noAutofit/>
            </a:bodyPr>
            <a:lstStyle/>
            <a:p>
              <a:pPr indent="0" lvl="0" marL="0" marR="0" rtl="0" algn="l">
                <a:lnSpc>
                  <a:spcPct val="100000"/>
                </a:lnSpc>
                <a:spcBef>
                  <a:spcPts val="0"/>
                </a:spcBef>
                <a:spcAft>
                  <a:spcPts val="0"/>
                </a:spcAft>
                <a:buClr>
                  <a:schemeClr val="dk1"/>
                </a:buClr>
                <a:buSzPts val="1600"/>
                <a:buFont typeface="Calibri"/>
                <a:buNone/>
              </a:pPr>
              <a:r>
                <a:rPr b="0" i="0" lang="en-GB" sz="1600" u="sng" cap="none" strike="noStrike">
                  <a:solidFill>
                    <a:schemeClr val="dk1"/>
                  </a:solidFill>
                  <a:latin typeface="Calibri"/>
                  <a:ea typeface="Calibri"/>
                  <a:cs typeface="Calibri"/>
                  <a:sym typeface="Calibri"/>
                  <a:hlinkClick r:id="rId8"/>
                </a:rPr>
                <a:t>TinEye</a:t>
              </a:r>
              <a:r>
                <a:rPr b="0" i="0" lang="en-GB" sz="1600" u="none" cap="none" strike="noStrike">
                  <a:solidFill>
                    <a:schemeClr val="dk1"/>
                  </a:solidFill>
                  <a:latin typeface="Calibri"/>
                  <a:ea typeface="Calibri"/>
                  <a:cs typeface="Calibri"/>
                  <a:sym typeface="Calibri"/>
                </a:rPr>
                <a:t> - a useful tool in the context of vulnerability to fake news, especially around imagery and photos. TinEye is an image search engine that uses image identification technology rather than keywords, metadata or watermarks. When you submit an image on the Tineye website it will scour the web to find out when and where it was used first. </a:t>
              </a:r>
              <a:endParaRPr b="0" i="0" sz="1600" u="none" cap="none" strike="noStrike">
                <a:solidFill>
                  <a:schemeClr val="dk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Temă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ă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ă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2019-11-05T22:50:23Z</dcterms:created>
</cp:coreProperties>
</file>