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2" r:id="rId4"/>
    <p:sldId id="281" r:id="rId5"/>
    <p:sldId id="260" r:id="rId6"/>
    <p:sldId id="261" r:id="rId7"/>
    <p:sldId id="264" r:id="rId8"/>
    <p:sldId id="265" r:id="rId9"/>
    <p:sldId id="263" r:id="rId10"/>
    <p:sldId id="262" r:id="rId11"/>
    <p:sldId id="266" r:id="rId12"/>
    <p:sldId id="267" r:id="rId13"/>
    <p:sldId id="271" r:id="rId14"/>
    <p:sldId id="270" r:id="rId15"/>
    <p:sldId id="269" r:id="rId16"/>
    <p:sldId id="268" r:id="rId17"/>
    <p:sldId id="274" r:id="rId18"/>
    <p:sldId id="273" r:id="rId19"/>
    <p:sldId id="275" r:id="rId20"/>
    <p:sldId id="272" r:id="rId21"/>
    <p:sldId id="277" r:id="rId22"/>
    <p:sldId id="280" r:id="rId23"/>
    <p:sldId id="279" r:id="rId24"/>
    <p:sldId id="278" r:id="rId25"/>
    <p:sldId id="283" r:id="rId26"/>
    <p:sldId id="276" r:id="rId27"/>
    <p:sldId id="259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96F"/>
    <a:srgbClr val="2D290B"/>
    <a:srgbClr val="544385"/>
    <a:srgbClr val="604682"/>
    <a:srgbClr val="443791"/>
    <a:srgbClr val="4C3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53" y="-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E791E-A9E7-409C-87BB-441BD6D2DD09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6EF9E-E897-4A80-BADB-AD02FF429441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68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453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18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5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25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88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1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88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42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20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30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4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12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AB5B-FE2A-480E-90BE-1E9C3A691928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8588-1173-4BFE-BC7D-37ECE52FBA63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05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8.png"/><Relationship Id="rId11" Type="http://schemas.openxmlformats.org/officeDocument/2006/relationships/image" Target="../media/image4.png"/><Relationship Id="rId5" Type="http://schemas.openxmlformats.org/officeDocument/2006/relationships/hyperlink" Target="mailto:tretwinning@gmail.com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7.png"/><Relationship Id="rId9" Type="http://schemas.openxmlformats.org/officeDocument/2006/relationships/hyperlink" Target="http://etwinning.meb.gov.t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398129" y="1905366"/>
            <a:ext cx="7391166" cy="626217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 smtClean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tr-TR" sz="4400" b="1" dirty="0">
                <a:solidFill>
                  <a:srgbClr val="2D296F"/>
                </a:solidFill>
                <a:latin typeface="Cantarell"/>
                <a:ea typeface="Cantarell"/>
                <a:cs typeface="Cantarell"/>
                <a:sym typeface="Cantarell"/>
              </a:rPr>
            </a:br>
            <a:endParaRPr lang="en-US" sz="4400" b="1" dirty="0">
              <a:solidFill>
                <a:srgbClr val="2D296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3" y="191244"/>
            <a:ext cx="3974055" cy="1193415"/>
          </a:xfrm>
          <a:prstGeom prst="rect">
            <a:avLst/>
          </a:prstGeom>
        </p:spPr>
      </p:pic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0" y="1404877"/>
            <a:ext cx="12192000" cy="160480"/>
          </a:xfrm>
          <a:prstGeom prst="rect">
            <a:avLst/>
          </a:prstGeom>
          <a:solidFill>
            <a:srgbClr val="F3CE4C"/>
          </a:solidFill>
          <a:ln w="19050"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DCF37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072144" y="1089650"/>
            <a:ext cx="9144000" cy="590017"/>
          </a:xfrm>
        </p:spPr>
        <p:txBody>
          <a:bodyPr>
            <a:noAutofit/>
          </a:bodyPr>
          <a:lstStyle/>
          <a:p>
            <a:endParaRPr lang="tr-TR" sz="6000" dirty="0"/>
          </a:p>
          <a:p>
            <a:r>
              <a:rPr lang="tr-TR" sz="6000" b="1" dirty="0" smtClean="0">
                <a:solidFill>
                  <a:srgbClr val="2C286C"/>
                </a:solidFill>
              </a:rPr>
              <a:t>                                                                    TWINSPACE</a:t>
            </a:r>
            <a:endParaRPr lang="tr-TR" sz="6000" b="1" dirty="0">
              <a:solidFill>
                <a:srgbClr val="2C286C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7825154" y="3315011"/>
            <a:ext cx="3991709" cy="747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ln w="0"/>
              <a:solidFill>
                <a:srgbClr val="2D296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tr-TR" sz="2800" b="1" dirty="0">
              <a:ln w="0"/>
              <a:solidFill>
                <a:srgbClr val="2D296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2800" b="1" dirty="0" smtClean="0">
                <a:ln w="0"/>
                <a:solidFill>
                  <a:srgbClr val="2D29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Anthony</a:t>
            </a:r>
            <a:r>
              <a:rPr lang="fr-FR" sz="2800" b="1" dirty="0" smtClean="0">
                <a:ln w="0"/>
                <a:solidFill>
                  <a:srgbClr val="2D29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RIOU</a:t>
            </a:r>
            <a:endParaRPr lang="tr-TR" sz="2800" b="1" dirty="0" smtClean="0">
              <a:ln w="0"/>
              <a:solidFill>
                <a:srgbClr val="2D296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2800" b="1" dirty="0">
                <a:ln w="0"/>
                <a:solidFill>
                  <a:srgbClr val="2D29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Coşku AKER</a:t>
            </a:r>
          </a:p>
          <a:p>
            <a:pPr algn="ctr"/>
            <a:endParaRPr lang="tr-TR" sz="2800" b="1" dirty="0" smtClean="0">
              <a:ln w="0"/>
              <a:solidFill>
                <a:srgbClr val="2D296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tr-TR" sz="2800" b="1" dirty="0" smtClean="0">
              <a:ln w="0"/>
              <a:solidFill>
                <a:srgbClr val="2D296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2400" b="1" dirty="0" smtClean="0">
                <a:ln w="0"/>
                <a:solidFill>
                  <a:srgbClr val="2D29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 </a:t>
            </a:r>
            <a:r>
              <a:rPr lang="tr-TR" sz="2400" b="1" dirty="0" err="1" smtClean="0">
                <a:ln w="0"/>
                <a:solidFill>
                  <a:srgbClr val="2D29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r>
              <a:rPr lang="tr-TR" sz="2400" b="1" dirty="0" smtClean="0">
                <a:ln w="0"/>
                <a:solidFill>
                  <a:srgbClr val="2D29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tr-TR" sz="2400" b="1" dirty="0">
              <a:ln w="0"/>
              <a:solidFill>
                <a:srgbClr val="2D296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" b="24092"/>
          <a:stretch/>
        </p:blipFill>
        <p:spPr>
          <a:xfrm>
            <a:off x="-7506" y="4800600"/>
            <a:ext cx="12202437" cy="2057400"/>
          </a:xfrm>
          <a:prstGeom prst="rect">
            <a:avLst/>
          </a:prstGeom>
        </p:spPr>
      </p:pic>
      <p:sp>
        <p:nvSpPr>
          <p:cNvPr id="9" name="Shape 85"/>
          <p:cNvSpPr txBox="1">
            <a:spLocks/>
          </p:cNvSpPr>
          <p:nvPr/>
        </p:nvSpPr>
        <p:spPr>
          <a:xfrm>
            <a:off x="5794131" y="6463100"/>
            <a:ext cx="6397869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2000" b="1" dirty="0" err="1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2000" b="1" dirty="0" err="1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2000" b="1" dirty="0">
                <a:solidFill>
                  <a:schemeClr val="bg1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2000" dirty="0">
              <a:solidFill>
                <a:schemeClr val="bg1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2760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Add</a:t>
            </a: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Images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8" y="1798330"/>
            <a:ext cx="6848007" cy="4351338"/>
          </a:xfrm>
        </p:spPr>
      </p:pic>
      <p:sp>
        <p:nvSpPr>
          <p:cNvPr id="11" name="Metin kutusu 10"/>
          <p:cNvSpPr txBox="1"/>
          <p:nvPr/>
        </p:nvSpPr>
        <p:spPr>
          <a:xfrm>
            <a:off x="7583219" y="1897038"/>
            <a:ext cx="4017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will see two main </a:t>
            </a:r>
            <a:r>
              <a:rPr lang="en-US" b="1" dirty="0" smtClean="0"/>
              <a:t>sections.</a:t>
            </a:r>
            <a:endParaRPr lang="tr-TR" b="1" dirty="0" smtClean="0"/>
          </a:p>
          <a:p>
            <a:endParaRPr lang="tr-TR" b="1" dirty="0"/>
          </a:p>
          <a:p>
            <a:r>
              <a:rPr lang="en-US" b="1" dirty="0" smtClean="0"/>
              <a:t>Albums/Folders </a:t>
            </a:r>
            <a:r>
              <a:rPr lang="en-US" b="1" dirty="0"/>
              <a:t>and images/files, to add an image, either drag an image into the images section or click on the button to select from your </a:t>
            </a:r>
            <a:r>
              <a:rPr lang="en-US" b="1" dirty="0" smtClean="0"/>
              <a:t>desktop/device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Add</a:t>
            </a: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Documents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4" y="1661852"/>
            <a:ext cx="6655518" cy="43513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Iframe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4" y="1460310"/>
            <a:ext cx="4415217" cy="4689358"/>
          </a:xfrm>
        </p:spPr>
      </p:pic>
      <p:sp>
        <p:nvSpPr>
          <p:cNvPr id="13" name="Metin kutusu 12"/>
          <p:cNvSpPr txBox="1"/>
          <p:nvPr/>
        </p:nvSpPr>
        <p:spPr>
          <a:xfrm>
            <a:off x="5160923" y="860885"/>
            <a:ext cx="537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/>
              <a:t>When embedding an </a:t>
            </a:r>
            <a:r>
              <a:rPr lang="en-US" b="1" dirty="0" err="1"/>
              <a:t>iframe</a:t>
            </a:r>
            <a:r>
              <a:rPr lang="en-US" b="1" dirty="0"/>
              <a:t> (by clicking on the “globe” icon) users will be asked to insert the URL of the tool to </a:t>
            </a:r>
            <a:r>
              <a:rPr lang="en-US" b="1" dirty="0" smtClean="0"/>
              <a:t>embed</a:t>
            </a:r>
            <a:r>
              <a:rPr lang="tr-TR" b="1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When </a:t>
            </a:r>
            <a:r>
              <a:rPr lang="en-US" b="1" dirty="0"/>
              <a:t>adding the URL, this is what you will see.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00" y="2338213"/>
            <a:ext cx="4562471" cy="4098299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>
            <a:off x="6633786" y="2061214"/>
            <a:ext cx="763301" cy="1978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05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49" y="858459"/>
            <a:ext cx="4896102" cy="1096822"/>
          </a:xfr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0" y="1910687"/>
            <a:ext cx="10807634" cy="4593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64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7" y="2523831"/>
            <a:ext cx="10515600" cy="1317193"/>
          </a:xfrm>
        </p:spPr>
      </p:pic>
      <p:sp>
        <p:nvSpPr>
          <p:cNvPr id="11" name="Metin kutusu 10"/>
          <p:cNvSpPr txBox="1"/>
          <p:nvPr/>
        </p:nvSpPr>
        <p:spPr>
          <a:xfrm>
            <a:off x="2144671" y="1578479"/>
            <a:ext cx="656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</a:rPr>
              <a:t>We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don’t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need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the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whole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code</a:t>
            </a:r>
            <a:r>
              <a:rPr lang="tr-TR" sz="2000" b="1" dirty="0" smtClean="0">
                <a:solidFill>
                  <a:srgbClr val="FF0000"/>
                </a:solidFill>
              </a:rPr>
              <a:t>, </a:t>
            </a:r>
            <a:r>
              <a:rPr lang="tr-TR" sz="2000" b="1" dirty="0" err="1" smtClean="0">
                <a:solidFill>
                  <a:srgbClr val="FF0000"/>
                </a:solidFill>
              </a:rPr>
              <a:t>we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need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just</a:t>
            </a:r>
            <a:r>
              <a:rPr lang="tr-TR" sz="2000" b="1" dirty="0" smtClean="0">
                <a:solidFill>
                  <a:srgbClr val="FF0000"/>
                </a:solidFill>
              </a:rPr>
              <a:t> SRC </a:t>
            </a:r>
            <a:r>
              <a:rPr lang="tr-TR" sz="2000" b="1" dirty="0" err="1" smtClean="0">
                <a:solidFill>
                  <a:srgbClr val="FF0000"/>
                </a:solidFill>
              </a:rPr>
              <a:t>code</a:t>
            </a:r>
            <a:r>
              <a:rPr lang="tr-TR" sz="2000" b="1" dirty="0" smtClean="0">
                <a:solidFill>
                  <a:srgbClr val="FF0000"/>
                </a:solidFill>
              </a:rPr>
              <a:t>.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9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Create</a:t>
            </a: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Twinboard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4" y="1675500"/>
            <a:ext cx="5320646" cy="4351338"/>
          </a:xfrm>
        </p:spPr>
      </p:pic>
      <p:sp>
        <p:nvSpPr>
          <p:cNvPr id="11" name="Metin kutusu 10"/>
          <p:cNvSpPr txBox="1"/>
          <p:nvPr/>
        </p:nvSpPr>
        <p:spPr>
          <a:xfrm>
            <a:off x="6180496" y="2060812"/>
            <a:ext cx="502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You</a:t>
            </a:r>
            <a:r>
              <a:rPr lang="tr-TR" sz="2400" b="1" dirty="0" smtClean="0"/>
              <a:t> can </a:t>
            </a:r>
            <a:r>
              <a:rPr lang="en-US" sz="2400" b="1" dirty="0" smtClean="0"/>
              <a:t>post </a:t>
            </a:r>
            <a:r>
              <a:rPr lang="en-US" sz="2400" b="1" dirty="0"/>
              <a:t>items in the form of videos, pictures, text, files.</a:t>
            </a:r>
            <a:endParaRPr lang="tr-TR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7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7" y="858459"/>
            <a:ext cx="6619164" cy="5318504"/>
          </a:xfrm>
        </p:spPr>
      </p:pic>
      <p:sp>
        <p:nvSpPr>
          <p:cNvPr id="12" name="Metin kutusu 11"/>
          <p:cNvSpPr txBox="1"/>
          <p:nvPr/>
        </p:nvSpPr>
        <p:spPr>
          <a:xfrm rot="10800000" flipV="1">
            <a:off x="7888406" y="1797461"/>
            <a:ext cx="36985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sz="2000" b="1" dirty="0"/>
              <a:t>A</a:t>
            </a:r>
            <a:r>
              <a:rPr lang="en-US" sz="2000" b="1" dirty="0" smtClean="0"/>
              <a:t>n </a:t>
            </a:r>
            <a:r>
              <a:rPr lang="en-US" sz="2000" b="1" dirty="0"/>
              <a:t>interactive board where you can post text, images, or embed </a:t>
            </a:r>
            <a:r>
              <a:rPr lang="en-US" sz="2000" b="1" dirty="0" smtClean="0"/>
              <a:t>videos</a:t>
            </a:r>
            <a:r>
              <a:rPr lang="tr-TR" sz="2000" b="1" dirty="0" smtClean="0"/>
              <a:t>.</a:t>
            </a:r>
          </a:p>
          <a:p>
            <a:endParaRPr lang="tr-TR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err="1" smtClean="0"/>
              <a:t>TwinBoard</a:t>
            </a:r>
            <a:r>
              <a:rPr lang="en-US" sz="2000" b="1" dirty="0" smtClean="0"/>
              <a:t> </a:t>
            </a:r>
            <a:r>
              <a:rPr lang="en-US" sz="2000" b="1" dirty="0"/>
              <a:t>is a tool to append sticky notes</a:t>
            </a:r>
          </a:p>
          <a:p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3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Create</a:t>
            </a: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poll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9" y="1749265"/>
            <a:ext cx="5416828" cy="3930852"/>
          </a:xfrm>
        </p:spPr>
      </p:pic>
      <p:sp>
        <p:nvSpPr>
          <p:cNvPr id="5" name="Metin kutusu 4"/>
          <p:cNvSpPr txBox="1"/>
          <p:nvPr/>
        </p:nvSpPr>
        <p:spPr>
          <a:xfrm>
            <a:off x="5211222" y="4859889"/>
            <a:ext cx="6293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tr-TR" sz="2400" b="1" dirty="0" err="1" smtClean="0"/>
              <a:t>You</a:t>
            </a:r>
            <a:r>
              <a:rPr lang="tr-TR" sz="2400" b="1" dirty="0" smtClean="0"/>
              <a:t> </a:t>
            </a:r>
            <a:r>
              <a:rPr lang="en-US" sz="2400" b="1" dirty="0" smtClean="0"/>
              <a:t>can </a:t>
            </a:r>
            <a:r>
              <a:rPr lang="en-US" sz="2400" b="1" dirty="0"/>
              <a:t>also add a poll to the page with </a:t>
            </a:r>
            <a:r>
              <a:rPr lang="en-US" sz="2400" b="1" dirty="0" err="1"/>
              <a:t>customised</a:t>
            </a:r>
            <a:r>
              <a:rPr lang="en-US" sz="2400" b="1" dirty="0"/>
              <a:t> questions and answers.</a:t>
            </a:r>
            <a:endParaRPr lang="tr-TR" sz="2400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97" y="2179655"/>
            <a:ext cx="5461281" cy="2089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9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MATERIALS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this</a:t>
            </a:r>
            <a:r>
              <a:rPr lang="tr-TR" sz="2400" dirty="0" smtClean="0"/>
              <a:t> </a:t>
            </a:r>
            <a:r>
              <a:rPr lang="tr-TR" sz="2400" dirty="0" err="1" smtClean="0"/>
              <a:t>part</a:t>
            </a:r>
            <a:r>
              <a:rPr lang="tr-TR" sz="2400" dirty="0" smtClean="0"/>
              <a:t> </a:t>
            </a:r>
            <a:r>
              <a:rPr lang="tr-TR" sz="2400" dirty="0" err="1" smtClean="0"/>
              <a:t>you</a:t>
            </a:r>
            <a:r>
              <a:rPr lang="tr-TR" sz="2400" dirty="0" smtClean="0"/>
              <a:t> can post </a:t>
            </a:r>
            <a:r>
              <a:rPr lang="tr-TR" sz="2400" dirty="0" err="1" smtClean="0"/>
              <a:t>images,videos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documents</a:t>
            </a:r>
            <a:r>
              <a:rPr lang="tr-TR" sz="2400" dirty="0" smtClean="0"/>
              <a:t> </a:t>
            </a:r>
            <a:r>
              <a:rPr lang="tr-TR" sz="2400" dirty="0" err="1" smtClean="0"/>
              <a:t>related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your</a:t>
            </a:r>
            <a:r>
              <a:rPr lang="tr-TR" sz="2400" dirty="0" smtClean="0"/>
              <a:t> </a:t>
            </a:r>
            <a:r>
              <a:rPr lang="tr-TR" sz="2400" dirty="0" err="1" smtClean="0"/>
              <a:t>projects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/>
              <a:t>A</a:t>
            </a:r>
            <a:r>
              <a:rPr lang="en-US" sz="2400" dirty="0" err="1" smtClean="0"/>
              <a:t>dd</a:t>
            </a:r>
            <a:r>
              <a:rPr lang="en-US" sz="2400" dirty="0" smtClean="0"/>
              <a:t> </a:t>
            </a:r>
            <a:r>
              <a:rPr lang="en-US" sz="2400" dirty="0"/>
              <a:t>an </a:t>
            </a:r>
            <a:r>
              <a:rPr lang="en-US" sz="2400" dirty="0" smtClean="0"/>
              <a:t>image</a:t>
            </a:r>
            <a:r>
              <a:rPr lang="tr-TR" sz="2400" dirty="0" smtClean="0"/>
              <a:t>,video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document</a:t>
            </a:r>
            <a:r>
              <a:rPr lang="tr-TR" sz="2400" dirty="0"/>
              <a:t> </a:t>
            </a:r>
            <a:r>
              <a:rPr lang="tr-TR" sz="2400" dirty="0" smtClean="0"/>
              <a:t>,</a:t>
            </a:r>
            <a:r>
              <a:rPr lang="en-US" sz="2400" dirty="0" smtClean="0"/>
              <a:t>either </a:t>
            </a:r>
            <a:r>
              <a:rPr lang="en-US" sz="2400" dirty="0"/>
              <a:t>drag an image into the images section or click on the button to select from your desktop/device.</a:t>
            </a:r>
            <a:endParaRPr lang="tr-TR" sz="24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6" y="3118425"/>
            <a:ext cx="5801863" cy="3159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4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0" y="1443499"/>
            <a:ext cx="4238096" cy="3952381"/>
          </a:xfrm>
        </p:spPr>
      </p:pic>
      <p:sp>
        <p:nvSpPr>
          <p:cNvPr id="14" name="Metin kutusu 13"/>
          <p:cNvSpPr txBox="1"/>
          <p:nvPr/>
        </p:nvSpPr>
        <p:spPr>
          <a:xfrm>
            <a:off x="5727208" y="2124014"/>
            <a:ext cx="5181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sz="2400" b="1" dirty="0"/>
              <a:t>Y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/>
              <a:t>can use albums to create a collection which you can later add to a page to form a gallery. </a:t>
            </a:r>
            <a:endParaRPr lang="tr-TR" sz="2400" b="1" dirty="0" smtClean="0"/>
          </a:p>
          <a:p>
            <a:endParaRPr lang="tr-TR" sz="24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b="1" dirty="0"/>
              <a:t>F</a:t>
            </a:r>
            <a:r>
              <a:rPr lang="en-US" sz="2400" b="1" dirty="0" smtClean="0"/>
              <a:t>older </a:t>
            </a:r>
            <a:r>
              <a:rPr lang="en-US" sz="2400" b="1" dirty="0"/>
              <a:t>is a place to store and organize your files.</a:t>
            </a:r>
            <a:endParaRPr lang="tr-TR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8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-248158" y="806294"/>
            <a:ext cx="10577186" cy="884394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+mn-lt"/>
              </a:rPr>
              <a:t>HOMEPAGE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457872" y="924788"/>
            <a:ext cx="439588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 smtClean="0"/>
              <a:t>The </a:t>
            </a:r>
            <a:r>
              <a:rPr lang="fr-FR" sz="2000" b="1" dirty="0" err="1" smtClean="0"/>
              <a:t>cover</a:t>
            </a:r>
            <a:r>
              <a:rPr lang="fr-FR" sz="2000" b="1" dirty="0" smtClean="0"/>
              <a:t> of the </a:t>
            </a:r>
            <a:r>
              <a:rPr lang="fr-FR" sz="2000" b="1" dirty="0" err="1" smtClean="0"/>
              <a:t>project</a:t>
            </a:r>
            <a:r>
              <a:rPr lang="fr-FR" sz="2000" b="1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 smtClean="0"/>
              <a:t>« </a:t>
            </a:r>
            <a:r>
              <a:rPr lang="fr-FR" sz="2000" b="1" dirty="0" err="1" smtClean="0"/>
              <a:t>Latest</a:t>
            </a:r>
            <a:r>
              <a:rPr lang="fr-FR" sz="2000" b="1" dirty="0" smtClean="0"/>
              <a:t> updates » of the </a:t>
            </a:r>
            <a:r>
              <a:rPr lang="fr-FR" sz="2000" b="1" dirty="0" err="1" smtClean="0"/>
              <a:t>project</a:t>
            </a:r>
            <a:r>
              <a:rPr lang="tr-TR" sz="2000" b="1" dirty="0" smtClean="0"/>
              <a:t>.</a:t>
            </a:r>
            <a:r>
              <a:rPr lang="fr-FR" sz="2000" b="1" dirty="0" smtClean="0"/>
              <a:t> « User » mode : comment/</a:t>
            </a:r>
            <a:r>
              <a:rPr lang="fr-FR" sz="2000" b="1" dirty="0" err="1" smtClean="0"/>
              <a:t>like</a:t>
            </a:r>
            <a:r>
              <a:rPr lang="fr-FR" sz="2000" b="1" dirty="0" smtClean="0"/>
              <a:t> - public ; « System » mode : new </a:t>
            </a:r>
            <a:r>
              <a:rPr lang="fr-FR" sz="2000" b="1" dirty="0" err="1" smtClean="0"/>
              <a:t>elements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added</a:t>
            </a:r>
            <a:r>
              <a:rPr lang="fr-FR" sz="2000" b="1" dirty="0" smtClean="0"/>
              <a:t> to the TwinSpace – </a:t>
            </a:r>
            <a:r>
              <a:rPr lang="fr-FR" sz="2000" b="1" dirty="0" err="1" smtClean="0"/>
              <a:t>only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members</a:t>
            </a:r>
            <a:endParaRPr lang="fr-FR" sz="2000" b="1" dirty="0" smtClean="0"/>
          </a:p>
          <a:p>
            <a:endParaRPr lang="fr-FR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 smtClean="0"/>
              <a:t>Teacher Bulletin. </a:t>
            </a:r>
            <a:r>
              <a:rPr lang="fr-FR" sz="2000" b="1" dirty="0" err="1" smtClean="0"/>
              <a:t>Space</a:t>
            </a:r>
            <a:r>
              <a:rPr lang="fr-FR" sz="2000" b="1" dirty="0" smtClean="0"/>
              <a:t> for communication </a:t>
            </a:r>
            <a:r>
              <a:rPr lang="fr-FR" sz="2000" b="1" dirty="0" err="1" smtClean="0"/>
              <a:t>among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teachers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only</a:t>
            </a:r>
            <a:r>
              <a:rPr lang="fr-FR" sz="2000" b="1" dirty="0" smtClean="0"/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 err="1" smtClean="0"/>
              <a:t>Administrators</a:t>
            </a:r>
            <a:r>
              <a:rPr lang="fr-FR" sz="2000" b="1" dirty="0" smtClean="0"/>
              <a:t> / </a:t>
            </a:r>
            <a:r>
              <a:rPr lang="fr-FR" sz="2000" b="1" dirty="0" err="1" smtClean="0"/>
              <a:t>Founders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edit</a:t>
            </a:r>
            <a:r>
              <a:rPr lang="fr-FR" sz="2000" b="1" dirty="0" smtClean="0"/>
              <a:t> the settings of the TwinSpace (</a:t>
            </a:r>
            <a:r>
              <a:rPr lang="fr-FR" sz="2000" b="1" dirty="0" err="1" smtClean="0"/>
              <a:t>title</a:t>
            </a:r>
            <a:r>
              <a:rPr lang="fr-FR" sz="2000" b="1" dirty="0" smtClean="0"/>
              <a:t>, description, </a:t>
            </a:r>
            <a:r>
              <a:rPr lang="fr-FR" sz="2000" b="1" dirty="0" err="1" smtClean="0"/>
              <a:t>theme</a:t>
            </a:r>
            <a:r>
              <a:rPr lang="fr-FR" sz="2000" b="1" dirty="0" smtClean="0"/>
              <a:t>, profile </a:t>
            </a:r>
            <a:r>
              <a:rPr lang="fr-FR" sz="2000" b="1" dirty="0" err="1" smtClean="0"/>
              <a:t>picture</a:t>
            </a:r>
            <a:r>
              <a:rPr lang="fr-FR" sz="2000" b="1" dirty="0" smtClean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 err="1" smtClean="0"/>
              <a:t>Join</a:t>
            </a:r>
            <a:r>
              <a:rPr lang="fr-FR" sz="2000" b="1" dirty="0" smtClean="0"/>
              <a:t> the chat room and organise Live </a:t>
            </a:r>
            <a:r>
              <a:rPr lang="fr-FR" sz="2000" b="1" dirty="0" err="1" smtClean="0"/>
              <a:t>event</a:t>
            </a:r>
            <a:endParaRPr lang="tr-TR" sz="2000" b="1" dirty="0" smtClean="0"/>
          </a:p>
          <a:p>
            <a:endParaRPr lang="tr-TR" sz="2000" b="1" dirty="0" smtClean="0"/>
          </a:p>
        </p:txBody>
      </p:sp>
      <p:pic>
        <p:nvPicPr>
          <p:cNvPr id="16" name="Espace réservé du contenu 1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0" y="1652777"/>
            <a:ext cx="5038657" cy="43513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FORUM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1" y="1675500"/>
            <a:ext cx="6391003" cy="4351338"/>
          </a:xfrm>
        </p:spPr>
      </p:pic>
      <p:sp>
        <p:nvSpPr>
          <p:cNvPr id="11" name="Metin kutusu 10"/>
          <p:cNvSpPr txBox="1"/>
          <p:nvPr/>
        </p:nvSpPr>
        <p:spPr>
          <a:xfrm>
            <a:off x="6851177" y="1992573"/>
            <a:ext cx="4926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sz="2000" b="1" dirty="0" err="1" smtClean="0"/>
              <a:t>This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section</a:t>
            </a:r>
            <a:r>
              <a:rPr lang="tr-TR" sz="2000" b="1" dirty="0" smtClean="0"/>
              <a:t>  </a:t>
            </a:r>
            <a:r>
              <a:rPr lang="tr-TR" sz="2000" b="1" dirty="0" err="1" smtClean="0"/>
              <a:t>contains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discussions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only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teacher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administrators</a:t>
            </a:r>
            <a:r>
              <a:rPr lang="tr-TR" sz="2000" b="1" dirty="0" smtClean="0"/>
              <a:t> can </a:t>
            </a:r>
            <a:r>
              <a:rPr lang="tr-TR" sz="2000" b="1" dirty="0" err="1" smtClean="0"/>
              <a:t>manage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forum </a:t>
            </a:r>
            <a:r>
              <a:rPr lang="tr-TR" sz="2000" b="1" dirty="0" err="1" smtClean="0"/>
              <a:t>section</a:t>
            </a:r>
            <a:r>
              <a:rPr lang="tr-TR" sz="2000" b="1" dirty="0" smtClean="0"/>
              <a:t>.</a:t>
            </a:r>
          </a:p>
          <a:p>
            <a:endParaRPr lang="tr-TR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/>
              <a:t>The moment you create a “discussion” you can also create threads. Everybody can reply to threads by clicking on the reply </a:t>
            </a:r>
            <a:r>
              <a:rPr lang="en-US" sz="2000" b="1" dirty="0" smtClean="0"/>
              <a:t>button</a:t>
            </a:r>
            <a:r>
              <a:rPr lang="tr-TR" sz="2000" b="1" dirty="0" smtClean="0"/>
              <a:t>.</a:t>
            </a:r>
            <a:endParaRPr lang="tr-TR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1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858459"/>
            <a:ext cx="5587899" cy="4351338"/>
          </a:xfrm>
        </p:spPr>
      </p:pic>
      <p:sp>
        <p:nvSpPr>
          <p:cNvPr id="13" name="Metin kutusu 12"/>
          <p:cNvSpPr txBox="1"/>
          <p:nvPr/>
        </p:nvSpPr>
        <p:spPr>
          <a:xfrm>
            <a:off x="6794257" y="926697"/>
            <a:ext cx="527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/>
              <a:t>You</a:t>
            </a:r>
            <a:r>
              <a:rPr lang="tr-TR" sz="2000" b="1" dirty="0" smtClean="0"/>
              <a:t> can start a </a:t>
            </a:r>
            <a:r>
              <a:rPr lang="tr-TR" sz="2000" b="1" dirty="0" err="1" smtClean="0"/>
              <a:t>discussion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using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blue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button</a:t>
            </a:r>
            <a:r>
              <a:rPr lang="tr-TR" sz="2000" b="1" dirty="0" smtClean="0"/>
              <a:t> ‘</a:t>
            </a:r>
            <a:r>
              <a:rPr lang="tr-TR" sz="2000" b="1" dirty="0" err="1" smtClean="0"/>
              <a:t>Create</a:t>
            </a:r>
            <a:r>
              <a:rPr lang="tr-TR" sz="2000" b="1" dirty="0" smtClean="0"/>
              <a:t> a </a:t>
            </a:r>
            <a:r>
              <a:rPr lang="tr-TR" sz="2000" b="1" dirty="0" err="1" smtClean="0"/>
              <a:t>Discussion</a:t>
            </a:r>
            <a:r>
              <a:rPr lang="tr-TR" sz="2000" b="1" dirty="0" smtClean="0"/>
              <a:t>’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add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threads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for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your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partners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reply</a:t>
            </a:r>
            <a:r>
              <a:rPr lang="tr-TR" sz="2000" b="1" dirty="0" smtClean="0"/>
              <a:t>.</a:t>
            </a:r>
            <a:endParaRPr lang="tr-TR" sz="2000" b="1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13" y="2445979"/>
            <a:ext cx="4604459" cy="3675974"/>
          </a:xfrm>
          <a:prstGeom prst="rect">
            <a:avLst/>
          </a:prstGeom>
        </p:spPr>
      </p:pic>
      <p:cxnSp>
        <p:nvCxnSpPr>
          <p:cNvPr id="18" name="Düz Ok Bağlayıcısı 17"/>
          <p:cNvCxnSpPr/>
          <p:nvPr/>
        </p:nvCxnSpPr>
        <p:spPr>
          <a:xfrm>
            <a:off x="9621672" y="2127026"/>
            <a:ext cx="0" cy="142139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 flipH="1">
            <a:off x="3998794" y="2127026"/>
            <a:ext cx="2795464" cy="128491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293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4" y="1771034"/>
            <a:ext cx="5578863" cy="4351338"/>
          </a:xfrm>
        </p:spPr>
      </p:pic>
      <p:sp>
        <p:nvSpPr>
          <p:cNvPr id="12" name="Metin kutusu 11"/>
          <p:cNvSpPr txBox="1"/>
          <p:nvPr/>
        </p:nvSpPr>
        <p:spPr>
          <a:xfrm>
            <a:off x="6878472" y="2483893"/>
            <a:ext cx="4353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 </a:t>
            </a:r>
            <a:r>
              <a:rPr lang="tr-TR" sz="2000" b="1" dirty="0" err="1"/>
              <a:t>If</a:t>
            </a:r>
            <a:r>
              <a:rPr lang="tr-TR" sz="2000" b="1" dirty="0"/>
              <a:t> </a:t>
            </a:r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/>
              <a:t>want</a:t>
            </a:r>
            <a:r>
              <a:rPr lang="tr-TR" sz="2000" b="1" dirty="0"/>
              <a:t> </a:t>
            </a:r>
            <a:r>
              <a:rPr lang="tr-TR" sz="2000" b="1" dirty="0" err="1"/>
              <a:t>you</a:t>
            </a:r>
            <a:r>
              <a:rPr lang="tr-TR" sz="2000" b="1" dirty="0"/>
              <a:t> can </a:t>
            </a:r>
            <a:r>
              <a:rPr lang="tr-TR" sz="2000" b="1" dirty="0" err="1"/>
              <a:t>also</a:t>
            </a:r>
            <a:r>
              <a:rPr lang="tr-TR" sz="2000" b="1" dirty="0"/>
              <a:t> </a:t>
            </a:r>
            <a:r>
              <a:rPr lang="tr-TR" sz="2000" b="1" dirty="0" err="1"/>
              <a:t>add</a:t>
            </a:r>
            <a:r>
              <a:rPr lang="tr-TR" sz="2000" b="1" dirty="0"/>
              <a:t> </a:t>
            </a:r>
            <a:r>
              <a:rPr lang="tr-TR" sz="2000" b="1" dirty="0" err="1"/>
              <a:t>polls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your</a:t>
            </a:r>
            <a:r>
              <a:rPr lang="tr-TR" sz="2000" b="1" dirty="0"/>
              <a:t> </a:t>
            </a:r>
            <a:r>
              <a:rPr lang="tr-TR" sz="2000" b="1" dirty="0" err="1"/>
              <a:t>threads</a:t>
            </a:r>
            <a:r>
              <a:rPr lang="tr-TR" sz="2000" b="1" dirty="0"/>
              <a:t>.</a:t>
            </a:r>
          </a:p>
        </p:txBody>
      </p:sp>
      <p:sp>
        <p:nvSpPr>
          <p:cNvPr id="15" name="Çift Köşeli Ayraç 14"/>
          <p:cNvSpPr/>
          <p:nvPr/>
        </p:nvSpPr>
        <p:spPr>
          <a:xfrm>
            <a:off x="586854" y="3130224"/>
            <a:ext cx="4012441" cy="1332594"/>
          </a:xfrm>
          <a:prstGeom prst="bracketPair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6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Enable</a:t>
            </a: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Sorting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" y="1487606"/>
            <a:ext cx="6808674" cy="4749421"/>
          </a:xfrm>
        </p:spPr>
      </p:pic>
      <p:sp>
        <p:nvSpPr>
          <p:cNvPr id="11" name="Metin kutusu 10"/>
          <p:cNvSpPr txBox="1"/>
          <p:nvPr/>
        </p:nvSpPr>
        <p:spPr>
          <a:xfrm>
            <a:off x="7451678" y="1787857"/>
            <a:ext cx="4203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Elements in a page can be moved in the “edit” mode by clicking on “enable sorting”, and then dragging elements in the </a:t>
            </a:r>
            <a:r>
              <a:rPr lang="en-US" sz="2000" b="1" dirty="0" smtClean="0"/>
              <a:t>page</a:t>
            </a:r>
            <a:r>
              <a:rPr lang="tr-TR" sz="2000" b="1" dirty="0" smtClean="0"/>
              <a:t>.</a:t>
            </a:r>
            <a:endParaRPr lang="tr-TR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4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latin typeface="+mn-lt"/>
              </a:rPr>
              <a:t>Synchronous</a:t>
            </a:r>
            <a:r>
              <a:rPr lang="fr-FR" sz="4000" b="1" dirty="0" smtClean="0">
                <a:solidFill>
                  <a:srgbClr val="FF0000"/>
                </a:solidFill>
                <a:latin typeface="+mn-lt"/>
              </a:rPr>
              <a:t> communication : Virtual meeting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4" y="2256903"/>
            <a:ext cx="6306212" cy="317506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43" y="1698742"/>
            <a:ext cx="41743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2525486" y="3614057"/>
            <a:ext cx="1981200" cy="1589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4506685" y="4261757"/>
            <a:ext cx="2806557" cy="772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3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latin typeface="+mn-lt"/>
              </a:rPr>
              <a:t>Synchronous</a:t>
            </a:r>
            <a:r>
              <a:rPr lang="fr-FR" sz="4000" b="1" dirty="0" smtClean="0">
                <a:solidFill>
                  <a:srgbClr val="FF0000"/>
                </a:solidFill>
                <a:latin typeface="+mn-lt"/>
              </a:rPr>
              <a:t> communication : Chat room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4" y="2256903"/>
            <a:ext cx="6306212" cy="317506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21" y="2504951"/>
            <a:ext cx="4948331" cy="39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322384" y="3537857"/>
            <a:ext cx="1981200" cy="1589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3409984" y="2903624"/>
            <a:ext cx="1288702" cy="57397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4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9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2" y="49717"/>
            <a:ext cx="2745516" cy="824483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5569921" y="6353868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20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20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20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20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91084"/>
            <a:ext cx="12192000" cy="6163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234892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963375" y="986486"/>
            <a:ext cx="10064370" cy="4526439"/>
            <a:chOff x="963375" y="986486"/>
            <a:chExt cx="10064370" cy="4526439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375" y="986486"/>
              <a:ext cx="4348544" cy="4526439"/>
            </a:xfrm>
            <a:prstGeom prst="rect">
              <a:avLst/>
            </a:prstGeom>
          </p:spPr>
        </p:pic>
        <p:sp>
          <p:nvSpPr>
            <p:cNvPr id="15" name="Metin kutusu 14"/>
            <p:cNvSpPr txBox="1"/>
            <p:nvPr/>
          </p:nvSpPr>
          <p:spPr>
            <a:xfrm>
              <a:off x="8052478" y="2249618"/>
              <a:ext cx="2874505" cy="181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1" dirty="0" err="1"/>
                <a:t>eTwinning</a:t>
              </a:r>
              <a:r>
                <a:rPr lang="tr-TR" sz="1401" dirty="0"/>
                <a:t> Türkiye </a:t>
              </a:r>
            </a:p>
            <a:p>
              <a:endParaRPr lang="tr-TR" sz="1401" dirty="0"/>
            </a:p>
            <a:p>
              <a:endParaRPr lang="tr-TR" sz="1401" dirty="0"/>
            </a:p>
            <a:p>
              <a:r>
                <a:rPr lang="tr-TR" sz="1401" dirty="0" err="1"/>
                <a:t>eTwinning</a:t>
              </a:r>
              <a:r>
                <a:rPr lang="tr-TR" sz="1401" dirty="0"/>
                <a:t> Türkiye @</a:t>
              </a:r>
              <a:r>
                <a:rPr lang="tr-TR" sz="1401" dirty="0" err="1"/>
                <a:t>tretwinning</a:t>
              </a:r>
              <a:r>
                <a:rPr lang="tr-TR" sz="1401" dirty="0"/>
                <a:t> </a:t>
              </a:r>
            </a:p>
            <a:p>
              <a:endParaRPr lang="tr-TR" sz="1401" dirty="0"/>
            </a:p>
            <a:p>
              <a:endParaRPr lang="tr-TR" sz="1401" dirty="0"/>
            </a:p>
            <a:p>
              <a:r>
                <a:rPr lang="tr-TR" sz="1401" dirty="0">
                  <a:hlinkClick r:id="rId5"/>
                </a:rPr>
                <a:t>tretwinning@gmail.com</a:t>
              </a:r>
              <a:endParaRPr lang="tr-TR" sz="1401" dirty="0"/>
            </a:p>
            <a:p>
              <a:r>
                <a:rPr lang="tr-TR" sz="1401" dirty="0"/>
                <a:t> </a:t>
              </a:r>
            </a:p>
          </p:txBody>
        </p:sp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725" y="2106932"/>
              <a:ext cx="768752" cy="640628"/>
            </a:xfrm>
            <a:prstGeom prst="rect">
              <a:avLst/>
            </a:prstGeom>
          </p:spPr>
        </p:pic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49" y="2747558"/>
              <a:ext cx="577909" cy="579422"/>
            </a:xfrm>
            <a:prstGeom prst="rect">
              <a:avLst/>
            </a:prstGeom>
          </p:spPr>
        </p:pic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47" y="3362035"/>
              <a:ext cx="656224" cy="703467"/>
            </a:xfrm>
            <a:prstGeom prst="rect">
              <a:avLst/>
            </a:prstGeom>
          </p:spPr>
        </p:pic>
        <p:sp>
          <p:nvSpPr>
            <p:cNvPr id="19" name="Dikdörtgen 18"/>
            <p:cNvSpPr/>
            <p:nvPr/>
          </p:nvSpPr>
          <p:spPr>
            <a:xfrm>
              <a:off x="6937526" y="4177057"/>
              <a:ext cx="40902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dirty="0">
                  <a:solidFill>
                    <a:schemeClr val="accent5">
                      <a:lumMod val="75000"/>
                    </a:schemeClr>
                  </a:solidFill>
                  <a:hlinkClick r:id="rId9"/>
                </a:rPr>
                <a:t>etwinning.meb.gov.tr</a:t>
              </a:r>
              <a:endParaRPr lang="tr-TR" sz="3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Resim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95" y="-124652"/>
            <a:ext cx="906578" cy="1173219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1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+mn-lt"/>
              </a:rPr>
              <a:t>MEMBERS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177414" y="1910687"/>
            <a:ext cx="43958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 smtClean="0"/>
              <a:t>Invite </a:t>
            </a:r>
            <a:r>
              <a:rPr lang="fr-FR" sz="2000" b="1" dirty="0" err="1" smtClean="0"/>
              <a:t>your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pupils</a:t>
            </a:r>
            <a:r>
              <a:rPr lang="fr-FR" sz="2000" b="1" dirty="0" smtClean="0"/>
              <a:t> to </a:t>
            </a:r>
            <a:r>
              <a:rPr lang="fr-FR" sz="2000" b="1" dirty="0" err="1" smtClean="0"/>
              <a:t>join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project</a:t>
            </a:r>
            <a:r>
              <a:rPr lang="fr-FR" sz="2000" b="1" dirty="0" smtClean="0"/>
              <a:t> / TwinSpace</a:t>
            </a:r>
            <a:r>
              <a:rPr lang="tr-TR" sz="2000" b="1" dirty="0" smtClean="0"/>
              <a:t>.</a:t>
            </a:r>
          </a:p>
          <a:p>
            <a:endParaRPr lang="tr-TR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Invite the guests (external members of the project like  : parents, headmaster…)</a:t>
            </a:r>
            <a:r>
              <a:rPr lang="tr-TR" sz="2000" b="1" dirty="0" smtClean="0"/>
              <a:t>.</a:t>
            </a:r>
            <a:endParaRPr lang="fr-FR" sz="2000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fr-FR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 smtClean="0"/>
              <a:t>Export the </a:t>
            </a:r>
            <a:r>
              <a:rPr lang="fr-FR" sz="2000" b="1" dirty="0" err="1" smtClean="0"/>
              <a:t>list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invited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pupils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just</a:t>
            </a:r>
            <a:r>
              <a:rPr lang="fr-FR" sz="2000" b="1" dirty="0" smtClean="0"/>
              <a:t> ID – not </a:t>
            </a:r>
            <a:r>
              <a:rPr lang="fr-FR" sz="2000" b="1" dirty="0" err="1" smtClean="0"/>
              <a:t>passwords</a:t>
            </a:r>
            <a:r>
              <a:rPr lang="fr-FR" sz="2000" b="1" dirty="0" smtClean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Attention</a:t>
            </a:r>
            <a:r>
              <a:rPr lang="fr-FR" sz="2000" b="1" dirty="0" smtClean="0">
                <a:sym typeface="Wingdings"/>
              </a:rPr>
              <a:t>! : to invite </a:t>
            </a:r>
            <a:r>
              <a:rPr lang="fr-FR" sz="2000" b="1" dirty="0" err="1" smtClean="0">
                <a:sym typeface="Wingdings"/>
              </a:rPr>
              <a:t>teachers</a:t>
            </a:r>
            <a:r>
              <a:rPr lang="fr-FR" sz="2000" b="1" dirty="0" smtClean="0">
                <a:sym typeface="Wingdings"/>
              </a:rPr>
              <a:t> in a </a:t>
            </a:r>
            <a:r>
              <a:rPr lang="fr-FR" sz="2000" b="1" dirty="0" err="1" smtClean="0">
                <a:sym typeface="Wingdings"/>
              </a:rPr>
              <a:t>project</a:t>
            </a:r>
            <a:r>
              <a:rPr lang="fr-FR" sz="2000" b="1" dirty="0" smtClean="0">
                <a:sym typeface="Wingdings"/>
              </a:rPr>
              <a:t> (eTwinning and non eTwinning) </a:t>
            </a:r>
            <a:r>
              <a:rPr lang="fr-FR" sz="2000" b="1" dirty="0" smtClean="0">
                <a:sym typeface="Wingdings" panose="05000000000000000000" pitchFamily="2" charset="2"/>
              </a:rPr>
              <a:t></a:t>
            </a:r>
            <a:r>
              <a:rPr lang="fr-FR" sz="2000" b="1" dirty="0" smtClean="0">
                <a:sym typeface="Wingdings"/>
              </a:rPr>
              <a:t> </a:t>
            </a:r>
            <a:r>
              <a:rPr lang="fr-FR" sz="2000" b="1" dirty="0" err="1" smtClean="0">
                <a:sym typeface="Wingdings"/>
              </a:rPr>
              <a:t>differences</a:t>
            </a:r>
            <a:endParaRPr lang="tr-TR" sz="2000" b="1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1861325"/>
            <a:ext cx="6474190" cy="356248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4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+mn-lt"/>
              </a:rPr>
              <a:t>PAGES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8" y="1825625"/>
            <a:ext cx="6288066" cy="4351338"/>
          </a:xfrm>
        </p:spPr>
      </p:pic>
      <p:sp>
        <p:nvSpPr>
          <p:cNvPr id="11" name="Metin kutusu 10"/>
          <p:cNvSpPr txBox="1"/>
          <p:nvPr/>
        </p:nvSpPr>
        <p:spPr>
          <a:xfrm>
            <a:off x="7177414" y="1910687"/>
            <a:ext cx="4395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sz="2000" b="1" dirty="0"/>
              <a:t>P</a:t>
            </a:r>
            <a:r>
              <a:rPr lang="en-US" sz="2000" b="1" dirty="0" smtClean="0"/>
              <a:t>ages </a:t>
            </a:r>
            <a:r>
              <a:rPr lang="en-US" sz="2000" b="1" dirty="0"/>
              <a:t>allow you to promote and make the results of your projects visible </a:t>
            </a:r>
            <a:r>
              <a:rPr lang="en-US" sz="2000" b="1" dirty="0" smtClean="0"/>
              <a:t>online</a:t>
            </a:r>
            <a:r>
              <a:rPr lang="tr-TR" sz="2000" b="1" dirty="0" smtClean="0"/>
              <a:t>.</a:t>
            </a:r>
          </a:p>
          <a:p>
            <a:endParaRPr lang="tr-TR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/>
              <a:t>In the pages section users can create new pages by clicking on the button on the left </a:t>
            </a:r>
            <a:r>
              <a:rPr lang="en-US" sz="2000" b="1" dirty="0" smtClean="0"/>
              <a:t>bar</a:t>
            </a:r>
            <a:r>
              <a:rPr lang="tr-TR" sz="2000" b="1" dirty="0" smtClean="0"/>
              <a:t>.</a:t>
            </a:r>
            <a:endParaRPr lang="tr-TR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4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latin typeface="+mn-lt"/>
              </a:rPr>
              <a:t>Create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tr-TR" b="1" dirty="0" err="1" smtClean="0">
                <a:solidFill>
                  <a:srgbClr val="FF0000"/>
                </a:solidFill>
                <a:latin typeface="+mn-lt"/>
              </a:rPr>
              <a:t>page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526060" y="1637732"/>
            <a:ext cx="512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When a new page is created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named</a:t>
            </a:r>
            <a:r>
              <a:rPr lang="tr-TR" sz="2400" b="1" dirty="0"/>
              <a:t> ,</a:t>
            </a:r>
            <a:r>
              <a:rPr lang="en-US" sz="2400" b="1" dirty="0"/>
              <a:t>users can add different features</a:t>
            </a:r>
            <a:r>
              <a:rPr lang="tr-TR" sz="2400" b="1" dirty="0"/>
              <a:t>.</a:t>
            </a:r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8" y="2156984"/>
            <a:ext cx="5632739" cy="271158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15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1251512"/>
            <a:ext cx="2273955" cy="5068437"/>
          </a:xfrm>
        </p:spPr>
      </p:pic>
      <p:pic>
        <p:nvPicPr>
          <p:cNvPr id="1026" name="Picture 2" descr="F:\COŞKU HOCA\TWİNSPACE\page_3.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66" y="1004933"/>
            <a:ext cx="5718701" cy="53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138985" y="2361063"/>
            <a:ext cx="2501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Pages may include: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Content</a:t>
            </a:r>
            <a:endParaRPr lang="en-US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/>
              <a:t>A </a:t>
            </a:r>
            <a:r>
              <a:rPr lang="en-US" sz="2000" b="1" dirty="0" err="1" smtClean="0"/>
              <a:t>TwinBoard</a:t>
            </a:r>
            <a:endParaRPr lang="tr-TR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A poll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4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5" y="1004933"/>
            <a:ext cx="4197650" cy="5220544"/>
          </a:xfrm>
        </p:spPr>
      </p:pic>
      <p:sp>
        <p:nvSpPr>
          <p:cNvPr id="11" name="Metin kutusu 10"/>
          <p:cNvSpPr txBox="1"/>
          <p:nvPr/>
        </p:nvSpPr>
        <p:spPr>
          <a:xfrm>
            <a:off x="5486400" y="2074460"/>
            <a:ext cx="5536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/>
              <a:t>When you create or edit a page, you can select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who can edit this page?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b="1" dirty="0"/>
              <a:t>and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who can see this page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/>
              <a:t>Administrators can define who can carry out certain tasks and view what in the </a:t>
            </a:r>
            <a:r>
              <a:rPr lang="en-US" b="1" dirty="0" err="1"/>
              <a:t>TwinSpace</a:t>
            </a:r>
            <a:r>
              <a:rPr lang="en-US" b="1" dirty="0"/>
              <a:t>, via the tools in the left bar. </a:t>
            </a:r>
            <a:endParaRPr lang="tr-TR" b="1" dirty="0" smtClean="0"/>
          </a:p>
          <a:p>
            <a:endParaRPr lang="tr-TR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tr-TR" b="1" dirty="0"/>
              <a:t>I</a:t>
            </a:r>
            <a:r>
              <a:rPr lang="en-US" b="1" dirty="0" smtClean="0"/>
              <a:t>f </a:t>
            </a:r>
            <a:r>
              <a:rPr lang="en-US" b="1" dirty="0"/>
              <a:t>the page is made public, the pop-up below appears.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8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341194" y="148255"/>
            <a:ext cx="9634247" cy="540141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Add</a:t>
            </a:r>
            <a:r>
              <a:rPr lang="tr-TR" b="1" dirty="0" smtClean="0">
                <a:solidFill>
                  <a:srgbClr val="FF0000"/>
                </a:solidFill>
              </a:rPr>
              <a:t> Content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38"/>
            <a:ext cx="7629525" cy="5675312"/>
          </a:xfrm>
        </p:spPr>
      </p:pic>
      <p:sp>
        <p:nvSpPr>
          <p:cNvPr id="11" name="Metin kutusu 10"/>
          <p:cNvSpPr txBox="1"/>
          <p:nvPr/>
        </p:nvSpPr>
        <p:spPr>
          <a:xfrm>
            <a:off x="7902055" y="1364776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b="1" dirty="0" err="1" smtClean="0"/>
              <a:t>When</a:t>
            </a:r>
            <a:r>
              <a:rPr lang="tr-TR" b="1" dirty="0" smtClean="0"/>
              <a:t> a </a:t>
            </a:r>
            <a:r>
              <a:rPr lang="tr-TR" b="1" dirty="0" err="1" smtClean="0"/>
              <a:t>new</a:t>
            </a:r>
            <a:r>
              <a:rPr lang="tr-TR" b="1" dirty="0" smtClean="0"/>
              <a:t> </a:t>
            </a:r>
            <a:r>
              <a:rPr lang="tr-TR" b="1" dirty="0" err="1" smtClean="0"/>
              <a:t>page</a:t>
            </a:r>
            <a:r>
              <a:rPr lang="tr-TR" b="1" dirty="0" smtClean="0"/>
              <a:t> is </a:t>
            </a:r>
            <a:r>
              <a:rPr lang="tr-TR" b="1" dirty="0" err="1" smtClean="0"/>
              <a:t>created,users</a:t>
            </a:r>
            <a:r>
              <a:rPr lang="tr-TR" b="1" dirty="0" smtClean="0"/>
              <a:t> </a:t>
            </a:r>
            <a:r>
              <a:rPr lang="tr-TR" b="1" dirty="0" err="1" smtClean="0"/>
              <a:t>add</a:t>
            </a:r>
            <a:r>
              <a:rPr lang="tr-TR" b="1" dirty="0" smtClean="0"/>
              <a:t> </a:t>
            </a:r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features</a:t>
            </a:r>
            <a:r>
              <a:rPr lang="tr-TR" b="1" dirty="0" smtClean="0"/>
              <a:t>.</a:t>
            </a:r>
          </a:p>
          <a:p>
            <a:endParaRPr lang="tr-TR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tr-TR" b="1" dirty="0" smtClean="0"/>
              <a:t>Content </a:t>
            </a:r>
            <a:r>
              <a:rPr lang="tr-TR" b="1" dirty="0" err="1" smtClean="0"/>
              <a:t>section</a:t>
            </a:r>
            <a:r>
              <a:rPr lang="tr-TR" b="1" dirty="0"/>
              <a:t> </a:t>
            </a:r>
            <a:r>
              <a:rPr lang="en-US" b="1" dirty="0" smtClean="0"/>
              <a:t>lets</a:t>
            </a:r>
            <a:r>
              <a:rPr lang="en-US" b="1" dirty="0"/>
              <a:t> you embed pictures, videos, links, and </a:t>
            </a:r>
            <a:r>
              <a:rPr lang="en-US" b="1" dirty="0" err="1"/>
              <a:t>iframes</a:t>
            </a:r>
            <a:r>
              <a:rPr lang="en-US" b="1" dirty="0"/>
              <a:t>. </a:t>
            </a:r>
            <a:endParaRPr lang="tr-TR" b="1" dirty="0" smtClean="0"/>
          </a:p>
          <a:p>
            <a:endParaRPr lang="tr-TR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Pictures </a:t>
            </a:r>
            <a:r>
              <a:rPr lang="en-US" b="1" dirty="0"/>
              <a:t>can be uploaded directly to the </a:t>
            </a:r>
            <a:r>
              <a:rPr lang="en-US" b="1" dirty="0" smtClean="0"/>
              <a:t>page</a:t>
            </a:r>
            <a:r>
              <a:rPr lang="tr-TR" b="1" dirty="0" smtClean="0"/>
              <a:t>.</a:t>
            </a:r>
          </a:p>
          <a:p>
            <a:endParaRPr lang="tr-TR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tr-TR" b="1" dirty="0" err="1" smtClean="0"/>
              <a:t>Also</a:t>
            </a:r>
            <a:r>
              <a:rPr lang="tr-TR" b="1" dirty="0" smtClean="0"/>
              <a:t> </a:t>
            </a:r>
            <a:r>
              <a:rPr lang="tr-TR" b="1" dirty="0" err="1" smtClean="0"/>
              <a:t>you</a:t>
            </a:r>
            <a:r>
              <a:rPr lang="tr-TR" b="1" dirty="0" smtClean="0"/>
              <a:t> can </a:t>
            </a:r>
            <a:r>
              <a:rPr lang="tr-TR" b="1" dirty="0" err="1" smtClean="0"/>
              <a:t>see</a:t>
            </a:r>
            <a:r>
              <a:rPr lang="tr-TR" b="1" dirty="0" smtClean="0"/>
              <a:t> a </a:t>
            </a:r>
            <a:r>
              <a:rPr lang="tr-TR" b="1" dirty="0" err="1" smtClean="0"/>
              <a:t>text</a:t>
            </a:r>
            <a:r>
              <a:rPr lang="tr-TR" b="1" dirty="0" smtClean="0"/>
              <a:t> </a:t>
            </a:r>
            <a:r>
              <a:rPr lang="tr-TR" b="1" dirty="0" err="1" smtClean="0"/>
              <a:t>editor</a:t>
            </a:r>
            <a:r>
              <a:rPr lang="tr-TR" b="1" dirty="0" smtClean="0"/>
              <a:t> here.</a:t>
            </a:r>
            <a:endParaRPr lang="tr-T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7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" y="59828"/>
            <a:ext cx="2134590" cy="716989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7076872" y="6565726"/>
            <a:ext cx="6504313" cy="394900"/>
          </a:xfrm>
          <a:prstGeom prst="rect">
            <a:avLst/>
          </a:prstGeom>
          <a:noFill/>
          <a:ln>
            <a:noFill/>
          </a:ln>
        </p:spPr>
        <p:txBody>
          <a:bodyPr vert="horz" lIns="91426" tIns="45700" rIns="91426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Multi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lateral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C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ontact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Se</a:t>
            </a:r>
            <a:r>
              <a:rPr lang="en-US" sz="1600" b="1" dirty="0" err="1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minar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İzmir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,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18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-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20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April</a:t>
            </a:r>
            <a:r>
              <a:rPr lang="en-US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 2</a:t>
            </a:r>
            <a:r>
              <a:rPr lang="tr-TR" sz="1600" b="1" dirty="0">
                <a:solidFill>
                  <a:srgbClr val="2D296F"/>
                </a:solidFill>
                <a:latin typeface="Calisto MT" panose="02040603050505030304" pitchFamily="18" charset="0"/>
                <a:ea typeface="Cantarell"/>
                <a:cs typeface="Cantarell"/>
                <a:sym typeface="Cantarell"/>
              </a:rPr>
              <a:t>019</a:t>
            </a:r>
            <a:endParaRPr lang="tr-TR" sz="1600" dirty="0">
              <a:solidFill>
                <a:srgbClr val="2D296F"/>
              </a:solidFill>
              <a:latin typeface="Calisto MT" panose="02040603050505030304" pitchFamily="18" charset="0"/>
              <a:ea typeface="Cantarell"/>
              <a:cs typeface="Cantarell"/>
              <a:sym typeface="Cantarell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806294"/>
            <a:ext cx="12192000" cy="52165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0" y="6504091"/>
            <a:ext cx="12192000" cy="61635"/>
          </a:xfrm>
          <a:prstGeom prst="rect">
            <a:avLst/>
          </a:prstGeom>
          <a:solidFill>
            <a:srgbClr val="2C286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-1"/>
          <a:stretch/>
        </p:blipFill>
        <p:spPr bwMode="auto">
          <a:xfrm>
            <a:off x="9975441" y="148254"/>
            <a:ext cx="2094030" cy="5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-168286"/>
            <a:ext cx="906578" cy="1173219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76614" y="806294"/>
            <a:ext cx="10577186" cy="884394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Add</a:t>
            </a: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+mn-lt"/>
              </a:rPr>
              <a:t>videos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8" y="1956260"/>
            <a:ext cx="4061812" cy="3090633"/>
          </a:xfr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38" y="1691997"/>
            <a:ext cx="4363845" cy="343517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383206" y="2347415"/>
            <a:ext cx="2975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</a:t>
            </a:r>
            <a:r>
              <a:rPr lang="en-US" b="1" dirty="0"/>
              <a:t>on the icon Add video and insert the video URL you want to upload. </a:t>
            </a:r>
            <a:endParaRPr lang="tr-TR" b="1" dirty="0" smtClean="0"/>
          </a:p>
          <a:p>
            <a:r>
              <a:rPr lang="en-US" b="1" dirty="0" smtClean="0"/>
              <a:t>You </a:t>
            </a:r>
            <a:r>
              <a:rPr lang="en-US" b="1" dirty="0"/>
              <a:t>choose videos from the below websites: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b="1" dirty="0" err="1"/>
              <a:t>DailyMotion</a:t>
            </a:r>
            <a:endParaRPr lang="en-US" b="1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b="1" dirty="0" err="1"/>
              <a:t>Vimeo</a:t>
            </a:r>
            <a:endParaRPr lang="en-US" b="1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b="1" dirty="0"/>
              <a:t>YouTube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8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990</Words>
  <Application>Microsoft Office PowerPoint</Application>
  <PresentationFormat>Personnalisé</PresentationFormat>
  <Paragraphs>125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Office Teması</vt:lpstr>
      <vt:lpstr>           </vt:lpstr>
      <vt:lpstr>HOMEPAGE</vt:lpstr>
      <vt:lpstr>MEMBERS</vt:lpstr>
      <vt:lpstr>PAGES</vt:lpstr>
      <vt:lpstr>Create a page</vt:lpstr>
      <vt:lpstr>Présentation PowerPoint</vt:lpstr>
      <vt:lpstr>Présentation PowerPoint</vt:lpstr>
      <vt:lpstr>Add Content</vt:lpstr>
      <vt:lpstr>Add videos</vt:lpstr>
      <vt:lpstr>Add Images</vt:lpstr>
      <vt:lpstr>Add Documents</vt:lpstr>
      <vt:lpstr>Iframe</vt:lpstr>
      <vt:lpstr>Présentation PowerPoint</vt:lpstr>
      <vt:lpstr>Présentation PowerPoint</vt:lpstr>
      <vt:lpstr>Create a Twinboard</vt:lpstr>
      <vt:lpstr>Présentation PowerPoint</vt:lpstr>
      <vt:lpstr>Create a poll</vt:lpstr>
      <vt:lpstr>MATERIALS</vt:lpstr>
      <vt:lpstr>Présentation PowerPoint</vt:lpstr>
      <vt:lpstr>FORUM</vt:lpstr>
      <vt:lpstr>Présentation PowerPoint</vt:lpstr>
      <vt:lpstr>Présentation PowerPoint</vt:lpstr>
      <vt:lpstr>Enable Sorting</vt:lpstr>
      <vt:lpstr>Synchronous communication : Virtual meeting</vt:lpstr>
      <vt:lpstr>Synchronous communication : Chat room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………………………………</dc:title>
  <dc:creator>Hulya BAL</dc:creator>
  <cp:lastModifiedBy>RIOU Anthony</cp:lastModifiedBy>
  <cp:revision>70</cp:revision>
  <dcterms:created xsi:type="dcterms:W3CDTF">2018-03-27T14:01:13Z</dcterms:created>
  <dcterms:modified xsi:type="dcterms:W3CDTF">2019-04-12T13:28:37Z</dcterms:modified>
</cp:coreProperties>
</file>