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1" r:id="rId3"/>
    <p:sldId id="257" r:id="rId4"/>
    <p:sldId id="258" r:id="rId5"/>
    <p:sldId id="259" r:id="rId6"/>
    <p:sldId id="260" r:id="rId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4B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96"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88B425B-64D1-4C19-882E-403BCC0E15A1}" type="datetimeFigureOut">
              <a:rPr lang="it-IT" smtClean="0"/>
              <a:t>14/04/2021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1DD6F24-3B3D-45E4-BE21-11BEB11176B7}" type="slidenum">
              <a:rPr lang="it-IT" smtClean="0"/>
              <a:t>‹N›</a:t>
            </a:fld>
            <a:endParaRPr lang="it-IT"/>
          </a:p>
        </p:txBody>
      </p:sp>
    </p:spTree>
    <p:extLst>
      <p:ext uri="{BB962C8B-B14F-4D97-AF65-F5344CB8AC3E}">
        <p14:creationId xmlns:p14="http://schemas.microsoft.com/office/powerpoint/2010/main" val="2696661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788B425B-64D1-4C19-882E-403BCC0E15A1}" type="datetimeFigureOut">
              <a:rPr lang="it-IT" smtClean="0"/>
              <a:t>14/04/2021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1DD6F24-3B3D-45E4-BE21-11BEB11176B7}" type="slidenum">
              <a:rPr lang="it-IT" smtClean="0"/>
              <a:t>‹N›</a:t>
            </a:fld>
            <a:endParaRPr lang="it-IT"/>
          </a:p>
        </p:txBody>
      </p:sp>
    </p:spTree>
    <p:extLst>
      <p:ext uri="{BB962C8B-B14F-4D97-AF65-F5344CB8AC3E}">
        <p14:creationId xmlns:p14="http://schemas.microsoft.com/office/powerpoint/2010/main" val="762897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788B425B-64D1-4C19-882E-403BCC0E15A1}" type="datetimeFigureOut">
              <a:rPr lang="it-IT" smtClean="0"/>
              <a:t>14/04/2021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1DD6F24-3B3D-45E4-BE21-11BEB11176B7}" type="slidenum">
              <a:rPr lang="it-IT" smtClean="0"/>
              <a:t>‹N›</a:t>
            </a:fld>
            <a:endParaRPr lang="it-I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83522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788B425B-64D1-4C19-882E-403BCC0E15A1}" type="datetimeFigureOut">
              <a:rPr lang="it-IT" smtClean="0"/>
              <a:t>14/04/2021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1DD6F24-3B3D-45E4-BE21-11BEB11176B7}" type="slidenum">
              <a:rPr lang="it-IT" smtClean="0"/>
              <a:t>‹N›</a:t>
            </a:fld>
            <a:endParaRPr lang="it-IT"/>
          </a:p>
        </p:txBody>
      </p:sp>
    </p:spTree>
    <p:extLst>
      <p:ext uri="{BB962C8B-B14F-4D97-AF65-F5344CB8AC3E}">
        <p14:creationId xmlns:p14="http://schemas.microsoft.com/office/powerpoint/2010/main" val="33026611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788B425B-64D1-4C19-882E-403BCC0E15A1}" type="datetimeFigureOut">
              <a:rPr lang="it-IT" smtClean="0"/>
              <a:t>14/04/2021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1DD6F24-3B3D-45E4-BE21-11BEB11176B7}"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981915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788B425B-64D1-4C19-882E-403BCC0E15A1}" type="datetimeFigureOut">
              <a:rPr lang="it-IT" smtClean="0"/>
              <a:t>14/04/2021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1DD6F24-3B3D-45E4-BE21-11BEB11176B7}" type="slidenum">
              <a:rPr lang="it-IT" smtClean="0"/>
              <a:t>‹N›</a:t>
            </a:fld>
            <a:endParaRPr lang="it-IT"/>
          </a:p>
        </p:txBody>
      </p:sp>
    </p:spTree>
    <p:extLst>
      <p:ext uri="{BB962C8B-B14F-4D97-AF65-F5344CB8AC3E}">
        <p14:creationId xmlns:p14="http://schemas.microsoft.com/office/powerpoint/2010/main" val="13491095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788B425B-64D1-4C19-882E-403BCC0E15A1}" type="datetimeFigureOut">
              <a:rPr lang="it-IT" smtClean="0"/>
              <a:t>14/04/2021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1DD6F24-3B3D-45E4-BE21-11BEB11176B7}" type="slidenum">
              <a:rPr lang="it-IT" smtClean="0"/>
              <a:t>‹N›</a:t>
            </a:fld>
            <a:endParaRPr lang="it-IT"/>
          </a:p>
        </p:txBody>
      </p:sp>
    </p:spTree>
    <p:extLst>
      <p:ext uri="{BB962C8B-B14F-4D97-AF65-F5344CB8AC3E}">
        <p14:creationId xmlns:p14="http://schemas.microsoft.com/office/powerpoint/2010/main" val="29905027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788B425B-64D1-4C19-882E-403BCC0E15A1}" type="datetimeFigureOut">
              <a:rPr lang="it-IT" smtClean="0"/>
              <a:t>14/04/2021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1DD6F24-3B3D-45E4-BE21-11BEB11176B7}" type="slidenum">
              <a:rPr lang="it-IT" smtClean="0"/>
              <a:t>‹N›</a:t>
            </a:fld>
            <a:endParaRPr lang="it-IT"/>
          </a:p>
        </p:txBody>
      </p:sp>
    </p:spTree>
    <p:extLst>
      <p:ext uri="{BB962C8B-B14F-4D97-AF65-F5344CB8AC3E}">
        <p14:creationId xmlns:p14="http://schemas.microsoft.com/office/powerpoint/2010/main" val="1270422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788B425B-64D1-4C19-882E-403BCC0E15A1}" type="datetimeFigureOut">
              <a:rPr lang="it-IT" smtClean="0"/>
              <a:t>14/04/2021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1DD6F24-3B3D-45E4-BE21-11BEB11176B7}" type="slidenum">
              <a:rPr lang="it-IT" smtClean="0"/>
              <a:t>‹N›</a:t>
            </a:fld>
            <a:endParaRPr lang="it-IT"/>
          </a:p>
        </p:txBody>
      </p:sp>
    </p:spTree>
    <p:extLst>
      <p:ext uri="{BB962C8B-B14F-4D97-AF65-F5344CB8AC3E}">
        <p14:creationId xmlns:p14="http://schemas.microsoft.com/office/powerpoint/2010/main" val="203414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788B425B-64D1-4C19-882E-403BCC0E15A1}" type="datetimeFigureOut">
              <a:rPr lang="it-IT" smtClean="0"/>
              <a:t>14/04/2021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1DD6F24-3B3D-45E4-BE21-11BEB11176B7}" type="slidenum">
              <a:rPr lang="it-IT" smtClean="0"/>
              <a:t>‹N›</a:t>
            </a:fld>
            <a:endParaRPr lang="it-IT"/>
          </a:p>
        </p:txBody>
      </p:sp>
    </p:spTree>
    <p:extLst>
      <p:ext uri="{BB962C8B-B14F-4D97-AF65-F5344CB8AC3E}">
        <p14:creationId xmlns:p14="http://schemas.microsoft.com/office/powerpoint/2010/main" val="2525087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788B425B-64D1-4C19-882E-403BCC0E15A1}" type="datetimeFigureOut">
              <a:rPr lang="it-IT" smtClean="0"/>
              <a:t>14/04/2021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1DD6F24-3B3D-45E4-BE21-11BEB11176B7}" type="slidenum">
              <a:rPr lang="it-IT" smtClean="0"/>
              <a:t>‹N›</a:t>
            </a:fld>
            <a:endParaRPr lang="it-IT"/>
          </a:p>
        </p:txBody>
      </p:sp>
    </p:spTree>
    <p:extLst>
      <p:ext uri="{BB962C8B-B14F-4D97-AF65-F5344CB8AC3E}">
        <p14:creationId xmlns:p14="http://schemas.microsoft.com/office/powerpoint/2010/main" val="2106320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788B425B-64D1-4C19-882E-403BCC0E15A1}" type="datetimeFigureOut">
              <a:rPr lang="it-IT" smtClean="0"/>
              <a:t>14/04/2021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11DD6F24-3B3D-45E4-BE21-11BEB11176B7}" type="slidenum">
              <a:rPr lang="it-IT" smtClean="0"/>
              <a:t>‹N›</a:t>
            </a:fld>
            <a:endParaRPr lang="it-IT"/>
          </a:p>
        </p:txBody>
      </p:sp>
    </p:spTree>
    <p:extLst>
      <p:ext uri="{BB962C8B-B14F-4D97-AF65-F5344CB8AC3E}">
        <p14:creationId xmlns:p14="http://schemas.microsoft.com/office/powerpoint/2010/main" val="2232695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788B425B-64D1-4C19-882E-403BCC0E15A1}" type="datetimeFigureOut">
              <a:rPr lang="it-IT" smtClean="0"/>
              <a:t>14/04/2021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11DD6F24-3B3D-45E4-BE21-11BEB11176B7}" type="slidenum">
              <a:rPr lang="it-IT" smtClean="0"/>
              <a:t>‹N›</a:t>
            </a:fld>
            <a:endParaRPr lang="it-IT"/>
          </a:p>
        </p:txBody>
      </p:sp>
    </p:spTree>
    <p:extLst>
      <p:ext uri="{BB962C8B-B14F-4D97-AF65-F5344CB8AC3E}">
        <p14:creationId xmlns:p14="http://schemas.microsoft.com/office/powerpoint/2010/main" val="3043164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8B425B-64D1-4C19-882E-403BCC0E15A1}" type="datetimeFigureOut">
              <a:rPr lang="it-IT" smtClean="0"/>
              <a:t>14/04/2021</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11DD6F24-3B3D-45E4-BE21-11BEB11176B7}" type="slidenum">
              <a:rPr lang="it-IT" smtClean="0"/>
              <a:t>‹N›</a:t>
            </a:fld>
            <a:endParaRPr lang="it-IT"/>
          </a:p>
        </p:txBody>
      </p:sp>
    </p:spTree>
    <p:extLst>
      <p:ext uri="{BB962C8B-B14F-4D97-AF65-F5344CB8AC3E}">
        <p14:creationId xmlns:p14="http://schemas.microsoft.com/office/powerpoint/2010/main" val="1689276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smtClean="0"/>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88B425B-64D1-4C19-882E-403BCC0E15A1}" type="datetimeFigureOut">
              <a:rPr lang="it-IT" smtClean="0"/>
              <a:t>14/04/2021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1DD6F24-3B3D-45E4-BE21-11BEB11176B7}" type="slidenum">
              <a:rPr lang="it-IT" smtClean="0"/>
              <a:t>‹N›</a:t>
            </a:fld>
            <a:endParaRPr lang="it-IT"/>
          </a:p>
        </p:txBody>
      </p:sp>
    </p:spTree>
    <p:extLst>
      <p:ext uri="{BB962C8B-B14F-4D97-AF65-F5344CB8AC3E}">
        <p14:creationId xmlns:p14="http://schemas.microsoft.com/office/powerpoint/2010/main" val="3357259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88B425B-64D1-4C19-882E-403BCC0E15A1}" type="datetimeFigureOut">
              <a:rPr lang="it-IT" smtClean="0"/>
              <a:t>14/04/2021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1DD6F24-3B3D-45E4-BE21-11BEB11176B7}" type="slidenum">
              <a:rPr lang="it-IT" smtClean="0"/>
              <a:t>‹N›</a:t>
            </a:fld>
            <a:endParaRPr lang="it-IT"/>
          </a:p>
        </p:txBody>
      </p:sp>
    </p:spTree>
    <p:extLst>
      <p:ext uri="{BB962C8B-B14F-4D97-AF65-F5344CB8AC3E}">
        <p14:creationId xmlns:p14="http://schemas.microsoft.com/office/powerpoint/2010/main" val="2980052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88B425B-64D1-4C19-882E-403BCC0E15A1}" type="datetimeFigureOut">
              <a:rPr lang="it-IT" smtClean="0"/>
              <a:t>14/04/2021</a:t>
            </a:fld>
            <a:endParaRPr lang="it-I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1DD6F24-3B3D-45E4-BE21-11BEB11176B7}" type="slidenum">
              <a:rPr lang="it-IT" smtClean="0"/>
              <a:t>‹N›</a:t>
            </a:fld>
            <a:endParaRPr lang="it-IT"/>
          </a:p>
        </p:txBody>
      </p:sp>
    </p:spTree>
    <p:extLst>
      <p:ext uri="{BB962C8B-B14F-4D97-AF65-F5344CB8AC3E}">
        <p14:creationId xmlns:p14="http://schemas.microsoft.com/office/powerpoint/2010/main" val="324561769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2156179"/>
            <a:ext cx="7766936" cy="1646302"/>
          </a:xfrm>
        </p:spPr>
        <p:txBody>
          <a:bodyPr/>
          <a:lstStyle/>
          <a:p>
            <a:r>
              <a:rPr lang="it-IT" sz="6600" dirty="0" smtClean="0">
                <a:latin typeface="AR JULIAN" panose="02000000000000000000" pitchFamily="2" charset="0"/>
              </a:rPr>
              <a:t>Small </a:t>
            </a:r>
            <a:r>
              <a:rPr lang="it-IT" sz="6600" dirty="0" err="1" smtClean="0">
                <a:latin typeface="AR JULIAN" panose="02000000000000000000" pitchFamily="2" charset="0"/>
              </a:rPr>
              <a:t>towns</a:t>
            </a:r>
            <a:r>
              <a:rPr lang="it-IT" sz="6600" dirty="0" smtClean="0">
                <a:latin typeface="AR JULIAN" panose="02000000000000000000" pitchFamily="2" charset="0"/>
              </a:rPr>
              <a:t>…</a:t>
            </a:r>
            <a:br>
              <a:rPr lang="it-IT" sz="6600" dirty="0" smtClean="0">
                <a:latin typeface="AR JULIAN" panose="02000000000000000000" pitchFamily="2" charset="0"/>
              </a:rPr>
            </a:br>
            <a:r>
              <a:rPr lang="it-IT" sz="6600" dirty="0" smtClean="0">
                <a:latin typeface="AR JULIAN" panose="02000000000000000000" pitchFamily="2" charset="0"/>
              </a:rPr>
              <a:t>new </a:t>
            </a:r>
            <a:r>
              <a:rPr lang="it-IT" sz="6600" dirty="0" err="1" smtClean="0">
                <a:latin typeface="AR JULIAN" panose="02000000000000000000" pitchFamily="2" charset="0"/>
              </a:rPr>
              <a:t>challenges</a:t>
            </a:r>
            <a:r>
              <a:rPr lang="it-IT" sz="6600" dirty="0">
                <a:latin typeface="AR JULIAN" panose="02000000000000000000" pitchFamily="2" charset="0"/>
              </a:rPr>
              <a:t/>
            </a:r>
            <a:br>
              <a:rPr lang="it-IT" sz="6600" dirty="0">
                <a:latin typeface="AR JULIAN" panose="02000000000000000000" pitchFamily="2" charset="0"/>
              </a:rPr>
            </a:br>
            <a:r>
              <a:rPr lang="it-IT" sz="6600" dirty="0" err="1" smtClean="0">
                <a:latin typeface="AR JULIAN" panose="02000000000000000000" pitchFamily="2" charset="0"/>
              </a:rPr>
              <a:t>Gastronomy</a:t>
            </a:r>
            <a:endParaRPr lang="it-IT" sz="6600" dirty="0">
              <a:latin typeface="AR JULIAN" panose="02000000000000000000" pitchFamily="2" charset="0"/>
            </a:endParaRPr>
          </a:p>
        </p:txBody>
      </p:sp>
      <p:sp>
        <p:nvSpPr>
          <p:cNvPr id="3" name="Sottotitolo 2"/>
          <p:cNvSpPr>
            <a:spLocks noGrp="1"/>
          </p:cNvSpPr>
          <p:nvPr>
            <p:ph type="subTitle" idx="1"/>
          </p:nvPr>
        </p:nvSpPr>
        <p:spPr/>
        <p:txBody>
          <a:bodyPr>
            <a:noAutofit/>
          </a:bodyPr>
          <a:lstStyle/>
          <a:p>
            <a:r>
              <a:rPr lang="it-IT" sz="4000" dirty="0" smtClean="0"/>
              <a:t>Istituto Comprensivo</a:t>
            </a:r>
          </a:p>
          <a:p>
            <a:r>
              <a:rPr lang="it-IT" sz="4000" dirty="0" smtClean="0"/>
              <a:t>Santo Stefano di Camastra</a:t>
            </a:r>
          </a:p>
          <a:p>
            <a:r>
              <a:rPr lang="it-IT" sz="4000" dirty="0" err="1" smtClean="0"/>
              <a:t>Italy</a:t>
            </a:r>
            <a:endParaRPr lang="it-IT" sz="4000" dirty="0"/>
          </a:p>
        </p:txBody>
      </p:sp>
    </p:spTree>
    <p:extLst>
      <p:ext uri="{BB962C8B-B14F-4D97-AF65-F5344CB8AC3E}">
        <p14:creationId xmlns:p14="http://schemas.microsoft.com/office/powerpoint/2010/main" val="1963200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19329" y="423334"/>
            <a:ext cx="3959385" cy="1320800"/>
          </a:xfrm>
        </p:spPr>
        <p:txBody>
          <a:bodyPr/>
          <a:lstStyle/>
          <a:p>
            <a:pPr algn="ctr"/>
            <a:r>
              <a:rPr lang="it-IT" sz="4800" dirty="0" smtClean="0">
                <a:latin typeface="AR JULIAN" panose="02000000000000000000" pitchFamily="2" charset="0"/>
              </a:rPr>
              <a:t>MENÙ</a:t>
            </a:r>
            <a:r>
              <a:rPr lang="it-IT" dirty="0" smtClean="0"/>
              <a:t> </a:t>
            </a:r>
            <a:endParaRPr lang="it-IT" dirty="0"/>
          </a:p>
        </p:txBody>
      </p:sp>
      <p:sp>
        <p:nvSpPr>
          <p:cNvPr id="3" name="Segnaposto contenuto 2"/>
          <p:cNvSpPr>
            <a:spLocks noGrp="1"/>
          </p:cNvSpPr>
          <p:nvPr>
            <p:ph idx="1"/>
          </p:nvPr>
        </p:nvSpPr>
        <p:spPr>
          <a:xfrm>
            <a:off x="5949245" y="1320801"/>
            <a:ext cx="3499555" cy="5215466"/>
          </a:xfrm>
        </p:spPr>
        <p:txBody>
          <a:bodyPr>
            <a:noAutofit/>
          </a:bodyPr>
          <a:lstStyle/>
          <a:p>
            <a:pPr marL="0" indent="0" algn="ctr">
              <a:buNone/>
            </a:pPr>
            <a:r>
              <a:rPr lang="it-IT" sz="4400" dirty="0" smtClean="0">
                <a:latin typeface="Freestyle Script" panose="030804020302050B0404" pitchFamily="66" charset="0"/>
              </a:rPr>
              <a:t>Starter</a:t>
            </a:r>
          </a:p>
          <a:p>
            <a:pPr marL="0" indent="0" algn="ctr">
              <a:buNone/>
            </a:pPr>
            <a:r>
              <a:rPr lang="it-IT" sz="2000" dirty="0" err="1" smtClean="0">
                <a:latin typeface="Ebrima" panose="02000000000000000000" pitchFamily="2" charset="0"/>
                <a:ea typeface="Ebrima" panose="02000000000000000000" pitchFamily="2" charset="0"/>
                <a:cs typeface="Ebrima" panose="02000000000000000000" pitchFamily="2" charset="0"/>
              </a:rPr>
              <a:t>Panelle</a:t>
            </a:r>
            <a:endParaRPr lang="it-IT" sz="1050" dirty="0">
              <a:latin typeface="Ebrima" panose="02000000000000000000" pitchFamily="2" charset="0"/>
              <a:ea typeface="Ebrima" panose="02000000000000000000" pitchFamily="2" charset="0"/>
              <a:cs typeface="Ebrima" panose="02000000000000000000" pitchFamily="2" charset="0"/>
            </a:endParaRPr>
          </a:p>
          <a:p>
            <a:pPr marL="0" indent="0" algn="ctr">
              <a:buNone/>
            </a:pPr>
            <a:r>
              <a:rPr lang="it-IT" sz="4400" dirty="0" smtClean="0">
                <a:latin typeface="Freestyle Script" panose="030804020302050B0404" pitchFamily="66" charset="0"/>
              </a:rPr>
              <a:t>1st </a:t>
            </a:r>
            <a:r>
              <a:rPr lang="it-IT" sz="4400" dirty="0" err="1">
                <a:latin typeface="Freestyle Script" panose="030804020302050B0404" pitchFamily="66" charset="0"/>
              </a:rPr>
              <a:t>Main</a:t>
            </a:r>
            <a:r>
              <a:rPr lang="it-IT" sz="4400" dirty="0">
                <a:latin typeface="Freestyle Script" panose="030804020302050B0404" pitchFamily="66" charset="0"/>
              </a:rPr>
              <a:t> Course</a:t>
            </a:r>
          </a:p>
          <a:p>
            <a:pPr marL="0" indent="0" algn="ctr">
              <a:buNone/>
            </a:pPr>
            <a:r>
              <a:rPr lang="it-IT" sz="2000" dirty="0">
                <a:latin typeface="Ebrima" panose="02000000000000000000" pitchFamily="2" charset="0"/>
                <a:ea typeface="Ebrima" panose="02000000000000000000" pitchFamily="2" charset="0"/>
                <a:cs typeface="Ebrima" panose="02000000000000000000" pitchFamily="2" charset="0"/>
              </a:rPr>
              <a:t>Pasta alla Norma</a:t>
            </a:r>
          </a:p>
          <a:p>
            <a:pPr marL="0" indent="0" algn="ctr">
              <a:buNone/>
            </a:pPr>
            <a:r>
              <a:rPr lang="it-IT" sz="4400" dirty="0">
                <a:latin typeface="Freestyle Script" panose="030804020302050B0404" pitchFamily="66" charset="0"/>
              </a:rPr>
              <a:t>2nd </a:t>
            </a:r>
            <a:r>
              <a:rPr lang="it-IT" sz="4400" dirty="0" err="1">
                <a:latin typeface="Freestyle Script" panose="030804020302050B0404" pitchFamily="66" charset="0"/>
              </a:rPr>
              <a:t>Main</a:t>
            </a:r>
            <a:r>
              <a:rPr lang="it-IT" sz="4400" dirty="0">
                <a:latin typeface="Freestyle Script" panose="030804020302050B0404" pitchFamily="66" charset="0"/>
              </a:rPr>
              <a:t> Course</a:t>
            </a:r>
          </a:p>
          <a:p>
            <a:pPr marL="0" indent="0" algn="ctr">
              <a:buNone/>
            </a:pPr>
            <a:r>
              <a:rPr lang="it-IT" sz="2000" dirty="0">
                <a:latin typeface="Ebrima" panose="02000000000000000000" pitchFamily="2" charset="0"/>
                <a:ea typeface="Ebrima" panose="02000000000000000000" pitchFamily="2" charset="0"/>
                <a:cs typeface="Ebrima" panose="02000000000000000000" pitchFamily="2" charset="0"/>
              </a:rPr>
              <a:t>Sarde a Beccafico</a:t>
            </a:r>
          </a:p>
          <a:p>
            <a:pPr marL="0" indent="0" algn="ctr">
              <a:buNone/>
            </a:pPr>
            <a:r>
              <a:rPr lang="it-IT" sz="4400" dirty="0">
                <a:latin typeface="Freestyle Script" panose="030804020302050B0404" pitchFamily="66" charset="0"/>
              </a:rPr>
              <a:t>Dessert</a:t>
            </a:r>
          </a:p>
          <a:p>
            <a:pPr marL="0" indent="0" algn="ctr">
              <a:buNone/>
            </a:pPr>
            <a:r>
              <a:rPr lang="it-IT" sz="2000" dirty="0">
                <a:latin typeface="Ebrima" panose="02000000000000000000" pitchFamily="2" charset="0"/>
                <a:ea typeface="Ebrima" panose="02000000000000000000" pitchFamily="2" charset="0"/>
                <a:cs typeface="Ebrima" panose="02000000000000000000" pitchFamily="2" charset="0"/>
              </a:rPr>
              <a:t>Cassata Siciliana</a:t>
            </a:r>
          </a:p>
        </p:txBody>
      </p:sp>
      <p:sp>
        <p:nvSpPr>
          <p:cNvPr id="4" name="Titolo 1"/>
          <p:cNvSpPr txBox="1">
            <a:spLocks/>
          </p:cNvSpPr>
          <p:nvPr/>
        </p:nvSpPr>
        <p:spPr>
          <a:xfrm>
            <a:off x="1040084" y="276579"/>
            <a:ext cx="3959385" cy="13208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8800" dirty="0" err="1" smtClean="0">
                <a:solidFill>
                  <a:srgbClr val="044B80"/>
                </a:solidFill>
                <a:latin typeface="Script MT Bold" panose="03040602040607080904" pitchFamily="66" charset="0"/>
              </a:rPr>
              <a:t>SicilEat</a:t>
            </a:r>
            <a:endParaRPr lang="it-IT" sz="8800" dirty="0" smtClean="0">
              <a:solidFill>
                <a:srgbClr val="044B80"/>
              </a:solidFill>
              <a:latin typeface="Script MT Bold" panose="03040602040607080904" pitchFamily="66" charset="0"/>
            </a:endParaRPr>
          </a:p>
          <a:p>
            <a:pPr algn="ctr"/>
            <a:endParaRPr lang="it-IT" sz="1800" dirty="0">
              <a:latin typeface="Ebrima" panose="02000000000000000000" pitchFamily="2" charset="0"/>
              <a:ea typeface="Ebrima" panose="02000000000000000000" pitchFamily="2" charset="0"/>
              <a:cs typeface="Ebrima" panose="02000000000000000000" pitchFamily="2" charset="0"/>
            </a:endParaRPr>
          </a:p>
        </p:txBody>
      </p:sp>
      <p:sp>
        <p:nvSpPr>
          <p:cNvPr id="5" name="Titolo 1"/>
          <p:cNvSpPr txBox="1">
            <a:spLocks/>
          </p:cNvSpPr>
          <p:nvPr/>
        </p:nvSpPr>
        <p:spPr>
          <a:xfrm>
            <a:off x="971596" y="1315157"/>
            <a:ext cx="4096360" cy="564443"/>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2800" dirty="0" err="1" smtClean="0">
                <a:latin typeface="Copperplate Gothic Bold" panose="020E0705020206020404" pitchFamily="34" charset="0"/>
                <a:ea typeface="Ebrima" panose="02000000000000000000" pitchFamily="2" charset="0"/>
                <a:cs typeface="Ebrima" panose="02000000000000000000" pitchFamily="2" charset="0"/>
              </a:rPr>
              <a:t>Restaurant</a:t>
            </a:r>
            <a:endParaRPr lang="it-IT" sz="1800" dirty="0">
              <a:latin typeface="Copperplate Gothic Bold" panose="020E0705020206020404" pitchFamily="34" charset="0"/>
              <a:ea typeface="Ebrima" panose="02000000000000000000" pitchFamily="2" charset="0"/>
              <a:cs typeface="Ebrima" panose="02000000000000000000" pitchFamily="2" charset="0"/>
            </a:endParaRPr>
          </a:p>
        </p:txBody>
      </p:sp>
      <p:pic>
        <p:nvPicPr>
          <p:cNvPr id="1026" name="Picture 2" descr="Santo Stefano di Camastra e la tradizione della ceramica - Io Amo La Sicilia"/>
          <p:cNvPicPr>
            <a:picLocks noChangeAspect="1" noChangeArrowheads="1"/>
          </p:cNvPicPr>
          <p:nvPr/>
        </p:nvPicPr>
        <p:blipFill rotWithShape="1">
          <a:blip r:embed="rId2">
            <a:extLst>
              <a:ext uri="{28A0092B-C50C-407E-A947-70E740481C1C}">
                <a14:useLocalDpi xmlns:a14="http://schemas.microsoft.com/office/drawing/2010/main" val="0"/>
              </a:ext>
            </a:extLst>
          </a:blip>
          <a:srcRect r="4370" b="8466"/>
          <a:stretch/>
        </p:blipFill>
        <p:spPr bwMode="auto">
          <a:xfrm>
            <a:off x="573265" y="2167467"/>
            <a:ext cx="5519556" cy="35221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55074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124178"/>
            <a:ext cx="8596668" cy="1320800"/>
          </a:xfrm>
        </p:spPr>
        <p:txBody>
          <a:bodyPr>
            <a:normAutofit fontScale="90000"/>
          </a:bodyPr>
          <a:lstStyle/>
          <a:p>
            <a:r>
              <a:rPr lang="it-IT" sz="8000" dirty="0" smtClean="0">
                <a:latin typeface="AR JULIAN" panose="02000000000000000000" pitchFamily="2" charset="0"/>
              </a:rPr>
              <a:t>Starter: </a:t>
            </a:r>
            <a:r>
              <a:rPr lang="it-IT" sz="12800" dirty="0" err="1" smtClean="0">
                <a:latin typeface="Freestyle Script" panose="030804020302050B0404" pitchFamily="66" charset="0"/>
              </a:rPr>
              <a:t>Panelle</a:t>
            </a:r>
            <a:endParaRPr lang="it-IT" sz="12800" dirty="0">
              <a:latin typeface="Freestyle Script" panose="030804020302050B0404" pitchFamily="66" charset="0"/>
            </a:endParaRPr>
          </a:p>
        </p:txBody>
      </p:sp>
      <p:sp>
        <p:nvSpPr>
          <p:cNvPr id="3" name="Segnaposto contenuto 2"/>
          <p:cNvSpPr>
            <a:spLocks noGrp="1"/>
          </p:cNvSpPr>
          <p:nvPr>
            <p:ph idx="1"/>
          </p:nvPr>
        </p:nvSpPr>
        <p:spPr>
          <a:xfrm>
            <a:off x="361244" y="1569157"/>
            <a:ext cx="4492978" cy="5102576"/>
          </a:xfrm>
        </p:spPr>
        <p:txBody>
          <a:bodyPr>
            <a:normAutofit fontScale="70000" lnSpcReduction="20000"/>
          </a:bodyPr>
          <a:lstStyle/>
          <a:p>
            <a:pPr marL="0" indent="0">
              <a:buNone/>
            </a:pPr>
            <a:endParaRPr lang="it-IT" dirty="0" smtClean="0">
              <a:latin typeface="AR CENA" panose="02000000000000000000" pitchFamily="2" charset="0"/>
            </a:endParaRPr>
          </a:p>
          <a:p>
            <a:pPr marL="0" indent="0">
              <a:buNone/>
            </a:pPr>
            <a:r>
              <a:rPr lang="it-IT" sz="2600" dirty="0" smtClean="0">
                <a:latin typeface="AR CENA" panose="02000000000000000000" pitchFamily="2" charset="0"/>
              </a:rPr>
              <a:t> </a:t>
            </a:r>
            <a:r>
              <a:rPr lang="it-IT" sz="2600" b="1" dirty="0" smtClean="0">
                <a:latin typeface="AR CENA" panose="02000000000000000000" pitchFamily="2" charset="0"/>
              </a:rPr>
              <a:t>INGREDIENTS:</a:t>
            </a:r>
          </a:p>
          <a:p>
            <a:pPr marL="0" indent="0">
              <a:buNone/>
            </a:pPr>
            <a:r>
              <a:rPr lang="it-IT" sz="2600" dirty="0" smtClean="0">
                <a:latin typeface="AR CENA" panose="02000000000000000000" pitchFamily="2" charset="0"/>
              </a:rPr>
              <a:t> </a:t>
            </a:r>
            <a:r>
              <a:rPr lang="it-IT" sz="2600" dirty="0" err="1" smtClean="0">
                <a:latin typeface="AR CENA" panose="02000000000000000000" pitchFamily="2" charset="0"/>
              </a:rPr>
              <a:t>Chickpea</a:t>
            </a:r>
            <a:r>
              <a:rPr lang="it-IT" sz="2600" dirty="0" smtClean="0">
                <a:latin typeface="AR CENA" panose="02000000000000000000" pitchFamily="2" charset="0"/>
              </a:rPr>
              <a:t> </a:t>
            </a:r>
            <a:r>
              <a:rPr lang="it-IT" sz="2600" dirty="0" err="1" smtClean="0">
                <a:latin typeface="AR CENA" panose="02000000000000000000" pitchFamily="2" charset="0"/>
              </a:rPr>
              <a:t>flour</a:t>
            </a:r>
            <a:endParaRPr lang="it-IT" sz="2600" dirty="0" smtClean="0">
              <a:latin typeface="AR CENA" panose="02000000000000000000" pitchFamily="2" charset="0"/>
            </a:endParaRPr>
          </a:p>
          <a:p>
            <a:pPr marL="0" indent="0">
              <a:buNone/>
            </a:pPr>
            <a:r>
              <a:rPr lang="it-IT" sz="2600" dirty="0" smtClean="0">
                <a:latin typeface="AR CENA" panose="02000000000000000000" pitchFamily="2" charset="0"/>
              </a:rPr>
              <a:t> Olive </a:t>
            </a:r>
            <a:r>
              <a:rPr lang="it-IT" sz="2600" dirty="0" err="1" smtClean="0">
                <a:latin typeface="AR CENA" panose="02000000000000000000" pitchFamily="2" charset="0"/>
              </a:rPr>
              <a:t>Oil</a:t>
            </a:r>
            <a:endParaRPr lang="it-IT" sz="2600" dirty="0" smtClean="0">
              <a:latin typeface="AR CENA" panose="02000000000000000000" pitchFamily="2" charset="0"/>
            </a:endParaRPr>
          </a:p>
          <a:p>
            <a:pPr marL="0" indent="0">
              <a:buNone/>
            </a:pPr>
            <a:endParaRPr lang="it-IT" dirty="0" smtClean="0">
              <a:latin typeface="AR CENA" panose="02000000000000000000" pitchFamily="2" charset="0"/>
            </a:endParaRPr>
          </a:p>
          <a:p>
            <a:pPr marL="0" indent="0">
              <a:buNone/>
            </a:pPr>
            <a:r>
              <a:rPr lang="it-IT" sz="2900" b="1" dirty="0" smtClean="0">
                <a:latin typeface="AR CENA" panose="02000000000000000000" pitchFamily="2" charset="0"/>
              </a:rPr>
              <a:t>ELABORATION:</a:t>
            </a:r>
          </a:p>
          <a:p>
            <a:pPr marL="0" indent="0">
              <a:buNone/>
            </a:pPr>
            <a:r>
              <a:rPr lang="en-US" sz="2900" dirty="0">
                <a:latin typeface="AR CENA" panose="02000000000000000000" pitchFamily="2" charset="0"/>
              </a:rPr>
              <a:t>In a large saucepan, mix the chickpea flour and the water necessary to have a thick batter. Put the pan on the stove and, over low heat, stirring often with a wooden spatula, cook until the mixture has a thick and creamy consistency. Pour this polenta on a level and level it giving it a minimum thickness. Allow to cool and cut out the </a:t>
            </a:r>
            <a:r>
              <a:rPr lang="en-US" sz="2900" dirty="0" err="1">
                <a:latin typeface="AR CENA" panose="02000000000000000000" pitchFamily="2" charset="0"/>
              </a:rPr>
              <a:t>panelle</a:t>
            </a:r>
            <a:r>
              <a:rPr lang="en-US" sz="2900" dirty="0">
                <a:latin typeface="AR CENA" panose="02000000000000000000" pitchFamily="2" charset="0"/>
              </a:rPr>
              <a:t> in the preferred shapes (Lozenges, rectangles, etc.). In the frying pan, fry a large amount of oil and put the </a:t>
            </a:r>
            <a:r>
              <a:rPr lang="en-US" sz="2900" dirty="0" err="1">
                <a:latin typeface="AR CENA" panose="02000000000000000000" pitchFamily="2" charset="0"/>
              </a:rPr>
              <a:t>panelle</a:t>
            </a:r>
            <a:r>
              <a:rPr lang="en-US" sz="2900" dirty="0">
                <a:latin typeface="AR CENA" panose="02000000000000000000" pitchFamily="2" charset="0"/>
              </a:rPr>
              <a:t>: drain them golden on both sides on absorbent paper and serve hot.</a:t>
            </a:r>
            <a:endParaRPr lang="it-IT" sz="2900" dirty="0">
              <a:latin typeface="AR CENA" panose="02000000000000000000" pitchFamily="2" charset="0"/>
            </a:endParaRPr>
          </a:p>
          <a:p>
            <a:pPr marL="0" indent="0">
              <a:buNone/>
            </a:pPr>
            <a:endParaRPr lang="it-IT" dirty="0" smtClean="0">
              <a:latin typeface="AR CENA" panose="02000000000000000000" pitchFamily="2" charset="0"/>
            </a:endParaRPr>
          </a:p>
        </p:txBody>
      </p:sp>
      <p:sp>
        <p:nvSpPr>
          <p:cNvPr id="4" name="Segnaposto contenuto 2"/>
          <p:cNvSpPr txBox="1">
            <a:spLocks/>
          </p:cNvSpPr>
          <p:nvPr/>
        </p:nvSpPr>
        <p:spPr>
          <a:xfrm>
            <a:off x="4854222" y="1569157"/>
            <a:ext cx="4944534" cy="462460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sz="1600" b="1" dirty="0" smtClean="0">
                <a:latin typeface="AR CENA" panose="02000000000000000000" pitchFamily="2" charset="0"/>
              </a:rPr>
              <a:t>CURIOSITY:</a:t>
            </a:r>
          </a:p>
          <a:p>
            <a:pPr marL="0" indent="0">
              <a:buNone/>
            </a:pPr>
            <a:r>
              <a:rPr lang="en-US" sz="1600" dirty="0" smtClean="0">
                <a:latin typeface="AR CENA" panose="02000000000000000000" pitchFamily="2" charset="0"/>
              </a:rPr>
              <a:t>The </a:t>
            </a:r>
            <a:r>
              <a:rPr lang="en-US" sz="1600" dirty="0">
                <a:latin typeface="AR CENA" panose="02000000000000000000" pitchFamily="2" charset="0"/>
              </a:rPr>
              <a:t>"</a:t>
            </a:r>
            <a:r>
              <a:rPr lang="en-US" sz="1600" dirty="0" err="1">
                <a:latin typeface="AR CENA" panose="02000000000000000000" pitchFamily="2" charset="0"/>
              </a:rPr>
              <a:t>panelle</a:t>
            </a:r>
            <a:r>
              <a:rPr lang="en-US" sz="1600" dirty="0">
                <a:latin typeface="AR CENA" panose="02000000000000000000" pitchFamily="2" charset="0"/>
              </a:rPr>
              <a:t>" are not only used as a tasty appetizer but represent the characteristic snack of Sicily, you can  also have it in the street (street food). You can eat with the classic Sicilian bread with sesame seeds,  often combined with the potato croquettes with lemon and black pepper. </a:t>
            </a:r>
            <a:endParaRPr lang="it-IT" sz="1600" dirty="0">
              <a:latin typeface="AR CENA" panose="02000000000000000000" pitchFamily="2" charset="0"/>
            </a:endParaRPr>
          </a:p>
          <a:p>
            <a:pPr marL="0" indent="0">
              <a:buFont typeface="Wingdings 3" charset="2"/>
              <a:buNone/>
            </a:pPr>
            <a:endParaRPr lang="it-IT" dirty="0" smtClean="0">
              <a:latin typeface="AR CENA" panose="02000000000000000000" pitchFamily="2" charset="0"/>
            </a:endParaRPr>
          </a:p>
        </p:txBody>
      </p:sp>
      <p:pic>
        <p:nvPicPr>
          <p:cNvPr id="1026" name="Picture 2" descr="Valle Dell'Acate » Pane e panel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4221" y="3620910"/>
            <a:ext cx="4763911" cy="2842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20999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198120"/>
            <a:ext cx="9163896" cy="1320800"/>
          </a:xfrm>
        </p:spPr>
        <p:txBody>
          <a:bodyPr>
            <a:noAutofit/>
          </a:bodyPr>
          <a:lstStyle/>
          <a:p>
            <a:r>
              <a:rPr lang="it-IT" sz="4800" dirty="0" smtClean="0">
                <a:latin typeface="AR JULIAN" panose="02000000000000000000" pitchFamily="2" charset="0"/>
              </a:rPr>
              <a:t>1° </a:t>
            </a:r>
            <a:r>
              <a:rPr lang="it-IT" sz="4800" dirty="0" err="1" smtClean="0">
                <a:latin typeface="AR JULIAN" panose="02000000000000000000" pitchFamily="2" charset="0"/>
              </a:rPr>
              <a:t>Main</a:t>
            </a:r>
            <a:r>
              <a:rPr lang="it-IT" sz="4800" dirty="0" smtClean="0">
                <a:latin typeface="AR JULIAN" panose="02000000000000000000" pitchFamily="2" charset="0"/>
              </a:rPr>
              <a:t> </a:t>
            </a:r>
            <a:r>
              <a:rPr lang="it-IT" sz="4800" dirty="0" err="1" smtClean="0">
                <a:latin typeface="AR JULIAN" panose="02000000000000000000" pitchFamily="2" charset="0"/>
              </a:rPr>
              <a:t>course</a:t>
            </a:r>
            <a:r>
              <a:rPr lang="it-IT" sz="4800" dirty="0" smtClean="0">
                <a:latin typeface="AR JULIAN" panose="02000000000000000000" pitchFamily="2" charset="0"/>
              </a:rPr>
              <a:t>: </a:t>
            </a:r>
            <a:r>
              <a:rPr lang="it-IT" sz="7200" dirty="0" smtClean="0">
                <a:latin typeface="Freestyle Script" panose="030804020302050B0404" pitchFamily="66" charset="0"/>
              </a:rPr>
              <a:t>Pasta alla Norma</a:t>
            </a:r>
            <a:endParaRPr lang="it-IT" sz="4400" dirty="0">
              <a:latin typeface="Freestyle Script" panose="030804020302050B0404" pitchFamily="66" charset="0"/>
            </a:endParaRPr>
          </a:p>
        </p:txBody>
      </p:sp>
      <p:sp>
        <p:nvSpPr>
          <p:cNvPr id="3" name="Segnaposto contenuto 2"/>
          <p:cNvSpPr>
            <a:spLocks noGrp="1"/>
          </p:cNvSpPr>
          <p:nvPr>
            <p:ph idx="1"/>
          </p:nvPr>
        </p:nvSpPr>
        <p:spPr>
          <a:xfrm>
            <a:off x="677334" y="1328247"/>
            <a:ext cx="3471756" cy="5255432"/>
          </a:xfrm>
        </p:spPr>
        <p:txBody>
          <a:bodyPr>
            <a:normAutofit lnSpcReduction="10000"/>
          </a:bodyPr>
          <a:lstStyle/>
          <a:p>
            <a:pPr marL="0" indent="0">
              <a:buNone/>
            </a:pPr>
            <a:r>
              <a:rPr lang="es-ES" sz="1400" b="1" dirty="0" smtClean="0">
                <a:latin typeface="AR CENA" panose="02000000000000000000" pitchFamily="2" charset="0"/>
              </a:rPr>
              <a:t>INGREDIENTS FOR 4 PEOPLE:</a:t>
            </a:r>
          </a:p>
          <a:p>
            <a:pPr marL="0" indent="0">
              <a:buNone/>
            </a:pPr>
            <a:r>
              <a:rPr lang="es-ES" sz="1400" dirty="0" smtClean="0">
                <a:latin typeface="AR CENA" panose="02000000000000000000" pitchFamily="2" charset="0"/>
              </a:rPr>
              <a:t>300 g </a:t>
            </a:r>
            <a:r>
              <a:rPr lang="es-ES" sz="1400" dirty="0">
                <a:latin typeface="AR CENA" panose="02000000000000000000" pitchFamily="2" charset="0"/>
              </a:rPr>
              <a:t>penne</a:t>
            </a:r>
            <a:endParaRPr lang="it-IT" sz="1400" dirty="0">
              <a:latin typeface="AR CENA" panose="02000000000000000000" pitchFamily="2" charset="0"/>
            </a:endParaRPr>
          </a:p>
          <a:p>
            <a:pPr marL="0" indent="0">
              <a:buNone/>
            </a:pPr>
            <a:r>
              <a:rPr lang="es-ES" sz="1400" dirty="0">
                <a:latin typeface="AR CENA" panose="02000000000000000000" pitchFamily="2" charset="0"/>
              </a:rPr>
              <a:t>150 </a:t>
            </a:r>
            <a:r>
              <a:rPr lang="it-IT" sz="1400" dirty="0">
                <a:latin typeface="AR CENA" panose="02000000000000000000" pitchFamily="2" charset="0"/>
              </a:rPr>
              <a:t>g </a:t>
            </a:r>
            <a:r>
              <a:rPr lang="it-IT" sz="1400" dirty="0" err="1" smtClean="0">
                <a:latin typeface="AR CENA" panose="02000000000000000000" pitchFamily="2" charset="0"/>
              </a:rPr>
              <a:t>aubergines</a:t>
            </a:r>
            <a:endParaRPr lang="it-IT" sz="1400" dirty="0">
              <a:latin typeface="AR CENA" panose="02000000000000000000" pitchFamily="2" charset="0"/>
            </a:endParaRPr>
          </a:p>
          <a:p>
            <a:pPr marL="0" indent="0">
              <a:buNone/>
            </a:pPr>
            <a:r>
              <a:rPr lang="es-ES" sz="1400" dirty="0">
                <a:latin typeface="AR CENA" panose="02000000000000000000" pitchFamily="2" charset="0"/>
              </a:rPr>
              <a:t>150 g </a:t>
            </a:r>
            <a:r>
              <a:rPr lang="es-ES" sz="1400" dirty="0" smtClean="0">
                <a:latin typeface="AR CENA" panose="02000000000000000000" pitchFamily="2" charset="0"/>
              </a:rPr>
              <a:t>salted  </a:t>
            </a:r>
            <a:r>
              <a:rPr lang="es-ES" sz="1400" dirty="0">
                <a:latin typeface="AR CENA" panose="02000000000000000000" pitchFamily="2" charset="0"/>
              </a:rPr>
              <a:t>ricotta cheese</a:t>
            </a:r>
            <a:endParaRPr lang="it-IT" sz="1400" dirty="0">
              <a:latin typeface="AR CENA" panose="02000000000000000000" pitchFamily="2" charset="0"/>
            </a:endParaRPr>
          </a:p>
          <a:p>
            <a:pPr marL="0" indent="0">
              <a:buNone/>
            </a:pPr>
            <a:r>
              <a:rPr lang="es-ES" sz="1400" dirty="0">
                <a:latin typeface="AR CENA" panose="02000000000000000000" pitchFamily="2" charset="0"/>
              </a:rPr>
              <a:t>50 </a:t>
            </a:r>
            <a:r>
              <a:rPr lang="es-ES" sz="1400" dirty="0" smtClean="0">
                <a:latin typeface="AR CENA" panose="02000000000000000000" pitchFamily="2" charset="0"/>
              </a:rPr>
              <a:t>g canned </a:t>
            </a:r>
            <a:r>
              <a:rPr lang="es-ES" sz="1400" dirty="0">
                <a:latin typeface="AR CENA" panose="02000000000000000000" pitchFamily="2" charset="0"/>
              </a:rPr>
              <a:t>tomatoes</a:t>
            </a:r>
            <a:endParaRPr lang="it-IT" sz="1400" dirty="0">
              <a:latin typeface="AR CENA" panose="02000000000000000000" pitchFamily="2" charset="0"/>
            </a:endParaRPr>
          </a:p>
          <a:p>
            <a:pPr marL="0" indent="0">
              <a:buNone/>
            </a:pPr>
            <a:r>
              <a:rPr lang="it-IT" sz="1400" dirty="0">
                <a:latin typeface="AR CENA" panose="02000000000000000000" pitchFamily="2" charset="0"/>
              </a:rPr>
              <a:t>50 </a:t>
            </a:r>
            <a:r>
              <a:rPr lang="it-IT" sz="1400" dirty="0" smtClean="0">
                <a:latin typeface="AR CENA" panose="02000000000000000000" pitchFamily="2" charset="0"/>
              </a:rPr>
              <a:t>g </a:t>
            </a:r>
            <a:r>
              <a:rPr lang="it-IT" sz="1400" dirty="0" err="1">
                <a:latin typeface="AR CENA" panose="02000000000000000000" pitchFamily="2" charset="0"/>
              </a:rPr>
              <a:t>onion</a:t>
            </a:r>
            <a:endParaRPr lang="it-IT" sz="1400" dirty="0">
              <a:latin typeface="AR CENA" panose="02000000000000000000" pitchFamily="2" charset="0"/>
            </a:endParaRPr>
          </a:p>
          <a:p>
            <a:pPr marL="0" indent="0">
              <a:buNone/>
            </a:pPr>
            <a:r>
              <a:rPr lang="es-ES" sz="1400" dirty="0" smtClean="0">
                <a:latin typeface="AR CENA" panose="02000000000000000000" pitchFamily="2" charset="0"/>
              </a:rPr>
              <a:t>Olive oil</a:t>
            </a:r>
            <a:endParaRPr lang="it-IT" sz="1400" dirty="0">
              <a:latin typeface="AR CENA" panose="02000000000000000000" pitchFamily="2" charset="0"/>
            </a:endParaRPr>
          </a:p>
          <a:p>
            <a:pPr marL="0" indent="0">
              <a:buNone/>
            </a:pPr>
            <a:r>
              <a:rPr lang="it-IT" sz="1400" dirty="0" err="1" smtClean="0">
                <a:latin typeface="AR CENA" panose="02000000000000000000" pitchFamily="2" charset="0"/>
              </a:rPr>
              <a:t>basil</a:t>
            </a:r>
            <a:endParaRPr lang="it-IT" sz="1400" dirty="0">
              <a:latin typeface="AR CENA" panose="02000000000000000000" pitchFamily="2" charset="0"/>
            </a:endParaRPr>
          </a:p>
          <a:p>
            <a:pPr marL="0" indent="0">
              <a:buNone/>
            </a:pPr>
            <a:r>
              <a:rPr lang="it-IT" sz="1400" dirty="0">
                <a:latin typeface="AR CENA" panose="02000000000000000000" pitchFamily="2" charset="0"/>
              </a:rPr>
              <a:t>1 </a:t>
            </a:r>
            <a:r>
              <a:rPr lang="it-IT" sz="1400" dirty="0" err="1" smtClean="0">
                <a:latin typeface="AR CENA" panose="02000000000000000000" pitchFamily="2" charset="0"/>
              </a:rPr>
              <a:t>garlic</a:t>
            </a:r>
            <a:r>
              <a:rPr lang="it-IT" sz="1400" dirty="0" smtClean="0">
                <a:latin typeface="AR CENA" panose="02000000000000000000" pitchFamily="2" charset="0"/>
              </a:rPr>
              <a:t> </a:t>
            </a:r>
            <a:r>
              <a:rPr lang="it-IT" sz="1400" dirty="0" err="1">
                <a:latin typeface="AR CENA" panose="02000000000000000000" pitchFamily="2" charset="0"/>
              </a:rPr>
              <a:t>clove</a:t>
            </a:r>
            <a:endParaRPr lang="it-IT" sz="1400" dirty="0">
              <a:latin typeface="AR CENA" panose="02000000000000000000" pitchFamily="2" charset="0"/>
            </a:endParaRPr>
          </a:p>
          <a:p>
            <a:pPr marL="0" indent="0">
              <a:buNone/>
            </a:pPr>
            <a:r>
              <a:rPr lang="it-IT" sz="1400" dirty="0" err="1" smtClean="0">
                <a:latin typeface="AR CENA" panose="02000000000000000000" pitchFamily="2" charset="0"/>
              </a:rPr>
              <a:t>salt</a:t>
            </a:r>
            <a:r>
              <a:rPr lang="it-IT" sz="1400" dirty="0" smtClean="0">
                <a:latin typeface="AR CENA" panose="02000000000000000000" pitchFamily="2" charset="0"/>
              </a:rPr>
              <a:t> </a:t>
            </a:r>
            <a:r>
              <a:rPr lang="it-IT" sz="1400" dirty="0">
                <a:latin typeface="AR CENA" panose="02000000000000000000" pitchFamily="2" charset="0"/>
              </a:rPr>
              <a:t>and </a:t>
            </a:r>
            <a:r>
              <a:rPr lang="it-IT" sz="1400" dirty="0" err="1" smtClean="0">
                <a:latin typeface="AR CENA" panose="02000000000000000000" pitchFamily="2" charset="0"/>
              </a:rPr>
              <a:t>pepper</a:t>
            </a:r>
            <a:endParaRPr lang="it-IT" sz="1400" dirty="0" smtClean="0">
              <a:latin typeface="AR CENA" panose="02000000000000000000" pitchFamily="2" charset="0"/>
            </a:endParaRPr>
          </a:p>
          <a:p>
            <a:pPr marL="0" indent="0">
              <a:buNone/>
            </a:pPr>
            <a:endParaRPr lang="it-IT" sz="1400" dirty="0">
              <a:latin typeface="AR CENA" panose="02000000000000000000" pitchFamily="2" charset="0"/>
            </a:endParaRPr>
          </a:p>
          <a:p>
            <a:pPr marL="0" indent="0">
              <a:buNone/>
            </a:pPr>
            <a:r>
              <a:rPr lang="es-ES" sz="1600" b="1" dirty="0" smtClean="0">
                <a:latin typeface="AR CENA" panose="02000000000000000000" pitchFamily="2" charset="0"/>
              </a:rPr>
              <a:t>CURIOSITIES:</a:t>
            </a:r>
            <a:endParaRPr lang="it-IT" sz="1600" b="1" dirty="0">
              <a:latin typeface="AR CENA" panose="02000000000000000000" pitchFamily="2" charset="0"/>
            </a:endParaRPr>
          </a:p>
          <a:p>
            <a:pPr marL="0" indent="0">
              <a:buNone/>
            </a:pPr>
            <a:r>
              <a:rPr lang="es-ES" sz="1600" dirty="0">
                <a:latin typeface="AR CENA" panose="02000000000000000000" pitchFamily="2" charset="0"/>
              </a:rPr>
              <a:t>This famous Sicilian first course comes from Catania and its name was in honour of the composer Vincenzo Bellini who wrote the opera “NORMA” which opened the Bellini Theatre in 1890</a:t>
            </a:r>
            <a:endParaRPr lang="it-IT" sz="1600" dirty="0">
              <a:latin typeface="AR CENA" panose="02000000000000000000" pitchFamily="2" charset="0"/>
            </a:endParaRPr>
          </a:p>
          <a:p>
            <a:pPr marL="0" indent="0">
              <a:buNone/>
            </a:pPr>
            <a:endParaRPr lang="it-IT" sz="1400" dirty="0">
              <a:latin typeface="AR CENA" panose="02000000000000000000" pitchFamily="2" charset="0"/>
            </a:endParaRPr>
          </a:p>
          <a:p>
            <a:endParaRPr lang="it-IT" dirty="0"/>
          </a:p>
        </p:txBody>
      </p:sp>
      <p:pic>
        <p:nvPicPr>
          <p:cNvPr id="2050" name="Picture 2" descr="Pasta alla Norma, l'originale siciliana al 100% - LEIT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9090" y="3714749"/>
            <a:ext cx="4740819" cy="2868929"/>
          </a:xfrm>
          <a:prstGeom prst="rect">
            <a:avLst/>
          </a:prstGeom>
          <a:noFill/>
          <a:extLst>
            <a:ext uri="{909E8E84-426E-40DD-AFC4-6F175D3DCCD1}">
              <a14:hiddenFill xmlns:a14="http://schemas.microsoft.com/office/drawing/2010/main">
                <a:solidFill>
                  <a:srgbClr val="FFFFFF"/>
                </a:solidFill>
              </a14:hiddenFill>
            </a:ext>
          </a:extLst>
        </p:spPr>
      </p:pic>
      <p:sp>
        <p:nvSpPr>
          <p:cNvPr id="5" name="Segnaposto contenuto 2"/>
          <p:cNvSpPr txBox="1">
            <a:spLocks/>
          </p:cNvSpPr>
          <p:nvPr/>
        </p:nvSpPr>
        <p:spPr>
          <a:xfrm>
            <a:off x="4149090" y="1328246"/>
            <a:ext cx="5932170" cy="525543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s-ES" sz="1600" b="1" dirty="0" smtClean="0">
                <a:latin typeface="AR CENA" panose="02000000000000000000" pitchFamily="2" charset="0"/>
              </a:rPr>
              <a:t>ELABORATION:</a:t>
            </a:r>
          </a:p>
          <a:p>
            <a:pPr marL="0" indent="0">
              <a:buNone/>
            </a:pPr>
            <a:r>
              <a:rPr lang="en-US" sz="1600" dirty="0">
                <a:latin typeface="AR CENA" panose="02000000000000000000" pitchFamily="2" charset="0"/>
              </a:rPr>
              <a:t>Cut the </a:t>
            </a:r>
            <a:r>
              <a:rPr lang="en-US" sz="1600" dirty="0" err="1">
                <a:latin typeface="AR CENA" panose="02000000000000000000" pitchFamily="2" charset="0"/>
              </a:rPr>
              <a:t>aubergine</a:t>
            </a:r>
            <a:r>
              <a:rPr lang="en-US" sz="1600" dirty="0">
                <a:latin typeface="AR CENA" panose="02000000000000000000" pitchFamily="2" charset="0"/>
              </a:rPr>
              <a:t> into cubes and salt. Leave them to draw out excess of water.</a:t>
            </a:r>
            <a:br>
              <a:rPr lang="en-US" sz="1600" dirty="0">
                <a:latin typeface="AR CENA" panose="02000000000000000000" pitchFamily="2" charset="0"/>
              </a:rPr>
            </a:br>
            <a:r>
              <a:rPr lang="en-US" sz="1600" dirty="0">
                <a:latin typeface="AR CENA" panose="02000000000000000000" pitchFamily="2" charset="0"/>
              </a:rPr>
              <a:t>Add the oil in a frying pan and fry the onion and garlic.</a:t>
            </a:r>
            <a:endParaRPr lang="it-IT" sz="1600" dirty="0">
              <a:latin typeface="AR CENA" panose="02000000000000000000" pitchFamily="2" charset="0"/>
            </a:endParaRPr>
          </a:p>
          <a:p>
            <a:pPr marL="0" indent="0">
              <a:buNone/>
            </a:pPr>
            <a:r>
              <a:rPr lang="en-US" sz="1600" dirty="0">
                <a:latin typeface="AR CENA" panose="02000000000000000000" pitchFamily="2" charset="0"/>
              </a:rPr>
              <a:t>Add the </a:t>
            </a:r>
            <a:r>
              <a:rPr lang="en-US" sz="1600" dirty="0" err="1">
                <a:latin typeface="AR CENA" panose="02000000000000000000" pitchFamily="2" charset="0"/>
              </a:rPr>
              <a:t>aubergines</a:t>
            </a:r>
            <a:r>
              <a:rPr lang="en-US" sz="1600" dirty="0">
                <a:latin typeface="AR CENA" panose="02000000000000000000" pitchFamily="2" charset="0"/>
              </a:rPr>
              <a:t>, tomato pulp, salt and pepper and cook for 15-20 minutes.</a:t>
            </a:r>
            <a:endParaRPr lang="it-IT" sz="1600" dirty="0">
              <a:latin typeface="AR CENA" panose="02000000000000000000" pitchFamily="2" charset="0"/>
            </a:endParaRPr>
          </a:p>
          <a:p>
            <a:pPr marL="0" indent="0">
              <a:buNone/>
            </a:pPr>
            <a:r>
              <a:rPr lang="en-US" sz="1600" dirty="0">
                <a:latin typeface="AR CENA" panose="02000000000000000000" pitchFamily="2" charset="0"/>
              </a:rPr>
              <a:t>Meanwhile, cook the penne in salted boiling water and when cooked, toss the penne with the sauce.</a:t>
            </a:r>
            <a:endParaRPr lang="it-IT" sz="1600" dirty="0">
              <a:latin typeface="AR CENA" panose="02000000000000000000" pitchFamily="2" charset="0"/>
            </a:endParaRPr>
          </a:p>
          <a:p>
            <a:pPr marL="0" indent="0">
              <a:buNone/>
            </a:pPr>
            <a:r>
              <a:rPr lang="en-US" sz="1600" dirty="0">
                <a:latin typeface="AR CENA" panose="02000000000000000000" pitchFamily="2" charset="0"/>
              </a:rPr>
              <a:t>Add the basil and grated salted ricotta or diced mozzarella.</a:t>
            </a:r>
            <a:endParaRPr lang="it-IT" sz="1600" dirty="0">
              <a:latin typeface="AR CENA" panose="02000000000000000000" pitchFamily="2" charset="0"/>
            </a:endParaRPr>
          </a:p>
          <a:p>
            <a:pPr marL="0" indent="0">
              <a:buNone/>
            </a:pPr>
            <a:endParaRPr lang="it-IT" dirty="0"/>
          </a:p>
        </p:txBody>
      </p:sp>
    </p:spTree>
    <p:extLst>
      <p:ext uri="{BB962C8B-B14F-4D97-AF65-F5344CB8AC3E}">
        <p14:creationId xmlns:p14="http://schemas.microsoft.com/office/powerpoint/2010/main" val="226856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259645"/>
            <a:ext cx="9541086" cy="1320800"/>
          </a:xfrm>
        </p:spPr>
        <p:txBody>
          <a:bodyPr>
            <a:normAutofit/>
          </a:bodyPr>
          <a:lstStyle/>
          <a:p>
            <a:r>
              <a:rPr lang="it-IT" sz="4800" dirty="0" smtClean="0">
                <a:latin typeface="AR JULIAN" panose="02000000000000000000" pitchFamily="2" charset="0"/>
              </a:rPr>
              <a:t>2° </a:t>
            </a:r>
            <a:r>
              <a:rPr lang="it-IT" sz="4800" dirty="0" err="1" smtClean="0">
                <a:latin typeface="AR JULIAN" panose="02000000000000000000" pitchFamily="2" charset="0"/>
              </a:rPr>
              <a:t>Main</a:t>
            </a:r>
            <a:r>
              <a:rPr lang="it-IT" sz="4800" dirty="0" smtClean="0">
                <a:latin typeface="AR JULIAN" panose="02000000000000000000" pitchFamily="2" charset="0"/>
              </a:rPr>
              <a:t> </a:t>
            </a:r>
            <a:r>
              <a:rPr lang="it-IT" sz="4800" dirty="0" err="1" smtClean="0">
                <a:latin typeface="AR JULIAN" panose="02000000000000000000" pitchFamily="2" charset="0"/>
              </a:rPr>
              <a:t>course</a:t>
            </a:r>
            <a:r>
              <a:rPr lang="it-IT" sz="4800" dirty="0" smtClean="0">
                <a:latin typeface="AR JULIAN" panose="02000000000000000000" pitchFamily="2" charset="0"/>
              </a:rPr>
              <a:t>: </a:t>
            </a:r>
            <a:r>
              <a:rPr lang="it-IT" sz="7200" dirty="0" smtClean="0">
                <a:latin typeface="Freestyle Script" panose="030804020302050B0404" pitchFamily="66" charset="0"/>
              </a:rPr>
              <a:t>Sarde a Beccafico</a:t>
            </a:r>
            <a:endParaRPr lang="it-IT" sz="7200" dirty="0">
              <a:latin typeface="Freestyle Script" panose="030804020302050B0404" pitchFamily="66" charset="0"/>
            </a:endParaRPr>
          </a:p>
        </p:txBody>
      </p:sp>
      <p:sp>
        <p:nvSpPr>
          <p:cNvPr id="3" name="Segnaposto contenuto 2"/>
          <p:cNvSpPr>
            <a:spLocks noGrp="1"/>
          </p:cNvSpPr>
          <p:nvPr>
            <p:ph idx="1"/>
          </p:nvPr>
        </p:nvSpPr>
        <p:spPr>
          <a:xfrm>
            <a:off x="677334" y="1386894"/>
            <a:ext cx="3206044" cy="3028631"/>
          </a:xfrm>
        </p:spPr>
        <p:txBody>
          <a:bodyPr>
            <a:normAutofit/>
          </a:bodyPr>
          <a:lstStyle/>
          <a:p>
            <a:pPr marL="0" indent="0">
              <a:buNone/>
            </a:pPr>
            <a:r>
              <a:rPr lang="es-ES" sz="1600" b="1" dirty="0" smtClean="0">
                <a:latin typeface="AR CENA" panose="02000000000000000000" pitchFamily="2" charset="0"/>
              </a:rPr>
              <a:t>INGREDIENTS FOR 4 PEOPLE:</a:t>
            </a:r>
            <a:endParaRPr lang="it-IT" sz="1600" b="1" dirty="0">
              <a:latin typeface="AR CENA" panose="02000000000000000000" pitchFamily="2" charset="0"/>
            </a:endParaRPr>
          </a:p>
          <a:p>
            <a:pPr marL="0" indent="0">
              <a:buNone/>
            </a:pPr>
            <a:r>
              <a:rPr lang="es-ES" sz="1600" dirty="0" smtClean="0">
                <a:latin typeface="AR CENA" panose="02000000000000000000" pitchFamily="2" charset="0"/>
              </a:rPr>
              <a:t>1 kg </a:t>
            </a:r>
            <a:r>
              <a:rPr lang="es-ES" sz="1600" dirty="0">
                <a:latin typeface="AR CENA" panose="02000000000000000000" pitchFamily="2" charset="0"/>
              </a:rPr>
              <a:t>sardines</a:t>
            </a:r>
            <a:endParaRPr lang="it-IT" sz="1600" dirty="0">
              <a:latin typeface="AR CENA" panose="02000000000000000000" pitchFamily="2" charset="0"/>
            </a:endParaRPr>
          </a:p>
          <a:p>
            <a:pPr marL="0" indent="0">
              <a:buNone/>
            </a:pPr>
            <a:r>
              <a:rPr lang="es-ES" sz="1600" dirty="0" smtClean="0">
                <a:latin typeface="AR CENA" panose="02000000000000000000" pitchFamily="2" charset="0"/>
              </a:rPr>
              <a:t>breadcrumbs</a:t>
            </a:r>
            <a:endParaRPr lang="it-IT" sz="1600" dirty="0">
              <a:latin typeface="AR CENA" panose="02000000000000000000" pitchFamily="2" charset="0"/>
            </a:endParaRPr>
          </a:p>
          <a:p>
            <a:pPr marL="0" indent="0">
              <a:buNone/>
            </a:pPr>
            <a:r>
              <a:rPr lang="es-ES" sz="1600" dirty="0" smtClean="0">
                <a:latin typeface="AR CENA" panose="02000000000000000000" pitchFamily="2" charset="0"/>
              </a:rPr>
              <a:t>2 </a:t>
            </a:r>
            <a:r>
              <a:rPr lang="es-ES" sz="1600" dirty="0">
                <a:latin typeface="AR CENA" panose="02000000000000000000" pitchFamily="2" charset="0"/>
              </a:rPr>
              <a:t>garlic cloves</a:t>
            </a:r>
            <a:endParaRPr lang="it-IT" sz="1600" dirty="0">
              <a:latin typeface="AR CENA" panose="02000000000000000000" pitchFamily="2" charset="0"/>
            </a:endParaRPr>
          </a:p>
          <a:p>
            <a:pPr marL="0" indent="0">
              <a:buNone/>
            </a:pPr>
            <a:r>
              <a:rPr lang="es-ES" sz="1600" dirty="0">
                <a:latin typeface="AR CENA" panose="02000000000000000000" pitchFamily="2" charset="0"/>
              </a:rPr>
              <a:t>70 </a:t>
            </a:r>
            <a:r>
              <a:rPr lang="es-ES" sz="1600" dirty="0" smtClean="0">
                <a:latin typeface="AR CENA" panose="02000000000000000000" pitchFamily="2" charset="0"/>
              </a:rPr>
              <a:t>gr. of pine </a:t>
            </a:r>
            <a:r>
              <a:rPr lang="es-ES" sz="1600" dirty="0">
                <a:latin typeface="AR CENA" panose="02000000000000000000" pitchFamily="2" charset="0"/>
              </a:rPr>
              <a:t>nuts</a:t>
            </a:r>
            <a:endParaRPr lang="it-IT" sz="1600" dirty="0">
              <a:latin typeface="AR CENA" panose="02000000000000000000" pitchFamily="2" charset="0"/>
            </a:endParaRPr>
          </a:p>
          <a:p>
            <a:pPr marL="0" indent="0">
              <a:buNone/>
            </a:pPr>
            <a:r>
              <a:rPr lang="es-ES" sz="1600" dirty="0" smtClean="0">
                <a:latin typeface="AR CENA" panose="02000000000000000000" pitchFamily="2" charset="0"/>
              </a:rPr>
              <a:t>Parsley</a:t>
            </a:r>
            <a:endParaRPr lang="it-IT" sz="1600" dirty="0">
              <a:latin typeface="AR CENA" panose="02000000000000000000" pitchFamily="2" charset="0"/>
            </a:endParaRPr>
          </a:p>
          <a:p>
            <a:endParaRPr lang="it-IT" dirty="0"/>
          </a:p>
        </p:txBody>
      </p:sp>
      <p:pic>
        <p:nvPicPr>
          <p:cNvPr id="3076" name="Picture 4" descr="Sarde a beccafico alla catanese - YouTube"/>
          <p:cNvPicPr>
            <a:picLocks noChangeAspect="1" noChangeArrowheads="1"/>
          </p:cNvPicPr>
          <p:nvPr/>
        </p:nvPicPr>
        <p:blipFill rotWithShape="1">
          <a:blip r:embed="rId2">
            <a:extLst>
              <a:ext uri="{28A0092B-C50C-407E-A947-70E740481C1C}">
                <a14:useLocalDpi xmlns:a14="http://schemas.microsoft.com/office/drawing/2010/main" val="0"/>
              </a:ext>
            </a:extLst>
          </a:blip>
          <a:srcRect t="4008" b="5658"/>
          <a:stretch/>
        </p:blipFill>
        <p:spPr bwMode="auto">
          <a:xfrm>
            <a:off x="530109" y="3928534"/>
            <a:ext cx="3732416" cy="2528712"/>
          </a:xfrm>
          <a:prstGeom prst="rect">
            <a:avLst/>
          </a:prstGeom>
          <a:noFill/>
          <a:extLst>
            <a:ext uri="{909E8E84-426E-40DD-AFC4-6F175D3DCCD1}">
              <a14:hiddenFill xmlns:a14="http://schemas.microsoft.com/office/drawing/2010/main">
                <a:solidFill>
                  <a:srgbClr val="FFFFFF"/>
                </a:solidFill>
              </a14:hiddenFill>
            </a:ext>
          </a:extLst>
        </p:spPr>
      </p:pic>
      <p:sp>
        <p:nvSpPr>
          <p:cNvPr id="6" name="Segnaposto contenuto 2"/>
          <p:cNvSpPr txBox="1">
            <a:spLocks/>
          </p:cNvSpPr>
          <p:nvPr/>
        </p:nvSpPr>
        <p:spPr>
          <a:xfrm>
            <a:off x="4409750" y="1386894"/>
            <a:ext cx="5569628" cy="507035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s-ES" b="1" dirty="0" smtClean="0">
                <a:latin typeface="AR CENA" panose="02000000000000000000" pitchFamily="2" charset="0"/>
              </a:rPr>
              <a:t>ELABORATION:</a:t>
            </a:r>
            <a:endParaRPr lang="en-US" b="1" dirty="0">
              <a:latin typeface="AR CENA" panose="02000000000000000000" pitchFamily="2" charset="0"/>
            </a:endParaRPr>
          </a:p>
          <a:p>
            <a:pPr marL="0" indent="0">
              <a:buNone/>
            </a:pPr>
            <a:r>
              <a:rPr lang="en-US" dirty="0" smtClean="0">
                <a:latin typeface="AR CENA" panose="02000000000000000000" pitchFamily="2" charset="0"/>
              </a:rPr>
              <a:t>Clean </a:t>
            </a:r>
            <a:r>
              <a:rPr lang="en-US" dirty="0">
                <a:latin typeface="AR CENA" panose="02000000000000000000" pitchFamily="2" charset="0"/>
              </a:rPr>
              <a:t>the sardines and remove the head the backbones. Open them as a book.</a:t>
            </a:r>
          </a:p>
          <a:p>
            <a:pPr marL="0" indent="0">
              <a:buNone/>
            </a:pPr>
            <a:r>
              <a:rPr lang="en-US" dirty="0">
                <a:latin typeface="AR CENA" panose="02000000000000000000" pitchFamily="2" charset="0"/>
              </a:rPr>
              <a:t>Chop finely the parsley and the garlic and place them in a bowl with the breadcrumb, the parmesan, egg and salt and pepper and mix well.</a:t>
            </a:r>
          </a:p>
          <a:p>
            <a:pPr marL="0" indent="0">
              <a:buNone/>
            </a:pPr>
            <a:r>
              <a:rPr lang="en-US" dirty="0">
                <a:latin typeface="AR CENA" panose="02000000000000000000" pitchFamily="2" charset="0"/>
              </a:rPr>
              <a:t>Place a sardine in the palm of your hand skin-side down and put a tablespoon of breadcrumb stuffing in the </a:t>
            </a:r>
            <a:r>
              <a:rPr lang="en-US" dirty="0" err="1">
                <a:latin typeface="AR CENA" panose="02000000000000000000" pitchFamily="2" charset="0"/>
              </a:rPr>
              <a:t>centre</a:t>
            </a:r>
            <a:r>
              <a:rPr lang="en-US" dirty="0">
                <a:latin typeface="AR CENA" panose="02000000000000000000" pitchFamily="2" charset="0"/>
              </a:rPr>
              <a:t>. Flatten it out across the sardine without going right to the edges. Place another sardine on top and press it lightly to the stuffing. Repeat with the remaining sardines and stuffing.</a:t>
            </a:r>
          </a:p>
          <a:p>
            <a:pPr marL="0" indent="0">
              <a:buNone/>
            </a:pPr>
            <a:r>
              <a:rPr lang="en-US" dirty="0">
                <a:latin typeface="AR CENA" panose="02000000000000000000" pitchFamily="2" charset="0"/>
              </a:rPr>
              <a:t>Place the flour in a bowl and season with a little salt and pepper. Lightly dust the stuffed sardines in flour. Heat some oil in a frying pan and fry the sardines for about 3 minutes on each side, until golden.</a:t>
            </a:r>
          </a:p>
          <a:p>
            <a:pPr marL="0" indent="0">
              <a:buFont typeface="Wingdings 3" charset="2"/>
              <a:buNone/>
            </a:pPr>
            <a:endParaRPr lang="it-IT" dirty="0" smtClean="0">
              <a:latin typeface="AR CENA" panose="02000000000000000000" pitchFamily="2" charset="0"/>
            </a:endParaRPr>
          </a:p>
          <a:p>
            <a:endParaRPr lang="it-IT" dirty="0"/>
          </a:p>
        </p:txBody>
      </p:sp>
    </p:spTree>
    <p:extLst>
      <p:ext uri="{BB962C8B-B14F-4D97-AF65-F5344CB8AC3E}">
        <p14:creationId xmlns:p14="http://schemas.microsoft.com/office/powerpoint/2010/main" val="3408947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0"/>
            <a:ext cx="8596668" cy="1320800"/>
          </a:xfrm>
        </p:spPr>
        <p:txBody>
          <a:bodyPr>
            <a:normAutofit/>
          </a:bodyPr>
          <a:lstStyle/>
          <a:p>
            <a:r>
              <a:rPr lang="it-IT" sz="4800" dirty="0" smtClean="0">
                <a:latin typeface="AR JULIAN" panose="02000000000000000000" pitchFamily="2" charset="0"/>
              </a:rPr>
              <a:t>Dessert: </a:t>
            </a:r>
            <a:r>
              <a:rPr lang="it-IT" sz="7200" dirty="0" smtClean="0">
                <a:latin typeface="Freestyle Script" panose="030804020302050B0404" pitchFamily="66" charset="0"/>
              </a:rPr>
              <a:t>Cassata siciliana</a:t>
            </a:r>
            <a:endParaRPr lang="it-IT" sz="4800" dirty="0"/>
          </a:p>
        </p:txBody>
      </p:sp>
      <p:sp>
        <p:nvSpPr>
          <p:cNvPr id="3" name="Segnaposto contenuto 2"/>
          <p:cNvSpPr>
            <a:spLocks noGrp="1"/>
          </p:cNvSpPr>
          <p:nvPr>
            <p:ph idx="1"/>
          </p:nvPr>
        </p:nvSpPr>
        <p:spPr>
          <a:xfrm>
            <a:off x="677334" y="1014591"/>
            <a:ext cx="4018844" cy="2806522"/>
          </a:xfrm>
        </p:spPr>
        <p:txBody>
          <a:bodyPr>
            <a:normAutofit fontScale="85000" lnSpcReduction="20000"/>
          </a:bodyPr>
          <a:lstStyle/>
          <a:p>
            <a:pPr marL="0" indent="0">
              <a:buNone/>
            </a:pPr>
            <a:r>
              <a:rPr lang="es-ES" b="1" dirty="0" smtClean="0">
                <a:latin typeface="AR CENA" panose="02000000000000000000" pitchFamily="2" charset="0"/>
              </a:rPr>
              <a:t>INGREDIENTS:</a:t>
            </a:r>
            <a:endParaRPr lang="it-IT" dirty="0">
              <a:latin typeface="AR CENA" panose="02000000000000000000" pitchFamily="2" charset="0"/>
            </a:endParaRPr>
          </a:p>
          <a:p>
            <a:pPr marL="0" indent="0">
              <a:buNone/>
            </a:pPr>
            <a:r>
              <a:rPr lang="es-ES" dirty="0">
                <a:latin typeface="AR CENA" panose="02000000000000000000" pitchFamily="2" charset="0"/>
              </a:rPr>
              <a:t>1 sponge </a:t>
            </a:r>
            <a:r>
              <a:rPr lang="es-ES" dirty="0" smtClean="0">
                <a:latin typeface="AR CENA" panose="02000000000000000000" pitchFamily="2" charset="0"/>
              </a:rPr>
              <a:t>cake</a:t>
            </a:r>
            <a:endParaRPr lang="it-IT" dirty="0">
              <a:latin typeface="AR CENA" panose="02000000000000000000" pitchFamily="2" charset="0"/>
            </a:endParaRPr>
          </a:p>
          <a:p>
            <a:pPr marL="0" lvl="0" indent="0">
              <a:buNone/>
            </a:pPr>
            <a:r>
              <a:rPr lang="es-ES" dirty="0">
                <a:latin typeface="AR CENA" panose="02000000000000000000" pitchFamily="2" charset="0"/>
              </a:rPr>
              <a:t>800 </a:t>
            </a:r>
            <a:r>
              <a:rPr lang="es-ES" dirty="0" smtClean="0">
                <a:latin typeface="AR CENA" panose="02000000000000000000" pitchFamily="2" charset="0"/>
              </a:rPr>
              <a:t>gr ricotta cheese </a:t>
            </a:r>
            <a:endParaRPr lang="it-IT" dirty="0">
              <a:latin typeface="AR CENA" panose="02000000000000000000" pitchFamily="2" charset="0"/>
            </a:endParaRPr>
          </a:p>
          <a:p>
            <a:pPr marL="0" lvl="0" indent="0">
              <a:buNone/>
            </a:pPr>
            <a:r>
              <a:rPr lang="es-ES" dirty="0">
                <a:latin typeface="AR CENA" panose="02000000000000000000" pitchFamily="2" charset="0"/>
              </a:rPr>
              <a:t>500g </a:t>
            </a:r>
            <a:r>
              <a:rPr lang="es-ES" dirty="0" smtClean="0">
                <a:latin typeface="AR CENA" panose="02000000000000000000" pitchFamily="2" charset="0"/>
              </a:rPr>
              <a:t>marzipan</a:t>
            </a:r>
            <a:endParaRPr lang="it-IT" dirty="0">
              <a:latin typeface="AR CENA" panose="02000000000000000000" pitchFamily="2" charset="0"/>
            </a:endParaRPr>
          </a:p>
          <a:p>
            <a:pPr marL="0" lvl="0" indent="0">
              <a:buNone/>
            </a:pPr>
            <a:r>
              <a:rPr lang="es-ES" dirty="0">
                <a:latin typeface="AR CENA" panose="02000000000000000000" pitchFamily="2" charset="0"/>
              </a:rPr>
              <a:t>300 gr </a:t>
            </a:r>
            <a:r>
              <a:rPr lang="es-ES" dirty="0" smtClean="0">
                <a:latin typeface="AR CENA" panose="02000000000000000000" pitchFamily="2" charset="0"/>
              </a:rPr>
              <a:t>sugar</a:t>
            </a:r>
            <a:endParaRPr lang="it-IT" dirty="0">
              <a:latin typeface="AR CENA" panose="02000000000000000000" pitchFamily="2" charset="0"/>
            </a:endParaRPr>
          </a:p>
          <a:p>
            <a:pPr marL="0" lvl="0" indent="0">
              <a:buNone/>
            </a:pPr>
            <a:r>
              <a:rPr lang="it-IT" dirty="0" smtClean="0">
                <a:latin typeface="AR CENA" panose="02000000000000000000" pitchFamily="2" charset="0"/>
              </a:rPr>
              <a:t>1 </a:t>
            </a:r>
            <a:r>
              <a:rPr lang="it-IT" dirty="0" err="1" smtClean="0">
                <a:latin typeface="AR CENA" panose="02000000000000000000" pitchFamily="2" charset="0"/>
              </a:rPr>
              <a:t>vanillin</a:t>
            </a:r>
            <a:r>
              <a:rPr lang="it-IT" dirty="0" smtClean="0">
                <a:latin typeface="AR CENA" panose="02000000000000000000" pitchFamily="2" charset="0"/>
              </a:rPr>
              <a:t> </a:t>
            </a:r>
            <a:r>
              <a:rPr lang="it-IT" dirty="0" err="1">
                <a:latin typeface="AR CENA" panose="02000000000000000000" pitchFamily="2" charset="0"/>
              </a:rPr>
              <a:t>sachet</a:t>
            </a:r>
            <a:endParaRPr lang="it-IT" dirty="0">
              <a:latin typeface="AR CENA" panose="02000000000000000000" pitchFamily="2" charset="0"/>
            </a:endParaRPr>
          </a:p>
          <a:p>
            <a:pPr marL="0" lvl="0" indent="0">
              <a:buNone/>
            </a:pPr>
            <a:r>
              <a:rPr lang="es-ES" dirty="0" smtClean="0">
                <a:latin typeface="AR CENA" panose="02000000000000000000" pitchFamily="2" charset="0"/>
              </a:rPr>
              <a:t>100 gr </a:t>
            </a:r>
            <a:r>
              <a:rPr lang="es-ES" dirty="0">
                <a:latin typeface="AR CENA" panose="02000000000000000000" pitchFamily="2" charset="0"/>
              </a:rPr>
              <a:t>chocolate drops</a:t>
            </a:r>
            <a:endParaRPr lang="it-IT" dirty="0">
              <a:latin typeface="AR CENA" panose="02000000000000000000" pitchFamily="2" charset="0"/>
            </a:endParaRPr>
          </a:p>
          <a:p>
            <a:pPr marL="0" lvl="0" indent="0">
              <a:buNone/>
            </a:pPr>
            <a:r>
              <a:rPr lang="es-ES" dirty="0">
                <a:latin typeface="AR CENA" panose="02000000000000000000" pitchFamily="2" charset="0"/>
              </a:rPr>
              <a:t>3 </a:t>
            </a:r>
            <a:r>
              <a:rPr lang="es-ES" dirty="0" smtClean="0">
                <a:latin typeface="AR CENA" panose="02000000000000000000" pitchFamily="2" charset="0"/>
              </a:rPr>
              <a:t>tablespoons</a:t>
            </a:r>
            <a:r>
              <a:rPr lang="es-ES" dirty="0">
                <a:latin typeface="AR CENA" panose="02000000000000000000" pitchFamily="2" charset="0"/>
              </a:rPr>
              <a:t> Rum</a:t>
            </a:r>
            <a:endParaRPr lang="it-IT" dirty="0">
              <a:latin typeface="AR CENA" panose="02000000000000000000" pitchFamily="2" charset="0"/>
            </a:endParaRPr>
          </a:p>
          <a:p>
            <a:pPr marL="0" lvl="0" indent="0">
              <a:buNone/>
            </a:pPr>
            <a:r>
              <a:rPr lang="es-ES" dirty="0" smtClean="0">
                <a:latin typeface="AR CENA" panose="02000000000000000000" pitchFamily="2" charset="0"/>
              </a:rPr>
              <a:t>100gr candied </a:t>
            </a:r>
            <a:r>
              <a:rPr lang="es-ES" dirty="0">
                <a:latin typeface="AR CENA" panose="02000000000000000000" pitchFamily="2" charset="0"/>
              </a:rPr>
              <a:t>fruit</a:t>
            </a:r>
            <a:endParaRPr lang="it-IT" dirty="0">
              <a:latin typeface="AR CENA" panose="02000000000000000000" pitchFamily="2" charset="0"/>
            </a:endParaRPr>
          </a:p>
          <a:p>
            <a:endParaRPr lang="it-IT" dirty="0"/>
          </a:p>
        </p:txBody>
      </p:sp>
      <p:pic>
        <p:nvPicPr>
          <p:cNvPr id="4098" name="Picture 2" descr="Cassata Sicilia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4" y="3821113"/>
            <a:ext cx="3619499" cy="2895600"/>
          </a:xfrm>
          <a:prstGeom prst="rect">
            <a:avLst/>
          </a:prstGeom>
          <a:noFill/>
          <a:extLst>
            <a:ext uri="{909E8E84-426E-40DD-AFC4-6F175D3DCCD1}">
              <a14:hiddenFill xmlns:a14="http://schemas.microsoft.com/office/drawing/2010/main">
                <a:solidFill>
                  <a:srgbClr val="FFFFFF"/>
                </a:solidFill>
              </a14:hiddenFill>
            </a:ext>
          </a:extLst>
        </p:spPr>
      </p:pic>
      <p:sp>
        <p:nvSpPr>
          <p:cNvPr id="5" name="Segnaposto contenuto 2"/>
          <p:cNvSpPr txBox="1">
            <a:spLocks/>
          </p:cNvSpPr>
          <p:nvPr/>
        </p:nvSpPr>
        <p:spPr>
          <a:xfrm>
            <a:off x="4380089" y="1151734"/>
            <a:ext cx="5610577" cy="3488000"/>
          </a:xfrm>
          <a:prstGeom prst="rect">
            <a:avLst/>
          </a:prstGeom>
        </p:spPr>
        <p:txBody>
          <a:bodyPr vert="horz" lIns="91440" tIns="45720" rIns="91440" bIns="45720" rtlCol="0">
            <a:normAutofit fontScale="850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b="1" dirty="0">
                <a:latin typeface="AR CENA" panose="02000000000000000000" pitchFamily="2" charset="0"/>
              </a:rPr>
              <a:t>ELABORATION:</a:t>
            </a:r>
          </a:p>
          <a:p>
            <a:pPr marL="0" indent="0">
              <a:buNone/>
            </a:pPr>
            <a:r>
              <a:rPr lang="en-US" dirty="0" smtClean="0">
                <a:latin typeface="AR CENA" panose="02000000000000000000" pitchFamily="2" charset="0"/>
              </a:rPr>
              <a:t>Take </a:t>
            </a:r>
            <a:r>
              <a:rPr lang="en-US" dirty="0">
                <a:latin typeface="AR CENA" panose="02000000000000000000" pitchFamily="2" charset="0"/>
              </a:rPr>
              <a:t>the sieved ricotta and mix well with the sugar, add the dark chocolate drops and 100 gr of diced candied fruit (pumpkin, cedar, orange) to the ricotta. Spread 250 g of marzipan and cut strips as high as the edges of the pan and 2-3 mm thick. Make the marzipan strips stick to the edges of the pan and then place, on the bottom of the pan 1 measure-sized sponge cake. Take another pan of sponge cake and make strips as high as the edges of the pan. Make the latter adhere to the strips of marzipan and sprinkle the sponge cake with 50 grams of sugar and with a 1/2 glass of rum melted on the fire. Then brush the base of the cassata. We then move on to fill the pan with the ricotta previously processed and close it with 1 disc of sponge cake brushed with sugar and rum. Put in the fridge to rest for 1 night. Toss the cake on a plate. Make the icing by adding 200 grams of icing sugar, 1 egg white and a few drops of lemon juice. Brush the surface with the icing and finally decorate with candied fruit to </a:t>
            </a:r>
            <a:r>
              <a:rPr lang="en-US" dirty="0" smtClean="0">
                <a:latin typeface="AR CENA" panose="02000000000000000000" pitchFamily="2" charset="0"/>
              </a:rPr>
              <a:t>taste.</a:t>
            </a:r>
          </a:p>
          <a:p>
            <a:pPr marL="0" indent="0">
              <a:buNone/>
            </a:pPr>
            <a:endParaRPr lang="en-US" dirty="0"/>
          </a:p>
          <a:p>
            <a:pPr marL="0" indent="0">
              <a:buFont typeface="Wingdings 3" charset="2"/>
              <a:buNone/>
            </a:pPr>
            <a:endParaRPr lang="it-IT" dirty="0" smtClean="0"/>
          </a:p>
          <a:p>
            <a:endParaRPr lang="it-IT" dirty="0"/>
          </a:p>
        </p:txBody>
      </p:sp>
      <p:sp>
        <p:nvSpPr>
          <p:cNvPr id="6" name="Segnaposto contenuto 2"/>
          <p:cNvSpPr txBox="1">
            <a:spLocks/>
          </p:cNvSpPr>
          <p:nvPr/>
        </p:nvSpPr>
        <p:spPr>
          <a:xfrm>
            <a:off x="4380089" y="4358571"/>
            <a:ext cx="2444044" cy="235814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b="1" dirty="0" smtClean="0">
                <a:latin typeface="AR CENA" panose="02000000000000000000" pitchFamily="2" charset="0"/>
              </a:rPr>
              <a:t>CASSATINE</a:t>
            </a:r>
            <a:r>
              <a:rPr lang="en-US" b="1" dirty="0">
                <a:latin typeface="AR CENA" panose="02000000000000000000" pitchFamily="2" charset="0"/>
              </a:rPr>
              <a:t>:</a:t>
            </a:r>
          </a:p>
          <a:p>
            <a:pPr marL="0" indent="0">
              <a:buNone/>
            </a:pPr>
            <a:r>
              <a:rPr lang="en-US" dirty="0">
                <a:latin typeface="AR CENA" panose="02000000000000000000" pitchFamily="2" charset="0"/>
              </a:rPr>
              <a:t>It is the typical cake of Palermo, but it represents the Sicilian cuisine all over the world. The Cassata is one of the typical cake of the Christmas </a:t>
            </a:r>
            <a:r>
              <a:rPr lang="en-US" dirty="0" smtClean="0">
                <a:latin typeface="AR CENA" panose="02000000000000000000" pitchFamily="2" charset="0"/>
              </a:rPr>
              <a:t>festivity.</a:t>
            </a:r>
            <a:endParaRPr lang="en-US" dirty="0">
              <a:latin typeface="AR CENA" panose="02000000000000000000" pitchFamily="2" charset="0"/>
            </a:endParaRPr>
          </a:p>
        </p:txBody>
      </p:sp>
      <p:pic>
        <p:nvPicPr>
          <p:cNvPr id="1026" name="Picture 2" descr="Cassatine siciliane – Dolci e Salati"/>
          <p:cNvPicPr>
            <a:picLocks noChangeAspect="1" noChangeArrowheads="1"/>
          </p:cNvPicPr>
          <p:nvPr/>
        </p:nvPicPr>
        <p:blipFill rotWithShape="1">
          <a:blip r:embed="rId3">
            <a:extLst>
              <a:ext uri="{28A0092B-C50C-407E-A947-70E740481C1C}">
                <a14:useLocalDpi xmlns:a14="http://schemas.microsoft.com/office/drawing/2010/main" val="0"/>
              </a:ext>
            </a:extLst>
          </a:blip>
          <a:srcRect l="-5006" t="-648" r="1"/>
          <a:stretch/>
        </p:blipFill>
        <p:spPr bwMode="auto">
          <a:xfrm>
            <a:off x="6636700" y="4358571"/>
            <a:ext cx="3541400" cy="2254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758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Sfaccettatura">
  <a:themeElements>
    <a:clrScheme name="Rosso arancion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102</TotalTime>
  <Words>700</Words>
  <Application>Microsoft Office PowerPoint</Application>
  <PresentationFormat>Widescreen</PresentationFormat>
  <Paragraphs>71</Paragraphs>
  <Slides>6</Slides>
  <Notes>0</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6</vt:i4>
      </vt:variant>
    </vt:vector>
  </HeadingPairs>
  <TitlesOfParts>
    <vt:vector size="16" baseType="lpstr">
      <vt:lpstr>AR CENA</vt:lpstr>
      <vt:lpstr>AR JULIAN</vt:lpstr>
      <vt:lpstr>Arial</vt:lpstr>
      <vt:lpstr>Copperplate Gothic Bold</vt:lpstr>
      <vt:lpstr>Ebrima</vt:lpstr>
      <vt:lpstr>Freestyle Script</vt:lpstr>
      <vt:lpstr>Script MT Bold</vt:lpstr>
      <vt:lpstr>Trebuchet MS</vt:lpstr>
      <vt:lpstr>Wingdings 3</vt:lpstr>
      <vt:lpstr>Sfaccettatura</vt:lpstr>
      <vt:lpstr>Small towns… new challenges Gastronomy</vt:lpstr>
      <vt:lpstr>MENÙ </vt:lpstr>
      <vt:lpstr>Starter: Panelle</vt:lpstr>
      <vt:lpstr>1° Main course: Pasta alla Norma</vt:lpstr>
      <vt:lpstr>2° Main course: Sarde a Beccafico</vt:lpstr>
      <vt:lpstr>Dessert: Cassata siciliana</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Small towns… new challenges Gastronomy</dc:title>
  <dc:creator>Account Microsoft</dc:creator>
  <cp:lastModifiedBy>Account Microsoft</cp:lastModifiedBy>
  <cp:revision>20</cp:revision>
  <dcterms:created xsi:type="dcterms:W3CDTF">2021-04-14T15:56:44Z</dcterms:created>
  <dcterms:modified xsi:type="dcterms:W3CDTF">2021-04-14T17:43:16Z</dcterms:modified>
</cp:coreProperties>
</file>