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4" r:id="rId4"/>
    <p:sldId id="259" r:id="rId5"/>
    <p:sldId id="262" r:id="rId6"/>
    <p:sldId id="266" r:id="rId7"/>
    <p:sldId id="265" r:id="rId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457" autoAdjust="0"/>
  </p:normalViewPr>
  <p:slideViewPr>
    <p:cSldViewPr snapToGrid="0">
      <p:cViewPr>
        <p:scale>
          <a:sx n="80" d="100"/>
          <a:sy n="80" d="100"/>
        </p:scale>
        <p:origin x="-1474" y="-254"/>
      </p:cViewPr>
      <p:guideLst>
        <p:guide orient="horz" pos="2160"/>
        <p:guide pos="3840"/>
      </p:guideLst>
    </p:cSldViewPr>
  </p:slideViewPr>
  <p:outlineViewPr>
    <p:cViewPr>
      <p:scale>
        <a:sx n="33" d="100"/>
        <a:sy n="33" d="100"/>
      </p:scale>
      <p:origin x="2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5" name="Dreptunghi rotunjit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reptunghi rotunjit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u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o-RO" smtClean="0"/>
              <a:t>Clic pentru editare stil titlu</a:t>
            </a:r>
            <a:endParaRPr kumimoji="0" lang="en-US"/>
          </a:p>
        </p:txBody>
      </p:sp>
      <p:sp>
        <p:nvSpPr>
          <p:cNvPr id="20" name="Subtitlu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Clic pentru a edita stilul de subtitlu</a:t>
            </a:r>
            <a:endParaRPr kumimoji="0" lang="en-US"/>
          </a:p>
        </p:txBody>
      </p:sp>
      <p:sp>
        <p:nvSpPr>
          <p:cNvPr id="19" name="Substituent dată 18"/>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11" name="Substituent număr diapozitiv 10"/>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a:xfrm>
            <a:off x="670560" y="4983480"/>
            <a:ext cx="10911840" cy="1051560"/>
          </a:xfrm>
        </p:spPr>
        <p:txBody>
          <a:bodyPr/>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670560" y="530352"/>
            <a:ext cx="10911840" cy="4187952"/>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839200" y="533405"/>
            <a:ext cx="2641600" cy="5257799"/>
          </a:xfrm>
        </p:spPr>
        <p:txBody>
          <a:bodyPr vert="eaVert"/>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711200" y="533403"/>
            <a:ext cx="7924800" cy="5257801"/>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670560" y="4983480"/>
            <a:ext cx="10911840" cy="1051560"/>
          </a:xfrm>
        </p:spPr>
        <p:txBody>
          <a:bodyPr/>
          <a:lstStyle>
            <a:extLst/>
          </a:lstStyle>
          <a:p>
            <a:r>
              <a:rPr kumimoji="0" lang="ro-RO" smtClean="0"/>
              <a:t>Clic pentru editare stil titlu</a:t>
            </a:r>
            <a:endParaRPr kumimoji="0" lang="en-US"/>
          </a:p>
        </p:txBody>
      </p:sp>
      <p:sp>
        <p:nvSpPr>
          <p:cNvPr id="3" name="Substituent conținut 2"/>
          <p:cNvSpPr>
            <a:spLocks noGrp="1"/>
          </p:cNvSpPr>
          <p:nvPr>
            <p:ph idx="1"/>
          </p:nvPr>
        </p:nvSpPr>
        <p:spPr>
          <a:xfrm>
            <a:off x="670560" y="530352"/>
            <a:ext cx="10911840" cy="4187952"/>
          </a:xfrm>
        </p:spPr>
        <p:txBody>
          <a:bodyPr/>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14" name="Dreptunghi rotunjit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rotunjit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Clic pentru editare stiluri text Coordonator</a:t>
            </a:r>
          </a:p>
        </p:txBody>
      </p:sp>
      <p:sp>
        <p:nvSpPr>
          <p:cNvPr id="4" name="Substituent dată 3"/>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conținut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70560" y="4983480"/>
            <a:ext cx="10911840" cy="1051560"/>
          </a:xfrm>
        </p:spPr>
        <p:txBody>
          <a:bodyPr anchor="b"/>
          <a:lstStyle>
            <a:lvl1pPr>
              <a:defRPr b="1"/>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4" name="Substituent text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5" name="Substituent conținut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9" name="Substituent număr diapozitiv 8"/>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dată 2"/>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4" name="Substituent subsol 3"/>
          <p:cNvSpPr>
            <a:spLocks noGrp="1"/>
          </p:cNvSpPr>
          <p:nvPr>
            <p:ph type="ftr" sz="quarter" idx="11"/>
          </p:nvPr>
        </p:nvSpPr>
        <p:spPr/>
        <p:txBody>
          <a:bodyPr/>
          <a:lstStyle>
            <a:extLst/>
          </a:lstStyle>
          <a:p>
            <a:endParaRPr lang="ro-RO"/>
          </a:p>
        </p:txBody>
      </p:sp>
      <p:sp>
        <p:nvSpPr>
          <p:cNvPr id="5" name="Substituent număr diapozitiv 4"/>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7" name="Dreptunghi rotunjit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ubstituent dată 1"/>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3" name="Substituent subsol 2"/>
          <p:cNvSpPr>
            <a:spLocks noGrp="1"/>
          </p:cNvSpPr>
          <p:nvPr>
            <p:ph type="ftr" sz="quarter" idx="11"/>
          </p:nvPr>
        </p:nvSpPr>
        <p:spPr/>
        <p:txBody>
          <a:bodyPr/>
          <a:lstStyle>
            <a:extLst/>
          </a:lstStyle>
          <a:p>
            <a:endParaRPr lang="ro-RO"/>
          </a:p>
        </p:txBody>
      </p:sp>
      <p:sp>
        <p:nvSpPr>
          <p:cNvPr id="4" name="Substituent număr diapozitiv 3"/>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o-RO" smtClean="0"/>
              <a:t>Clic pentru editare stil titlu</a:t>
            </a:r>
            <a:endParaRPr kumimoji="0" lang="en-US"/>
          </a:p>
        </p:txBody>
      </p:sp>
      <p:sp>
        <p:nvSpPr>
          <p:cNvPr id="3" name="Substituent text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3954D784-DF51-B540-8D4E-8B82BA0E4D1E}"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15" name="Dreptunghi rotunjit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cu un colţ rotunjit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o-RO" smtClean="0"/>
              <a:t>Clic pentru editare stil titlu</a:t>
            </a:r>
            <a:endParaRPr kumimoji="0" lang="en-US"/>
          </a:p>
        </p:txBody>
      </p:sp>
      <p:sp>
        <p:nvSpPr>
          <p:cNvPr id="4" name="Substituent text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8A2AA72-0FBE-6D49-9498-3250A7DA529F}" type="datetimeFigureOut">
              <a:rPr lang="ro-RO" smtClean="0"/>
              <a:t>13.11.2021</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3954D784-DF51-B540-8D4E-8B82BA0E4D1E}" type="slidenum">
              <a:rPr lang="ro-RO" smtClean="0"/>
              <a:t>‹#›</a:t>
            </a:fld>
            <a:endParaRPr lang="ro-RO"/>
          </a:p>
        </p:txBody>
      </p:sp>
      <p:sp>
        <p:nvSpPr>
          <p:cNvPr id="3" name="Substituent imagine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o-RO" smtClean="0"/>
              <a:t>Faceți clic pe pictogramă pentru a adăuga o imagine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reptunghi rotunjit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reptunghi rotunjit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ubstituent titlu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o-RO" smtClean="0"/>
              <a:t>Clic pentru editare stil titlu</a:t>
            </a:r>
            <a:endParaRPr kumimoji="0" lang="en-US"/>
          </a:p>
        </p:txBody>
      </p:sp>
      <p:sp>
        <p:nvSpPr>
          <p:cNvPr id="4" name="Substituent text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o-RO" smtClean="0"/>
              <a:t>Clic pentru editare stiluri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5" name="Substituent dată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8A2AA72-0FBE-6D49-9498-3250A7DA529F}" type="datetimeFigureOut">
              <a:rPr lang="ro-RO" smtClean="0"/>
              <a:t>13.11.2021</a:t>
            </a:fld>
            <a:endParaRPr lang="ro-RO"/>
          </a:p>
        </p:txBody>
      </p:sp>
      <p:sp>
        <p:nvSpPr>
          <p:cNvPr id="18" name="Substituent subsol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o-RO"/>
          </a:p>
        </p:txBody>
      </p:sp>
      <p:sp>
        <p:nvSpPr>
          <p:cNvPr id="5" name="Substituent număr diapozitiv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54D784-DF51-B540-8D4E-8B82BA0E4D1E}"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m.wikipedia.org/wiki/Health" TargetMode="External"/><Relationship Id="rId7" Type="http://schemas.openxmlformats.org/officeDocument/2006/relationships/image" Target="../media/image2.jpeg"/><Relationship Id="rId2" Type="http://schemas.openxmlformats.org/officeDocument/2006/relationships/hyperlink" Target="https://en.m.wikipedia.org/wiki/Atmosphere" TargetMode="External"/><Relationship Id="rId1" Type="http://schemas.openxmlformats.org/officeDocument/2006/relationships/slideLayout" Target="../slideLayouts/slideLayout2.xml"/><Relationship Id="rId6" Type="http://schemas.openxmlformats.org/officeDocument/2006/relationships/hyperlink" Target="https://en.m.wikipedia.org/wiki/Climate" TargetMode="External"/><Relationship Id="rId5" Type="http://schemas.openxmlformats.org/officeDocument/2006/relationships/hyperlink" Target="https://en.m.wikipedia.org/wiki/Outline_of_life_forms" TargetMode="External"/><Relationship Id="rId4" Type="http://schemas.openxmlformats.org/officeDocument/2006/relationships/hyperlink" Target="https://en.m.wikipedia.org/wiki/Human"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m.wikipedia.org/wiki/Chlorofluorocarbons" TargetMode="External"/><Relationship Id="rId3" Type="http://schemas.openxmlformats.org/officeDocument/2006/relationships/hyperlink" Target="https://en.m.wikipedia.org/wiki/Carbon_monoxide" TargetMode="External"/><Relationship Id="rId7" Type="http://schemas.openxmlformats.org/officeDocument/2006/relationships/hyperlink" Target="https://en.m.wikipedia.org/wiki/Carbon_dioxide" TargetMode="External"/><Relationship Id="rId2" Type="http://schemas.openxmlformats.org/officeDocument/2006/relationships/hyperlink" Target="https://en.m.wikipedia.org/wiki/Ammonia" TargetMode="External"/><Relationship Id="rId1" Type="http://schemas.openxmlformats.org/officeDocument/2006/relationships/slideLayout" Target="../slideLayouts/slideLayout1.xml"/><Relationship Id="rId6" Type="http://schemas.openxmlformats.org/officeDocument/2006/relationships/hyperlink" Target="https://en.m.wikipedia.org/wiki/Methane" TargetMode="External"/><Relationship Id="rId11" Type="http://schemas.openxmlformats.org/officeDocument/2006/relationships/image" Target="../media/image3.jpeg"/><Relationship Id="rId5" Type="http://schemas.openxmlformats.org/officeDocument/2006/relationships/hyperlink" Target="https://en.m.wikipedia.org/wiki/NOx" TargetMode="External"/><Relationship Id="rId10" Type="http://schemas.openxmlformats.org/officeDocument/2006/relationships/hyperlink" Target="https://en.m.wikipedia.org/wiki/Biomolecule" TargetMode="External"/><Relationship Id="rId4" Type="http://schemas.openxmlformats.org/officeDocument/2006/relationships/hyperlink" Target="https://en.m.wikipedia.org/wiki/Sulfur_dioxide" TargetMode="External"/><Relationship Id="rId9" Type="http://schemas.openxmlformats.org/officeDocument/2006/relationships/hyperlink" Target="https://en.m.wikipedia.org/wiki/Particul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n.m.wikipedia.org/wiki/Climate_change" TargetMode="External"/><Relationship Id="rId7" Type="http://schemas.openxmlformats.org/officeDocument/2006/relationships/hyperlink" Target="https://en.m.wikipedia.org/wiki/Acid_rain" TargetMode="External"/><Relationship Id="rId2" Type="http://schemas.openxmlformats.org/officeDocument/2006/relationships/hyperlink" Target="https://en.m.wikipedia.org/wiki/Natural_environment" TargetMode="External"/><Relationship Id="rId1" Type="http://schemas.openxmlformats.org/officeDocument/2006/relationships/slideLayout" Target="../slideLayouts/slideLayout1.xml"/><Relationship Id="rId6" Type="http://schemas.openxmlformats.org/officeDocument/2006/relationships/hyperlink" Target="https://en.m.wikipedia.org/wiki/Built_environment" TargetMode="External"/><Relationship Id="rId5" Type="http://schemas.openxmlformats.org/officeDocument/2006/relationships/hyperlink" Target="https://en.m.wikipedia.org/wiki/Habitat_degradation" TargetMode="External"/><Relationship Id="rId4" Type="http://schemas.openxmlformats.org/officeDocument/2006/relationships/hyperlink" Target="https://en.m.wikipedia.org/wiki/Ozone_depletion"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u 4">
            <a:extLst>
              <a:ext uri="{FF2B5EF4-FFF2-40B4-BE49-F238E27FC236}">
                <a16:creationId xmlns:a16="http://schemas.microsoft.com/office/drawing/2014/main" xmlns="" id="{ECD92653-D994-D243-9815-4B2EBCFFD249}"/>
              </a:ext>
            </a:extLst>
          </p:cNvPr>
          <p:cNvSpPr>
            <a:spLocks noGrp="1"/>
          </p:cNvSpPr>
          <p:nvPr>
            <p:ph type="subTitle" idx="1"/>
          </p:nvPr>
        </p:nvSpPr>
        <p:spPr>
          <a:xfrm>
            <a:off x="1524000" y="2497040"/>
            <a:ext cx="9144000" cy="2760760"/>
          </a:xfrm>
        </p:spPr>
        <p:txBody>
          <a:bodyPr/>
          <a:lstStyle/>
          <a:p>
            <a:r>
              <a:rPr lang="ro-RO" sz="6600" b="1" i="1" dirty="0">
                <a:effectLst>
                  <a:outerShdw blurRad="38100" dist="38100" dir="2700000" algn="tl">
                    <a:srgbClr val="000000">
                      <a:alpha val="43137"/>
                    </a:srgbClr>
                  </a:outerShdw>
                </a:effectLst>
                <a:latin typeface="+mj-lt"/>
              </a:rPr>
              <a:t>Air </a:t>
            </a:r>
            <a:r>
              <a:rPr lang="ro-RO" sz="6600" b="1" i="1" dirty="0" err="1" smtClean="0">
                <a:effectLst>
                  <a:outerShdw blurRad="38100" dist="38100" dir="2700000" algn="tl">
                    <a:srgbClr val="000000">
                      <a:alpha val="43137"/>
                    </a:srgbClr>
                  </a:outerShdw>
                </a:effectLst>
                <a:latin typeface="+mj-lt"/>
              </a:rPr>
              <a:t>pollution</a:t>
            </a:r>
            <a:endParaRPr lang="ro-RO" sz="6600" u="sng" dirty="0">
              <a:effectLst>
                <a:outerShdw blurRad="38100" dist="38100" dir="2700000" algn="tl">
                  <a:srgbClr val="000000">
                    <a:alpha val="43137"/>
                  </a:srgbClr>
                </a:outerShdw>
              </a:effectLst>
              <a:latin typeface="+mj-lt"/>
            </a:endParaRPr>
          </a:p>
          <a:p>
            <a:endParaRPr lang="ro-RO" b="1" i="1" u="sng" dirty="0"/>
          </a:p>
          <a:p>
            <a:endParaRPr lang="ro-RO" b="1" i="1" dirty="0"/>
          </a:p>
        </p:txBody>
      </p:sp>
    </p:spTree>
    <p:extLst>
      <p:ext uri="{BB962C8B-B14F-4D97-AF65-F5344CB8AC3E}">
        <p14:creationId xmlns:p14="http://schemas.microsoft.com/office/powerpoint/2010/main" val="86899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69B47F90-09FA-754F-BCC7-8AF5BB9406B4}"/>
              </a:ext>
            </a:extLst>
          </p:cNvPr>
          <p:cNvSpPr>
            <a:spLocks noGrp="1"/>
          </p:cNvSpPr>
          <p:nvPr>
            <p:ph idx="1"/>
          </p:nvPr>
        </p:nvSpPr>
        <p:spPr>
          <a:xfrm>
            <a:off x="654831" y="476760"/>
            <a:ext cx="10515600" cy="5565733"/>
          </a:xfrm>
        </p:spPr>
        <p:txBody>
          <a:bodyPr>
            <a:normAutofit/>
          </a:bodyPr>
          <a:lstStyle/>
          <a:p>
            <a:pPr marL="0" indent="0" algn="ctr">
              <a:buNone/>
            </a:pPr>
            <a:r>
              <a:rPr lang="ro-RO" dirty="0">
                <a:latin typeface="+mj-lt"/>
              </a:rPr>
              <a:t> </a:t>
            </a:r>
            <a:r>
              <a:rPr lang="ro-RO" i="0" dirty="0">
                <a:effectLst/>
                <a:latin typeface="+mj-lt"/>
              </a:rPr>
              <a:t>Air </a:t>
            </a:r>
            <a:r>
              <a:rPr lang="ro-RO" i="0" dirty="0" err="1">
                <a:effectLst/>
                <a:latin typeface="+mj-lt"/>
              </a:rPr>
              <a:t>pollution</a:t>
            </a:r>
            <a:r>
              <a:rPr lang="ro-RO" i="0" dirty="0">
                <a:effectLst/>
                <a:latin typeface="+mj-lt"/>
              </a:rPr>
              <a:t> </a:t>
            </a:r>
            <a:r>
              <a:rPr lang="ro-RO" i="0" dirty="0" err="1">
                <a:effectLst/>
                <a:latin typeface="+mj-lt"/>
              </a:rPr>
              <a:t>is</a:t>
            </a:r>
            <a:r>
              <a:rPr lang="ro-RO" i="0" dirty="0">
                <a:effectLst/>
                <a:latin typeface="+mj-lt"/>
              </a:rPr>
              <a:t> </a:t>
            </a:r>
            <a:r>
              <a:rPr lang="ro-RO" i="0" dirty="0" err="1">
                <a:effectLst/>
                <a:latin typeface="+mj-lt"/>
              </a:rPr>
              <a:t>the</a:t>
            </a:r>
            <a:r>
              <a:rPr lang="ro-RO" i="0" dirty="0">
                <a:effectLst/>
                <a:latin typeface="+mj-lt"/>
              </a:rPr>
              <a:t> </a:t>
            </a:r>
            <a:r>
              <a:rPr lang="ro-RO" i="0" dirty="0" err="1">
                <a:effectLst/>
                <a:latin typeface="+mj-lt"/>
              </a:rPr>
              <a:t>presence</a:t>
            </a:r>
            <a:r>
              <a:rPr lang="ro-RO" i="0" dirty="0">
                <a:effectLst/>
                <a:latin typeface="+mj-lt"/>
              </a:rPr>
              <a:t> of </a:t>
            </a:r>
            <a:r>
              <a:rPr lang="ro-RO" i="0" dirty="0" err="1">
                <a:effectLst/>
                <a:latin typeface="+mj-lt"/>
              </a:rPr>
              <a:t>substances</a:t>
            </a:r>
            <a:r>
              <a:rPr lang="ro-RO" i="0" dirty="0">
                <a:effectLst/>
                <a:latin typeface="+mj-lt"/>
              </a:rPr>
              <a:t> in </a:t>
            </a:r>
            <a:r>
              <a:rPr lang="ro-RO" i="0" dirty="0" err="1">
                <a:effectLst/>
                <a:latin typeface="+mj-lt"/>
              </a:rPr>
              <a:t>the</a:t>
            </a:r>
            <a:r>
              <a:rPr lang="ro-RO" i="0" dirty="0">
                <a:effectLst/>
                <a:latin typeface="+mj-lt"/>
              </a:rPr>
              <a:t> </a:t>
            </a:r>
            <a:r>
              <a:rPr lang="ro-RO" i="0" u="none" strike="noStrike" dirty="0" err="1">
                <a:effectLst/>
                <a:latin typeface="+mj-lt"/>
                <a:hlinkClick r:id="rId2" tooltip="Atmosphere"/>
              </a:rPr>
              <a:t>atmosphere</a:t>
            </a:r>
            <a:r>
              <a:rPr lang="ro-RO" i="0" dirty="0">
                <a:effectLst/>
                <a:latin typeface="+mj-lt"/>
              </a:rPr>
              <a:t> </a:t>
            </a:r>
            <a:r>
              <a:rPr lang="ro-RO" i="0" dirty="0" err="1">
                <a:effectLst/>
                <a:latin typeface="+mj-lt"/>
              </a:rPr>
              <a:t>that</a:t>
            </a:r>
            <a:r>
              <a:rPr lang="ro-RO" i="0" dirty="0">
                <a:effectLst/>
                <a:latin typeface="+mj-lt"/>
              </a:rPr>
              <a:t> are </a:t>
            </a:r>
            <a:r>
              <a:rPr lang="ro-RO" i="0" dirty="0" err="1">
                <a:effectLst/>
                <a:latin typeface="+mj-lt"/>
              </a:rPr>
              <a:t>harmful</a:t>
            </a:r>
            <a:r>
              <a:rPr lang="ro-RO" i="0" dirty="0">
                <a:effectLst/>
                <a:latin typeface="+mj-lt"/>
              </a:rPr>
              <a:t> </a:t>
            </a:r>
            <a:r>
              <a:rPr lang="ro-RO" i="0" dirty="0" err="1">
                <a:effectLst/>
                <a:latin typeface="+mj-lt"/>
              </a:rPr>
              <a:t>to</a:t>
            </a:r>
            <a:r>
              <a:rPr lang="ro-RO" i="0" dirty="0">
                <a:effectLst/>
                <a:latin typeface="+mj-lt"/>
              </a:rPr>
              <a:t> </a:t>
            </a:r>
            <a:r>
              <a:rPr lang="ro-RO" i="0" dirty="0" err="1">
                <a:effectLst/>
                <a:latin typeface="+mj-lt"/>
              </a:rPr>
              <a:t>the</a:t>
            </a:r>
            <a:r>
              <a:rPr lang="ro-RO" i="0" dirty="0">
                <a:effectLst/>
                <a:latin typeface="+mj-lt"/>
              </a:rPr>
              <a:t> </a:t>
            </a:r>
            <a:r>
              <a:rPr lang="ro-RO" i="0" u="none" strike="noStrike" dirty="0" err="1">
                <a:effectLst/>
                <a:latin typeface="+mj-lt"/>
                <a:hlinkClick r:id="rId3" tooltip="Health"/>
              </a:rPr>
              <a:t>health</a:t>
            </a:r>
            <a:r>
              <a:rPr lang="ro-RO" i="0" dirty="0">
                <a:effectLst/>
                <a:latin typeface="+mj-lt"/>
              </a:rPr>
              <a:t> of </a:t>
            </a:r>
            <a:r>
              <a:rPr lang="ro-RO" i="0" u="none" strike="noStrike" dirty="0" err="1">
                <a:effectLst/>
                <a:latin typeface="+mj-lt"/>
                <a:hlinkClick r:id="rId4" tooltip="Human"/>
              </a:rPr>
              <a:t>humans</a:t>
            </a:r>
            <a:r>
              <a:rPr lang="ro-RO" i="0" dirty="0">
                <a:effectLst/>
                <a:latin typeface="+mj-lt"/>
              </a:rPr>
              <a:t> </a:t>
            </a:r>
            <a:r>
              <a:rPr lang="ro-RO" i="0" dirty="0" err="1">
                <a:effectLst/>
                <a:latin typeface="+mj-lt"/>
              </a:rPr>
              <a:t>and</a:t>
            </a:r>
            <a:r>
              <a:rPr lang="ro-RO" i="0" dirty="0">
                <a:effectLst/>
                <a:latin typeface="+mj-lt"/>
              </a:rPr>
              <a:t> </a:t>
            </a:r>
            <a:r>
              <a:rPr lang="ro-RO" i="0" dirty="0" err="1">
                <a:effectLst/>
                <a:latin typeface="+mj-lt"/>
              </a:rPr>
              <a:t>other</a:t>
            </a:r>
            <a:r>
              <a:rPr lang="ro-RO" i="0" dirty="0">
                <a:effectLst/>
                <a:latin typeface="+mj-lt"/>
              </a:rPr>
              <a:t> </a:t>
            </a:r>
            <a:r>
              <a:rPr lang="ro-RO" i="0" u="none" strike="noStrike" dirty="0">
                <a:effectLst/>
                <a:latin typeface="+mj-lt"/>
                <a:hlinkClick r:id="rId5" tooltip="Outline of life forms"/>
              </a:rPr>
              <a:t>living </a:t>
            </a:r>
            <a:r>
              <a:rPr lang="ro-RO" i="0" u="none" strike="noStrike" dirty="0" err="1">
                <a:effectLst/>
                <a:latin typeface="+mj-lt"/>
                <a:hlinkClick r:id="rId5" tooltip="Outline of life forms"/>
              </a:rPr>
              <a:t>beings</a:t>
            </a:r>
            <a:r>
              <a:rPr lang="ro-RO" i="0" dirty="0">
                <a:effectLst/>
                <a:latin typeface="+mj-lt"/>
              </a:rPr>
              <a:t>, or </a:t>
            </a:r>
            <a:r>
              <a:rPr lang="ro-RO" i="0" dirty="0" err="1">
                <a:effectLst/>
                <a:latin typeface="+mj-lt"/>
              </a:rPr>
              <a:t>cause</a:t>
            </a:r>
            <a:r>
              <a:rPr lang="ro-RO" i="0" dirty="0">
                <a:effectLst/>
                <a:latin typeface="+mj-lt"/>
              </a:rPr>
              <a:t> </a:t>
            </a:r>
            <a:r>
              <a:rPr lang="ro-RO" i="0" dirty="0" err="1">
                <a:effectLst/>
                <a:latin typeface="+mj-lt"/>
              </a:rPr>
              <a:t>damage</a:t>
            </a:r>
            <a:r>
              <a:rPr lang="ro-RO" i="0" dirty="0">
                <a:effectLst/>
                <a:latin typeface="+mj-lt"/>
              </a:rPr>
              <a:t> </a:t>
            </a:r>
            <a:r>
              <a:rPr lang="ro-RO" i="0" dirty="0" err="1">
                <a:effectLst/>
                <a:latin typeface="+mj-lt"/>
              </a:rPr>
              <a:t>to</a:t>
            </a:r>
            <a:r>
              <a:rPr lang="ro-RO" i="0" dirty="0">
                <a:effectLst/>
                <a:latin typeface="+mj-lt"/>
              </a:rPr>
              <a:t> </a:t>
            </a:r>
            <a:r>
              <a:rPr lang="ro-RO" i="0" dirty="0" err="1">
                <a:effectLst/>
                <a:latin typeface="+mj-lt"/>
              </a:rPr>
              <a:t>the</a:t>
            </a:r>
            <a:r>
              <a:rPr lang="ro-RO" i="0" dirty="0">
                <a:effectLst/>
                <a:latin typeface="+mj-lt"/>
              </a:rPr>
              <a:t> </a:t>
            </a:r>
            <a:r>
              <a:rPr lang="ro-RO" i="0" u="none" strike="noStrike" dirty="0">
                <a:effectLst/>
                <a:latin typeface="+mj-lt"/>
                <a:hlinkClick r:id="rId6" tooltip="Climate"/>
              </a:rPr>
              <a:t>climate</a:t>
            </a:r>
            <a:r>
              <a:rPr lang="ro-RO" i="0" dirty="0">
                <a:effectLst/>
                <a:latin typeface="+mj-lt"/>
              </a:rPr>
              <a:t> or </a:t>
            </a:r>
            <a:r>
              <a:rPr lang="ro-RO" i="0" dirty="0" err="1">
                <a:effectLst/>
                <a:latin typeface="+mj-lt"/>
              </a:rPr>
              <a:t>to</a:t>
            </a:r>
            <a:r>
              <a:rPr lang="ro-RO" i="0" dirty="0">
                <a:effectLst/>
                <a:latin typeface="+mj-lt"/>
              </a:rPr>
              <a:t> </a:t>
            </a:r>
            <a:r>
              <a:rPr lang="ro-RO" i="0" dirty="0" err="1">
                <a:effectLst/>
                <a:latin typeface="+mj-lt"/>
              </a:rPr>
              <a:t>materials</a:t>
            </a:r>
            <a:r>
              <a:rPr lang="ro-RO" i="0" dirty="0" smtClean="0">
                <a:effectLst/>
                <a:latin typeface="+mj-lt"/>
              </a:rPr>
              <a:t>. </a:t>
            </a:r>
            <a:endParaRPr lang="ro-RO" dirty="0">
              <a:latin typeface="+mj-lt"/>
            </a:endParaRPr>
          </a:p>
        </p:txBody>
      </p:sp>
      <p:pic>
        <p:nvPicPr>
          <p:cNvPr id="2050" name="Picture 2" descr="Poluarea aerului de termocentralele din Gorj, monitorizată de satelitul  „Aurora“ al NA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8850" y="2452683"/>
            <a:ext cx="5207000" cy="325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456267" y="943504"/>
            <a:ext cx="9144000" cy="1655762"/>
          </a:xfrm>
        </p:spPr>
        <p:txBody>
          <a:bodyPr>
            <a:normAutofit/>
          </a:bodyPr>
          <a:lstStyle/>
          <a:p>
            <a:pPr algn="ctr"/>
            <a:r>
              <a:rPr lang="ro-RO" b="1" dirty="0">
                <a:solidFill>
                  <a:schemeClr val="tx1"/>
                </a:solidFill>
                <a:latin typeface="+mj-lt"/>
              </a:rPr>
              <a:t> </a:t>
            </a:r>
            <a:r>
              <a:rPr lang="ro-RO" dirty="0" err="1">
                <a:solidFill>
                  <a:schemeClr val="tx1"/>
                </a:solidFill>
                <a:latin typeface="+mj-lt"/>
              </a:rPr>
              <a:t>There</a:t>
            </a:r>
            <a:r>
              <a:rPr lang="ro-RO" dirty="0">
                <a:solidFill>
                  <a:schemeClr val="tx1"/>
                </a:solidFill>
                <a:latin typeface="+mj-lt"/>
              </a:rPr>
              <a:t> are </a:t>
            </a:r>
            <a:r>
              <a:rPr lang="ro-RO" dirty="0" err="1">
                <a:solidFill>
                  <a:schemeClr val="tx1"/>
                </a:solidFill>
                <a:latin typeface="+mj-lt"/>
              </a:rPr>
              <a:t>many</a:t>
            </a:r>
            <a:r>
              <a:rPr lang="ro-RO" dirty="0">
                <a:solidFill>
                  <a:schemeClr val="tx1"/>
                </a:solidFill>
                <a:latin typeface="+mj-lt"/>
              </a:rPr>
              <a:t> </a:t>
            </a:r>
            <a:r>
              <a:rPr lang="ro-RO" dirty="0" err="1">
                <a:solidFill>
                  <a:schemeClr val="tx1"/>
                </a:solidFill>
                <a:latin typeface="+mj-lt"/>
              </a:rPr>
              <a:t>different</a:t>
            </a:r>
            <a:r>
              <a:rPr lang="ro-RO" dirty="0">
                <a:solidFill>
                  <a:schemeClr val="tx1"/>
                </a:solidFill>
                <a:latin typeface="+mj-lt"/>
              </a:rPr>
              <a:t> </a:t>
            </a:r>
            <a:r>
              <a:rPr lang="ro-RO" dirty="0" err="1">
                <a:solidFill>
                  <a:schemeClr val="tx1"/>
                </a:solidFill>
                <a:latin typeface="+mj-lt"/>
              </a:rPr>
              <a:t>types</a:t>
            </a:r>
            <a:r>
              <a:rPr lang="ro-RO" dirty="0">
                <a:solidFill>
                  <a:schemeClr val="tx1"/>
                </a:solidFill>
                <a:latin typeface="+mj-lt"/>
              </a:rPr>
              <a:t> of </a:t>
            </a:r>
            <a:r>
              <a:rPr lang="ro-RO" dirty="0" err="1">
                <a:solidFill>
                  <a:schemeClr val="tx1"/>
                </a:solidFill>
                <a:latin typeface="+mj-lt"/>
              </a:rPr>
              <a:t>air</a:t>
            </a:r>
            <a:r>
              <a:rPr lang="ro-RO" dirty="0">
                <a:solidFill>
                  <a:schemeClr val="tx1"/>
                </a:solidFill>
                <a:latin typeface="+mj-lt"/>
              </a:rPr>
              <a:t> </a:t>
            </a:r>
            <a:r>
              <a:rPr lang="ro-RO" dirty="0" err="1">
                <a:solidFill>
                  <a:schemeClr val="tx1"/>
                </a:solidFill>
                <a:latin typeface="+mj-lt"/>
              </a:rPr>
              <a:t>pollutants</a:t>
            </a:r>
            <a:r>
              <a:rPr lang="ro-RO" dirty="0">
                <a:solidFill>
                  <a:schemeClr val="tx1"/>
                </a:solidFill>
                <a:latin typeface="+mj-lt"/>
              </a:rPr>
              <a:t>, </a:t>
            </a:r>
            <a:r>
              <a:rPr lang="ro-RO" dirty="0" err="1">
                <a:solidFill>
                  <a:schemeClr val="tx1"/>
                </a:solidFill>
                <a:latin typeface="+mj-lt"/>
              </a:rPr>
              <a:t>such</a:t>
            </a:r>
            <a:r>
              <a:rPr lang="ro-RO" dirty="0">
                <a:solidFill>
                  <a:schemeClr val="tx1"/>
                </a:solidFill>
                <a:latin typeface="+mj-lt"/>
              </a:rPr>
              <a:t> as </a:t>
            </a:r>
            <a:r>
              <a:rPr lang="ro-RO" dirty="0" err="1">
                <a:solidFill>
                  <a:schemeClr val="tx1"/>
                </a:solidFill>
                <a:latin typeface="+mj-lt"/>
              </a:rPr>
              <a:t>gases</a:t>
            </a:r>
            <a:r>
              <a:rPr lang="ro-RO" dirty="0">
                <a:solidFill>
                  <a:schemeClr val="tx1"/>
                </a:solidFill>
                <a:latin typeface="+mj-lt"/>
              </a:rPr>
              <a:t> (</a:t>
            </a:r>
            <a:r>
              <a:rPr lang="ro-RO" dirty="0" err="1">
                <a:solidFill>
                  <a:schemeClr val="tx1"/>
                </a:solidFill>
                <a:latin typeface="+mj-lt"/>
              </a:rPr>
              <a:t>including</a:t>
            </a:r>
            <a:r>
              <a:rPr lang="ro-RO" dirty="0">
                <a:solidFill>
                  <a:schemeClr val="tx1"/>
                </a:solidFill>
                <a:latin typeface="+mj-lt"/>
              </a:rPr>
              <a:t> </a:t>
            </a:r>
            <a:r>
              <a:rPr lang="ro-RO" dirty="0" err="1">
                <a:solidFill>
                  <a:schemeClr val="tx1"/>
                </a:solidFill>
                <a:latin typeface="+mj-lt"/>
                <a:hlinkClick r:id="rId2" tooltip="Ammonia"/>
              </a:rPr>
              <a:t>ammonia</a:t>
            </a:r>
            <a:r>
              <a:rPr lang="ro-RO" dirty="0">
                <a:solidFill>
                  <a:schemeClr val="tx1"/>
                </a:solidFill>
                <a:latin typeface="+mj-lt"/>
              </a:rPr>
              <a:t>, </a:t>
            </a:r>
            <a:r>
              <a:rPr lang="ro-RO" dirty="0">
                <a:solidFill>
                  <a:schemeClr val="tx1"/>
                </a:solidFill>
                <a:latin typeface="+mj-lt"/>
                <a:hlinkClick r:id="rId3" tooltip="Carbon monoxide"/>
              </a:rPr>
              <a:t>carbon </a:t>
            </a:r>
            <a:r>
              <a:rPr lang="ro-RO" dirty="0" err="1">
                <a:solidFill>
                  <a:schemeClr val="tx1"/>
                </a:solidFill>
                <a:latin typeface="+mj-lt"/>
                <a:hlinkClick r:id="rId3" tooltip="Carbon monoxide"/>
              </a:rPr>
              <a:t>monoxide</a:t>
            </a:r>
            <a:r>
              <a:rPr lang="ro-RO" dirty="0">
                <a:solidFill>
                  <a:schemeClr val="tx1"/>
                </a:solidFill>
                <a:latin typeface="+mj-lt"/>
              </a:rPr>
              <a:t>, </a:t>
            </a:r>
            <a:r>
              <a:rPr lang="ro-RO" dirty="0" err="1">
                <a:solidFill>
                  <a:schemeClr val="tx1"/>
                </a:solidFill>
                <a:latin typeface="+mj-lt"/>
                <a:hlinkClick r:id="rId4" tooltip="Sulfur dioxide"/>
              </a:rPr>
              <a:t>sulfur</a:t>
            </a:r>
            <a:r>
              <a:rPr lang="ro-RO" dirty="0">
                <a:solidFill>
                  <a:schemeClr val="tx1"/>
                </a:solidFill>
                <a:latin typeface="+mj-lt"/>
                <a:hlinkClick r:id="rId4" tooltip="Sulfur dioxide"/>
              </a:rPr>
              <a:t> </a:t>
            </a:r>
            <a:r>
              <a:rPr lang="ro-RO" dirty="0" err="1">
                <a:solidFill>
                  <a:schemeClr val="tx1"/>
                </a:solidFill>
                <a:latin typeface="+mj-lt"/>
                <a:hlinkClick r:id="rId4" tooltip="Sulfur dioxide"/>
              </a:rPr>
              <a:t>dioxide</a:t>
            </a:r>
            <a:r>
              <a:rPr lang="ro-RO" dirty="0">
                <a:solidFill>
                  <a:schemeClr val="tx1"/>
                </a:solidFill>
                <a:latin typeface="+mj-lt"/>
              </a:rPr>
              <a:t>, </a:t>
            </a:r>
            <a:r>
              <a:rPr lang="ro-RO" dirty="0" err="1">
                <a:solidFill>
                  <a:schemeClr val="tx1"/>
                </a:solidFill>
                <a:latin typeface="+mj-lt"/>
                <a:hlinkClick r:id="rId5" tooltip="NOx"/>
              </a:rPr>
              <a:t>nitrous</a:t>
            </a:r>
            <a:r>
              <a:rPr lang="ro-RO" dirty="0">
                <a:solidFill>
                  <a:schemeClr val="tx1"/>
                </a:solidFill>
                <a:latin typeface="+mj-lt"/>
                <a:hlinkClick r:id="rId5" tooltip="NOx"/>
              </a:rPr>
              <a:t> </a:t>
            </a:r>
            <a:r>
              <a:rPr lang="ro-RO" dirty="0" err="1">
                <a:solidFill>
                  <a:schemeClr val="tx1"/>
                </a:solidFill>
                <a:latin typeface="+mj-lt"/>
                <a:hlinkClick r:id="rId5" tooltip="NOx"/>
              </a:rPr>
              <a:t>oxides</a:t>
            </a:r>
            <a:r>
              <a:rPr lang="ro-RO" dirty="0">
                <a:solidFill>
                  <a:schemeClr val="tx1"/>
                </a:solidFill>
                <a:latin typeface="+mj-lt"/>
              </a:rPr>
              <a:t>, </a:t>
            </a:r>
            <a:r>
              <a:rPr lang="ro-RO" dirty="0" err="1">
                <a:solidFill>
                  <a:schemeClr val="tx1"/>
                </a:solidFill>
                <a:latin typeface="+mj-lt"/>
                <a:hlinkClick r:id="rId6" tooltip="Methane"/>
              </a:rPr>
              <a:t>methane</a:t>
            </a:r>
            <a:r>
              <a:rPr lang="ro-RO" dirty="0">
                <a:solidFill>
                  <a:schemeClr val="tx1"/>
                </a:solidFill>
                <a:latin typeface="+mj-lt"/>
              </a:rPr>
              <a:t>, </a:t>
            </a:r>
            <a:r>
              <a:rPr lang="ro-RO" dirty="0" err="1">
                <a:solidFill>
                  <a:schemeClr val="tx1"/>
                </a:solidFill>
                <a:latin typeface="+mj-lt"/>
                <a:hlinkClick r:id="rId7" tooltip="Carbon dioxide"/>
              </a:rPr>
              <a:t>carbon</a:t>
            </a:r>
            <a:r>
              <a:rPr lang="ro-RO" dirty="0">
                <a:solidFill>
                  <a:schemeClr val="tx1"/>
                </a:solidFill>
                <a:latin typeface="+mj-lt"/>
                <a:hlinkClick r:id="rId7" tooltip="Carbon dioxide"/>
              </a:rPr>
              <a:t> </a:t>
            </a:r>
            <a:r>
              <a:rPr lang="ro-RO" dirty="0" err="1">
                <a:solidFill>
                  <a:schemeClr val="tx1"/>
                </a:solidFill>
                <a:latin typeface="+mj-lt"/>
                <a:hlinkClick r:id="rId7" tooltip="Carbon dioxide"/>
              </a:rPr>
              <a:t>dioxide</a:t>
            </a:r>
            <a:r>
              <a:rPr lang="ro-RO" dirty="0">
                <a:solidFill>
                  <a:schemeClr val="tx1"/>
                </a:solidFill>
                <a:latin typeface="+mj-lt"/>
              </a:rPr>
              <a:t> </a:t>
            </a:r>
            <a:r>
              <a:rPr lang="ro-RO" dirty="0" err="1">
                <a:solidFill>
                  <a:schemeClr val="tx1"/>
                </a:solidFill>
                <a:latin typeface="+mj-lt"/>
              </a:rPr>
              <a:t>and</a:t>
            </a:r>
            <a:r>
              <a:rPr lang="ro-RO" dirty="0">
                <a:solidFill>
                  <a:schemeClr val="tx1"/>
                </a:solidFill>
                <a:latin typeface="+mj-lt"/>
              </a:rPr>
              <a:t> </a:t>
            </a:r>
            <a:r>
              <a:rPr lang="ro-RO" dirty="0" err="1">
                <a:solidFill>
                  <a:schemeClr val="tx1"/>
                </a:solidFill>
                <a:latin typeface="+mj-lt"/>
                <a:hlinkClick r:id="rId8" tooltip="Chlorofluorocarbons"/>
              </a:rPr>
              <a:t>chlorofluorocarbons</a:t>
            </a:r>
            <a:r>
              <a:rPr lang="ro-RO" dirty="0">
                <a:solidFill>
                  <a:schemeClr val="tx1"/>
                </a:solidFill>
                <a:latin typeface="+mj-lt"/>
              </a:rPr>
              <a:t>), </a:t>
            </a:r>
            <a:r>
              <a:rPr lang="ro-RO" dirty="0" err="1">
                <a:solidFill>
                  <a:schemeClr val="tx1"/>
                </a:solidFill>
                <a:latin typeface="+mj-lt"/>
                <a:hlinkClick r:id="rId9" tooltip="Particulates"/>
              </a:rPr>
              <a:t>particles</a:t>
            </a:r>
            <a:r>
              <a:rPr lang="ro-RO" dirty="0">
                <a:solidFill>
                  <a:schemeClr val="tx1"/>
                </a:solidFill>
                <a:latin typeface="+mj-lt"/>
              </a:rPr>
              <a:t> (</a:t>
            </a:r>
            <a:r>
              <a:rPr lang="ro-RO" dirty="0" err="1">
                <a:solidFill>
                  <a:schemeClr val="tx1"/>
                </a:solidFill>
                <a:latin typeface="+mj-lt"/>
              </a:rPr>
              <a:t>both</a:t>
            </a:r>
            <a:r>
              <a:rPr lang="ro-RO" dirty="0">
                <a:solidFill>
                  <a:schemeClr val="tx1"/>
                </a:solidFill>
                <a:latin typeface="+mj-lt"/>
              </a:rPr>
              <a:t> organic </a:t>
            </a:r>
            <a:r>
              <a:rPr lang="ro-RO" dirty="0" err="1">
                <a:solidFill>
                  <a:schemeClr val="tx1"/>
                </a:solidFill>
                <a:latin typeface="+mj-lt"/>
              </a:rPr>
              <a:t>and</a:t>
            </a:r>
            <a:r>
              <a:rPr lang="ro-RO" dirty="0">
                <a:solidFill>
                  <a:schemeClr val="tx1"/>
                </a:solidFill>
                <a:latin typeface="+mj-lt"/>
              </a:rPr>
              <a:t> </a:t>
            </a:r>
            <a:r>
              <a:rPr lang="ro-RO" dirty="0" err="1">
                <a:solidFill>
                  <a:schemeClr val="tx1"/>
                </a:solidFill>
                <a:latin typeface="+mj-lt"/>
              </a:rPr>
              <a:t>inorganic</a:t>
            </a:r>
            <a:r>
              <a:rPr lang="ro-RO" dirty="0">
                <a:solidFill>
                  <a:schemeClr val="tx1"/>
                </a:solidFill>
                <a:latin typeface="+mj-lt"/>
              </a:rPr>
              <a:t>), </a:t>
            </a:r>
            <a:r>
              <a:rPr lang="ro-RO" dirty="0" err="1">
                <a:solidFill>
                  <a:schemeClr val="tx1"/>
                </a:solidFill>
                <a:latin typeface="+mj-lt"/>
              </a:rPr>
              <a:t>and</a:t>
            </a:r>
            <a:r>
              <a:rPr lang="ro-RO" dirty="0">
                <a:solidFill>
                  <a:schemeClr val="tx1"/>
                </a:solidFill>
                <a:latin typeface="+mj-lt"/>
              </a:rPr>
              <a:t> </a:t>
            </a:r>
            <a:r>
              <a:rPr lang="ro-RO" dirty="0" err="1">
                <a:solidFill>
                  <a:schemeClr val="tx1"/>
                </a:solidFill>
                <a:latin typeface="+mj-lt"/>
                <a:hlinkClick r:id="rId10" tooltip="Biomolecule"/>
              </a:rPr>
              <a:t>biological</a:t>
            </a:r>
            <a:r>
              <a:rPr lang="ro-RO" dirty="0">
                <a:solidFill>
                  <a:schemeClr val="tx1"/>
                </a:solidFill>
                <a:latin typeface="+mj-lt"/>
                <a:hlinkClick r:id="rId10" tooltip="Biomolecule"/>
              </a:rPr>
              <a:t> </a:t>
            </a:r>
            <a:r>
              <a:rPr lang="ro-RO" dirty="0" err="1">
                <a:solidFill>
                  <a:schemeClr val="tx1"/>
                </a:solidFill>
                <a:latin typeface="+mj-lt"/>
                <a:hlinkClick r:id="rId10" tooltip="Biomolecule"/>
              </a:rPr>
              <a:t>molecules</a:t>
            </a:r>
            <a:r>
              <a:rPr lang="ro-RO" dirty="0">
                <a:solidFill>
                  <a:srgbClr val="202122"/>
                </a:solidFill>
                <a:latin typeface="-apple-system"/>
              </a:rPr>
              <a:t>. </a:t>
            </a:r>
            <a:endParaRPr lang="ro-RO" dirty="0"/>
          </a:p>
        </p:txBody>
      </p:sp>
      <p:pic>
        <p:nvPicPr>
          <p:cNvPr id="3074" name="Picture 2" descr="Poluarea atmosferică, o problemă de sănătate publică | Grupul Respir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9800" y="2824162"/>
            <a:ext cx="5384721" cy="301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6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iversitatea din Craiova se implică în rezolvarea problemelor legate de poluarea  aerului din oraş – Radio România Oltenia Crai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52397"/>
            <a:ext cx="9956320" cy="659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2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E846CDC3-AE04-EA4A-BEAC-723997F43FB6}"/>
              </a:ext>
            </a:extLst>
          </p:cNvPr>
          <p:cNvSpPr>
            <a:spLocks noGrp="1"/>
          </p:cNvSpPr>
          <p:nvPr>
            <p:ph idx="1"/>
          </p:nvPr>
        </p:nvSpPr>
        <p:spPr>
          <a:xfrm>
            <a:off x="828675" y="404991"/>
            <a:ext cx="10515600" cy="5895797"/>
          </a:xfrm>
        </p:spPr>
        <p:txBody>
          <a:bodyPr>
            <a:normAutofit/>
          </a:bodyPr>
          <a:lstStyle/>
          <a:p>
            <a:pPr marL="0" indent="0" algn="ctr">
              <a:buNone/>
            </a:pPr>
            <a:endParaRPr lang="ro-RO" sz="2400" dirty="0" smtClean="0">
              <a:latin typeface="+mj-lt"/>
            </a:endParaRPr>
          </a:p>
          <a:p>
            <a:pPr marL="0" indent="0" algn="ctr">
              <a:buNone/>
            </a:pPr>
            <a:endParaRPr lang="ro-RO" sz="2400" dirty="0">
              <a:latin typeface="+mj-lt"/>
            </a:endParaRPr>
          </a:p>
          <a:p>
            <a:pPr marL="0" indent="0" algn="ctr">
              <a:buNone/>
            </a:pPr>
            <a:r>
              <a:rPr lang="en-US" sz="2400" dirty="0" smtClean="0">
                <a:latin typeface="+mj-lt"/>
              </a:rPr>
              <a:t>Air </a:t>
            </a:r>
            <a:r>
              <a:rPr lang="en-US" sz="2400" dirty="0">
                <a:latin typeface="+mj-lt"/>
              </a:rPr>
              <a:t>pollution is caused by solid and liquid particles and certain gases that are suspended in the air. These particles and gases can come from car and truck exhaust, factories, dust, pollen, mold spores, volcanoes and wildfires. </a:t>
            </a:r>
            <a:endParaRPr lang="ro-RO" sz="2400" dirty="0" smtClean="0">
              <a:latin typeface="+mj-lt"/>
            </a:endParaRPr>
          </a:p>
          <a:p>
            <a:pPr marL="0" indent="0" algn="ctr">
              <a:buNone/>
            </a:pPr>
            <a:r>
              <a:rPr lang="en-US" sz="2400" dirty="0" smtClean="0">
                <a:latin typeface="+mj-lt"/>
              </a:rPr>
              <a:t>The </a:t>
            </a:r>
            <a:r>
              <a:rPr lang="en-US" sz="2400" dirty="0">
                <a:latin typeface="+mj-lt"/>
              </a:rPr>
              <a:t>solid and liquid particles suspended in our air are called </a:t>
            </a:r>
            <a:r>
              <a:rPr lang="en-US" sz="2400" b="1" dirty="0">
                <a:latin typeface="+mj-lt"/>
              </a:rPr>
              <a:t>aerosols</a:t>
            </a:r>
            <a:r>
              <a:rPr lang="en-US" sz="2400" dirty="0" smtClean="0">
                <a:latin typeface="+mj-lt"/>
              </a:rPr>
              <a:t>.</a:t>
            </a:r>
            <a:r>
              <a:rPr lang="en-US" sz="2400" dirty="0">
                <a:effectLst/>
                <a:latin typeface="+mj-lt"/>
              </a:rPr>
              <a:t> Air pollution happens when solid and liquid particles—called </a:t>
            </a:r>
            <a:r>
              <a:rPr lang="en-US" sz="2400" b="1" dirty="0">
                <a:effectLst/>
                <a:latin typeface="+mj-lt"/>
              </a:rPr>
              <a:t>aerosols</a:t>
            </a:r>
            <a:r>
              <a:rPr lang="en-US" sz="2400" dirty="0">
                <a:effectLst/>
                <a:latin typeface="+mj-lt"/>
              </a:rPr>
              <a:t>—and certain gases end up in our air. These particles and gases can be bad for the planet and for our health, so keeping track of them is important.</a:t>
            </a:r>
            <a:endParaRPr lang="ro-RO" sz="2400" b="1" dirty="0">
              <a:latin typeface="+mj-lt"/>
            </a:endParaRPr>
          </a:p>
        </p:txBody>
      </p:sp>
    </p:spTree>
    <p:extLst>
      <p:ext uri="{BB962C8B-B14F-4D97-AF65-F5344CB8AC3E}">
        <p14:creationId xmlns:p14="http://schemas.microsoft.com/office/powerpoint/2010/main" val="345624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8 de incendii în pădurile din Gorj | Ştiri locale de ultima ora, stiri  video - Ştiri Gorjeanul.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048" y="882650"/>
            <a:ext cx="7686834" cy="50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38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041400" y="677333"/>
            <a:ext cx="10117667" cy="2810934"/>
          </a:xfrm>
        </p:spPr>
        <p:txBody>
          <a:bodyPr>
            <a:normAutofit lnSpcReduction="10000"/>
          </a:bodyPr>
          <a:lstStyle/>
          <a:p>
            <a:pPr algn="ctr"/>
            <a:r>
              <a:rPr lang="ro-RO" sz="2600" dirty="0">
                <a:solidFill>
                  <a:srgbClr val="202122"/>
                </a:solidFill>
                <a:latin typeface="+mj-lt"/>
              </a:rPr>
              <a:t>Air </a:t>
            </a:r>
            <a:r>
              <a:rPr lang="ro-RO" sz="2600" dirty="0" err="1">
                <a:solidFill>
                  <a:srgbClr val="202122"/>
                </a:solidFill>
                <a:latin typeface="+mj-lt"/>
              </a:rPr>
              <a:t>pollution</a:t>
            </a:r>
            <a:r>
              <a:rPr lang="ro-RO" sz="2600" dirty="0">
                <a:solidFill>
                  <a:srgbClr val="202122"/>
                </a:solidFill>
                <a:latin typeface="+mj-lt"/>
              </a:rPr>
              <a:t> </a:t>
            </a:r>
            <a:r>
              <a:rPr lang="ro-RO" sz="2600" dirty="0" err="1">
                <a:solidFill>
                  <a:srgbClr val="202122"/>
                </a:solidFill>
                <a:latin typeface="+mj-lt"/>
              </a:rPr>
              <a:t>may</a:t>
            </a:r>
            <a:r>
              <a:rPr lang="ro-RO" sz="2600" dirty="0">
                <a:solidFill>
                  <a:srgbClr val="202122"/>
                </a:solidFill>
                <a:latin typeface="+mj-lt"/>
              </a:rPr>
              <a:t> </a:t>
            </a:r>
            <a:r>
              <a:rPr lang="ro-RO" sz="2600" dirty="0" err="1">
                <a:solidFill>
                  <a:srgbClr val="202122"/>
                </a:solidFill>
                <a:latin typeface="+mj-lt"/>
              </a:rPr>
              <a:t>cause</a:t>
            </a:r>
            <a:r>
              <a:rPr lang="ro-RO" sz="2600" dirty="0">
                <a:solidFill>
                  <a:srgbClr val="202122"/>
                </a:solidFill>
                <a:latin typeface="+mj-lt"/>
              </a:rPr>
              <a:t> </a:t>
            </a:r>
            <a:r>
              <a:rPr lang="ro-RO" sz="2600" dirty="0" err="1">
                <a:solidFill>
                  <a:srgbClr val="202122"/>
                </a:solidFill>
                <a:latin typeface="+mj-lt"/>
              </a:rPr>
              <a:t>diseases</a:t>
            </a:r>
            <a:r>
              <a:rPr lang="ro-RO" sz="2600" dirty="0">
                <a:solidFill>
                  <a:srgbClr val="202122"/>
                </a:solidFill>
                <a:latin typeface="+mj-lt"/>
              </a:rPr>
              <a:t>, </a:t>
            </a:r>
            <a:r>
              <a:rPr lang="ro-RO" sz="2600" dirty="0" err="1">
                <a:solidFill>
                  <a:srgbClr val="202122"/>
                </a:solidFill>
                <a:latin typeface="+mj-lt"/>
              </a:rPr>
              <a:t>allergies</a:t>
            </a:r>
            <a:r>
              <a:rPr lang="ro-RO" sz="2600" dirty="0">
                <a:solidFill>
                  <a:srgbClr val="202122"/>
                </a:solidFill>
                <a:latin typeface="+mj-lt"/>
              </a:rPr>
              <a:t> </a:t>
            </a:r>
            <a:r>
              <a:rPr lang="ro-RO" sz="2600" dirty="0" err="1">
                <a:solidFill>
                  <a:srgbClr val="202122"/>
                </a:solidFill>
                <a:latin typeface="+mj-lt"/>
              </a:rPr>
              <a:t>and</a:t>
            </a:r>
            <a:r>
              <a:rPr lang="ro-RO" sz="2600" dirty="0">
                <a:solidFill>
                  <a:srgbClr val="202122"/>
                </a:solidFill>
                <a:latin typeface="+mj-lt"/>
              </a:rPr>
              <a:t> </a:t>
            </a:r>
            <a:r>
              <a:rPr lang="ro-RO" sz="2600" dirty="0" err="1">
                <a:solidFill>
                  <a:srgbClr val="202122"/>
                </a:solidFill>
                <a:latin typeface="+mj-lt"/>
              </a:rPr>
              <a:t>even</a:t>
            </a:r>
            <a:r>
              <a:rPr lang="ro-RO" sz="2600" dirty="0">
                <a:solidFill>
                  <a:srgbClr val="202122"/>
                </a:solidFill>
                <a:latin typeface="+mj-lt"/>
              </a:rPr>
              <a:t> </a:t>
            </a:r>
            <a:r>
              <a:rPr lang="ro-RO" sz="2600" dirty="0" err="1">
                <a:solidFill>
                  <a:srgbClr val="202122"/>
                </a:solidFill>
                <a:latin typeface="+mj-lt"/>
              </a:rPr>
              <a:t>death</a:t>
            </a:r>
            <a:r>
              <a:rPr lang="ro-RO" sz="2600" dirty="0">
                <a:solidFill>
                  <a:srgbClr val="202122"/>
                </a:solidFill>
                <a:latin typeface="+mj-lt"/>
              </a:rPr>
              <a:t> </a:t>
            </a:r>
            <a:r>
              <a:rPr lang="ro-RO" sz="2600" dirty="0" err="1">
                <a:solidFill>
                  <a:srgbClr val="202122"/>
                </a:solidFill>
                <a:latin typeface="+mj-lt"/>
              </a:rPr>
              <a:t>to</a:t>
            </a:r>
            <a:r>
              <a:rPr lang="ro-RO" sz="2600" dirty="0">
                <a:solidFill>
                  <a:srgbClr val="202122"/>
                </a:solidFill>
                <a:latin typeface="+mj-lt"/>
              </a:rPr>
              <a:t> </a:t>
            </a:r>
            <a:r>
              <a:rPr lang="ro-RO" sz="2600" dirty="0" err="1">
                <a:solidFill>
                  <a:srgbClr val="202122"/>
                </a:solidFill>
                <a:latin typeface="+mj-lt"/>
              </a:rPr>
              <a:t>humans</a:t>
            </a:r>
            <a:r>
              <a:rPr lang="ro-RO" sz="2600" dirty="0">
                <a:solidFill>
                  <a:srgbClr val="202122"/>
                </a:solidFill>
                <a:latin typeface="+mj-lt"/>
              </a:rPr>
              <a:t>; it </a:t>
            </a:r>
            <a:r>
              <a:rPr lang="ro-RO" sz="2600" dirty="0" err="1">
                <a:solidFill>
                  <a:srgbClr val="202122"/>
                </a:solidFill>
                <a:latin typeface="+mj-lt"/>
              </a:rPr>
              <a:t>may</a:t>
            </a:r>
            <a:r>
              <a:rPr lang="ro-RO" sz="2600" dirty="0">
                <a:solidFill>
                  <a:srgbClr val="202122"/>
                </a:solidFill>
                <a:latin typeface="+mj-lt"/>
              </a:rPr>
              <a:t> </a:t>
            </a:r>
            <a:r>
              <a:rPr lang="ro-RO" sz="2600" dirty="0" err="1">
                <a:solidFill>
                  <a:srgbClr val="202122"/>
                </a:solidFill>
                <a:latin typeface="+mj-lt"/>
              </a:rPr>
              <a:t>also</a:t>
            </a:r>
            <a:r>
              <a:rPr lang="ro-RO" sz="2600" dirty="0">
                <a:solidFill>
                  <a:srgbClr val="202122"/>
                </a:solidFill>
                <a:latin typeface="+mj-lt"/>
              </a:rPr>
              <a:t> </a:t>
            </a:r>
            <a:r>
              <a:rPr lang="ro-RO" sz="2600" dirty="0" err="1">
                <a:solidFill>
                  <a:srgbClr val="202122"/>
                </a:solidFill>
                <a:latin typeface="+mj-lt"/>
              </a:rPr>
              <a:t>cause</a:t>
            </a:r>
            <a:r>
              <a:rPr lang="ro-RO" sz="2600" dirty="0">
                <a:solidFill>
                  <a:srgbClr val="202122"/>
                </a:solidFill>
                <a:latin typeface="+mj-lt"/>
              </a:rPr>
              <a:t> </a:t>
            </a:r>
            <a:r>
              <a:rPr lang="ro-RO" sz="2600" dirty="0" err="1">
                <a:solidFill>
                  <a:srgbClr val="202122"/>
                </a:solidFill>
                <a:latin typeface="+mj-lt"/>
              </a:rPr>
              <a:t>harm</a:t>
            </a:r>
            <a:r>
              <a:rPr lang="ro-RO" sz="2600" dirty="0">
                <a:solidFill>
                  <a:srgbClr val="202122"/>
                </a:solidFill>
                <a:latin typeface="+mj-lt"/>
              </a:rPr>
              <a:t> </a:t>
            </a:r>
            <a:r>
              <a:rPr lang="ro-RO" sz="2600" dirty="0" err="1">
                <a:solidFill>
                  <a:srgbClr val="202122"/>
                </a:solidFill>
                <a:latin typeface="+mj-lt"/>
              </a:rPr>
              <a:t>to</a:t>
            </a:r>
            <a:r>
              <a:rPr lang="ro-RO" sz="2600" dirty="0">
                <a:solidFill>
                  <a:srgbClr val="202122"/>
                </a:solidFill>
                <a:latin typeface="+mj-lt"/>
              </a:rPr>
              <a:t> </a:t>
            </a:r>
            <a:r>
              <a:rPr lang="ro-RO" sz="2600" dirty="0" err="1">
                <a:solidFill>
                  <a:srgbClr val="202122"/>
                </a:solidFill>
                <a:latin typeface="+mj-lt"/>
              </a:rPr>
              <a:t>other</a:t>
            </a:r>
            <a:r>
              <a:rPr lang="ro-RO" sz="2600" dirty="0">
                <a:solidFill>
                  <a:srgbClr val="202122"/>
                </a:solidFill>
                <a:latin typeface="+mj-lt"/>
              </a:rPr>
              <a:t> living </a:t>
            </a:r>
            <a:r>
              <a:rPr lang="ro-RO" sz="2600" dirty="0" err="1">
                <a:solidFill>
                  <a:srgbClr val="202122"/>
                </a:solidFill>
                <a:latin typeface="+mj-lt"/>
              </a:rPr>
              <a:t>organisms</a:t>
            </a:r>
            <a:r>
              <a:rPr lang="ro-RO" sz="2600" dirty="0">
                <a:solidFill>
                  <a:srgbClr val="202122"/>
                </a:solidFill>
                <a:latin typeface="+mj-lt"/>
              </a:rPr>
              <a:t> </a:t>
            </a:r>
            <a:r>
              <a:rPr lang="ro-RO" sz="2600" dirty="0" err="1">
                <a:solidFill>
                  <a:srgbClr val="202122"/>
                </a:solidFill>
                <a:latin typeface="+mj-lt"/>
              </a:rPr>
              <a:t>such</a:t>
            </a:r>
            <a:r>
              <a:rPr lang="ro-RO" sz="2600" dirty="0">
                <a:solidFill>
                  <a:srgbClr val="202122"/>
                </a:solidFill>
                <a:latin typeface="+mj-lt"/>
              </a:rPr>
              <a:t> as </a:t>
            </a:r>
            <a:r>
              <a:rPr lang="ro-RO" sz="2600" dirty="0" err="1">
                <a:solidFill>
                  <a:srgbClr val="202122"/>
                </a:solidFill>
                <a:latin typeface="+mj-lt"/>
              </a:rPr>
              <a:t>animals</a:t>
            </a:r>
            <a:r>
              <a:rPr lang="ro-RO" sz="2600" dirty="0">
                <a:solidFill>
                  <a:srgbClr val="202122"/>
                </a:solidFill>
                <a:latin typeface="+mj-lt"/>
              </a:rPr>
              <a:t> </a:t>
            </a:r>
            <a:r>
              <a:rPr lang="ro-RO" sz="2600" dirty="0" err="1">
                <a:solidFill>
                  <a:srgbClr val="202122"/>
                </a:solidFill>
                <a:latin typeface="+mj-lt"/>
              </a:rPr>
              <a:t>and</a:t>
            </a:r>
            <a:r>
              <a:rPr lang="ro-RO" sz="2600" dirty="0">
                <a:solidFill>
                  <a:srgbClr val="202122"/>
                </a:solidFill>
                <a:latin typeface="+mj-lt"/>
              </a:rPr>
              <a:t> </a:t>
            </a:r>
            <a:r>
              <a:rPr lang="ro-RO" sz="2600" dirty="0" err="1">
                <a:solidFill>
                  <a:srgbClr val="202122"/>
                </a:solidFill>
                <a:latin typeface="+mj-lt"/>
              </a:rPr>
              <a:t>food</a:t>
            </a:r>
            <a:r>
              <a:rPr lang="ro-RO" sz="2600" dirty="0">
                <a:solidFill>
                  <a:srgbClr val="202122"/>
                </a:solidFill>
                <a:latin typeface="+mj-lt"/>
              </a:rPr>
              <a:t> </a:t>
            </a:r>
            <a:r>
              <a:rPr lang="ro-RO" sz="2600" dirty="0" err="1">
                <a:solidFill>
                  <a:srgbClr val="202122"/>
                </a:solidFill>
                <a:latin typeface="+mj-lt"/>
              </a:rPr>
              <a:t>crops</a:t>
            </a:r>
            <a:r>
              <a:rPr lang="ro-RO" sz="2600" dirty="0">
                <a:solidFill>
                  <a:srgbClr val="202122"/>
                </a:solidFill>
                <a:latin typeface="+mj-lt"/>
              </a:rPr>
              <a:t>, </a:t>
            </a:r>
            <a:r>
              <a:rPr lang="ro-RO" sz="2600" dirty="0" err="1">
                <a:solidFill>
                  <a:srgbClr val="202122"/>
                </a:solidFill>
                <a:latin typeface="+mj-lt"/>
              </a:rPr>
              <a:t>and</a:t>
            </a:r>
            <a:r>
              <a:rPr lang="ro-RO" sz="2600" dirty="0">
                <a:solidFill>
                  <a:srgbClr val="202122"/>
                </a:solidFill>
                <a:latin typeface="+mj-lt"/>
              </a:rPr>
              <a:t> </a:t>
            </a:r>
            <a:r>
              <a:rPr lang="ro-RO" sz="2600" dirty="0" err="1">
                <a:solidFill>
                  <a:srgbClr val="202122"/>
                </a:solidFill>
                <a:latin typeface="+mj-lt"/>
              </a:rPr>
              <a:t>may</a:t>
            </a:r>
            <a:r>
              <a:rPr lang="ro-RO" sz="2600" dirty="0">
                <a:solidFill>
                  <a:srgbClr val="202122"/>
                </a:solidFill>
                <a:latin typeface="+mj-lt"/>
              </a:rPr>
              <a:t> </a:t>
            </a:r>
            <a:r>
              <a:rPr lang="ro-RO" sz="2600" dirty="0" err="1">
                <a:solidFill>
                  <a:srgbClr val="202122"/>
                </a:solidFill>
                <a:latin typeface="+mj-lt"/>
              </a:rPr>
              <a:t>damage</a:t>
            </a:r>
            <a:r>
              <a:rPr lang="ro-RO" sz="2600" dirty="0">
                <a:solidFill>
                  <a:srgbClr val="202122"/>
                </a:solidFill>
                <a:latin typeface="+mj-lt"/>
              </a:rPr>
              <a:t> </a:t>
            </a:r>
            <a:r>
              <a:rPr lang="ro-RO" sz="2600" dirty="0" err="1">
                <a:solidFill>
                  <a:srgbClr val="202122"/>
                </a:solidFill>
                <a:latin typeface="+mj-lt"/>
              </a:rPr>
              <a:t>the</a:t>
            </a:r>
            <a:r>
              <a:rPr lang="ro-RO" sz="2600" dirty="0">
                <a:solidFill>
                  <a:srgbClr val="202122"/>
                </a:solidFill>
                <a:latin typeface="+mj-lt"/>
              </a:rPr>
              <a:t> </a:t>
            </a:r>
            <a:r>
              <a:rPr lang="ro-RO" sz="2600" dirty="0">
                <a:solidFill>
                  <a:srgbClr val="3366CC"/>
                </a:solidFill>
                <a:latin typeface="+mj-lt"/>
                <a:hlinkClick r:id="rId2" tooltip="Natural environment"/>
              </a:rPr>
              <a:t>natural</a:t>
            </a:r>
            <a:r>
              <a:rPr lang="ro-RO" sz="2600" dirty="0">
                <a:solidFill>
                  <a:srgbClr val="202122"/>
                </a:solidFill>
                <a:latin typeface="+mj-lt"/>
              </a:rPr>
              <a:t> </a:t>
            </a:r>
            <a:r>
              <a:rPr lang="ro-RO" sz="2600" dirty="0" err="1">
                <a:solidFill>
                  <a:srgbClr val="202122"/>
                </a:solidFill>
                <a:latin typeface="+mj-lt"/>
              </a:rPr>
              <a:t>environment</a:t>
            </a:r>
            <a:r>
              <a:rPr lang="ro-RO" sz="2600" dirty="0">
                <a:solidFill>
                  <a:srgbClr val="202122"/>
                </a:solidFill>
                <a:latin typeface="+mj-lt"/>
              </a:rPr>
              <a:t> (for </a:t>
            </a:r>
            <a:r>
              <a:rPr lang="ro-RO" sz="2600" dirty="0" err="1">
                <a:solidFill>
                  <a:srgbClr val="202122"/>
                </a:solidFill>
                <a:latin typeface="+mj-lt"/>
              </a:rPr>
              <a:t>example</a:t>
            </a:r>
            <a:r>
              <a:rPr lang="ro-RO" sz="2600" dirty="0">
                <a:solidFill>
                  <a:srgbClr val="202122"/>
                </a:solidFill>
                <a:latin typeface="+mj-lt"/>
              </a:rPr>
              <a:t>, </a:t>
            </a:r>
            <a:r>
              <a:rPr lang="ro-RO" sz="2600" dirty="0">
                <a:solidFill>
                  <a:srgbClr val="3366CC"/>
                </a:solidFill>
                <a:latin typeface="+mj-lt"/>
                <a:hlinkClick r:id="rId3" tooltip="Climate change"/>
              </a:rPr>
              <a:t>climate </a:t>
            </a:r>
            <a:r>
              <a:rPr lang="ro-RO" sz="2600" dirty="0" err="1">
                <a:solidFill>
                  <a:srgbClr val="3366CC"/>
                </a:solidFill>
                <a:latin typeface="+mj-lt"/>
                <a:hlinkClick r:id="rId3" tooltip="Climate change"/>
              </a:rPr>
              <a:t>change</a:t>
            </a:r>
            <a:r>
              <a:rPr lang="ro-RO" sz="2600" dirty="0">
                <a:solidFill>
                  <a:srgbClr val="202122"/>
                </a:solidFill>
                <a:latin typeface="+mj-lt"/>
              </a:rPr>
              <a:t>, </a:t>
            </a:r>
            <a:r>
              <a:rPr lang="ro-RO" sz="2600" dirty="0" err="1">
                <a:solidFill>
                  <a:srgbClr val="3366CC"/>
                </a:solidFill>
                <a:latin typeface="+mj-lt"/>
                <a:hlinkClick r:id="rId4" tooltip="Ozone depletion"/>
              </a:rPr>
              <a:t>ozone</a:t>
            </a:r>
            <a:r>
              <a:rPr lang="ro-RO" sz="2600" dirty="0">
                <a:solidFill>
                  <a:srgbClr val="3366CC"/>
                </a:solidFill>
                <a:latin typeface="+mj-lt"/>
                <a:hlinkClick r:id="rId4" tooltip="Ozone depletion"/>
              </a:rPr>
              <a:t> </a:t>
            </a:r>
            <a:r>
              <a:rPr lang="ro-RO" sz="2600" dirty="0" err="1">
                <a:solidFill>
                  <a:srgbClr val="3366CC"/>
                </a:solidFill>
                <a:latin typeface="+mj-lt"/>
                <a:hlinkClick r:id="rId4" tooltip="Ozone depletion"/>
              </a:rPr>
              <a:t>depletion</a:t>
            </a:r>
            <a:r>
              <a:rPr lang="ro-RO" sz="2600" dirty="0">
                <a:solidFill>
                  <a:srgbClr val="202122"/>
                </a:solidFill>
                <a:latin typeface="+mj-lt"/>
              </a:rPr>
              <a:t> or </a:t>
            </a:r>
            <a:r>
              <a:rPr lang="ro-RO" sz="2600" dirty="0">
                <a:solidFill>
                  <a:srgbClr val="3366CC"/>
                </a:solidFill>
                <a:latin typeface="+mj-lt"/>
                <a:hlinkClick r:id="rId5" tooltip="Habitat degradation"/>
              </a:rPr>
              <a:t>habitat </a:t>
            </a:r>
            <a:r>
              <a:rPr lang="ro-RO" sz="2600" dirty="0" err="1">
                <a:solidFill>
                  <a:srgbClr val="3366CC"/>
                </a:solidFill>
                <a:latin typeface="+mj-lt"/>
                <a:hlinkClick r:id="rId5" tooltip="Habitat degradation"/>
              </a:rPr>
              <a:t>degradation</a:t>
            </a:r>
            <a:r>
              <a:rPr lang="ro-RO" sz="2600" dirty="0">
                <a:solidFill>
                  <a:srgbClr val="202122"/>
                </a:solidFill>
                <a:latin typeface="+mj-lt"/>
              </a:rPr>
              <a:t>) or </a:t>
            </a:r>
            <a:r>
              <a:rPr lang="ro-RO" sz="2600" dirty="0" err="1">
                <a:solidFill>
                  <a:srgbClr val="3366CC"/>
                </a:solidFill>
                <a:latin typeface="+mj-lt"/>
                <a:hlinkClick r:id="rId6" tooltip="Built environment"/>
              </a:rPr>
              <a:t>built</a:t>
            </a:r>
            <a:r>
              <a:rPr lang="ro-RO" sz="2600" dirty="0">
                <a:solidFill>
                  <a:srgbClr val="3366CC"/>
                </a:solidFill>
                <a:latin typeface="+mj-lt"/>
                <a:hlinkClick r:id="rId6" tooltip="Built environment"/>
              </a:rPr>
              <a:t> </a:t>
            </a:r>
            <a:r>
              <a:rPr lang="ro-RO" sz="2600" dirty="0" err="1">
                <a:solidFill>
                  <a:srgbClr val="3366CC"/>
                </a:solidFill>
                <a:latin typeface="+mj-lt"/>
                <a:hlinkClick r:id="rId6" tooltip="Built environment"/>
              </a:rPr>
              <a:t>environment</a:t>
            </a:r>
            <a:r>
              <a:rPr lang="ro-RO" sz="2600" dirty="0">
                <a:solidFill>
                  <a:srgbClr val="202122"/>
                </a:solidFill>
                <a:latin typeface="+mj-lt"/>
              </a:rPr>
              <a:t> (for </a:t>
            </a:r>
            <a:r>
              <a:rPr lang="ro-RO" sz="2600" dirty="0" err="1">
                <a:solidFill>
                  <a:srgbClr val="202122"/>
                </a:solidFill>
                <a:latin typeface="+mj-lt"/>
              </a:rPr>
              <a:t>example</a:t>
            </a:r>
            <a:r>
              <a:rPr lang="ro-RO" sz="2600" dirty="0">
                <a:solidFill>
                  <a:srgbClr val="202122"/>
                </a:solidFill>
                <a:latin typeface="+mj-lt"/>
              </a:rPr>
              <a:t>, </a:t>
            </a:r>
            <a:r>
              <a:rPr lang="ro-RO" sz="2600" dirty="0">
                <a:solidFill>
                  <a:srgbClr val="3366CC"/>
                </a:solidFill>
                <a:latin typeface="+mj-lt"/>
                <a:hlinkClick r:id="rId7" tooltip="Acid rain"/>
              </a:rPr>
              <a:t>acid </a:t>
            </a:r>
            <a:r>
              <a:rPr lang="ro-RO" sz="2600" dirty="0" err="1">
                <a:solidFill>
                  <a:srgbClr val="3366CC"/>
                </a:solidFill>
                <a:latin typeface="+mj-lt"/>
                <a:hlinkClick r:id="rId7" tooltip="Acid rain"/>
              </a:rPr>
              <a:t>rain</a:t>
            </a:r>
            <a:r>
              <a:rPr lang="ro-RO" sz="2600" dirty="0">
                <a:solidFill>
                  <a:srgbClr val="202122"/>
                </a:solidFill>
                <a:latin typeface="+mj-lt"/>
              </a:rPr>
              <a:t>). Both </a:t>
            </a:r>
            <a:r>
              <a:rPr lang="ro-RO" sz="2600" dirty="0" err="1">
                <a:solidFill>
                  <a:srgbClr val="202122"/>
                </a:solidFill>
                <a:latin typeface="+mj-lt"/>
              </a:rPr>
              <a:t>human</a:t>
            </a:r>
            <a:r>
              <a:rPr lang="ro-RO" sz="2600" dirty="0">
                <a:solidFill>
                  <a:srgbClr val="202122"/>
                </a:solidFill>
                <a:latin typeface="+mj-lt"/>
              </a:rPr>
              <a:t> </a:t>
            </a:r>
            <a:r>
              <a:rPr lang="ro-RO" sz="2600" dirty="0" err="1">
                <a:solidFill>
                  <a:srgbClr val="202122"/>
                </a:solidFill>
                <a:latin typeface="+mj-lt"/>
              </a:rPr>
              <a:t>activity</a:t>
            </a:r>
            <a:r>
              <a:rPr lang="ro-RO" sz="2600" dirty="0">
                <a:solidFill>
                  <a:srgbClr val="202122"/>
                </a:solidFill>
                <a:latin typeface="+mj-lt"/>
              </a:rPr>
              <a:t> </a:t>
            </a:r>
            <a:r>
              <a:rPr lang="ro-RO" sz="2600" dirty="0" err="1">
                <a:solidFill>
                  <a:srgbClr val="202122"/>
                </a:solidFill>
                <a:latin typeface="+mj-lt"/>
              </a:rPr>
              <a:t>and</a:t>
            </a:r>
            <a:r>
              <a:rPr lang="ro-RO" sz="2600" dirty="0">
                <a:solidFill>
                  <a:srgbClr val="202122"/>
                </a:solidFill>
                <a:latin typeface="+mj-lt"/>
              </a:rPr>
              <a:t> natural </a:t>
            </a:r>
            <a:r>
              <a:rPr lang="ro-RO" sz="2600" dirty="0" err="1">
                <a:solidFill>
                  <a:srgbClr val="202122"/>
                </a:solidFill>
                <a:latin typeface="+mj-lt"/>
              </a:rPr>
              <a:t>processes</a:t>
            </a:r>
            <a:r>
              <a:rPr lang="ro-RO" sz="2600" dirty="0">
                <a:solidFill>
                  <a:srgbClr val="202122"/>
                </a:solidFill>
                <a:latin typeface="+mj-lt"/>
              </a:rPr>
              <a:t> </a:t>
            </a:r>
            <a:r>
              <a:rPr lang="ro-RO" sz="2600" dirty="0" err="1">
                <a:solidFill>
                  <a:srgbClr val="202122"/>
                </a:solidFill>
                <a:latin typeface="+mj-lt"/>
              </a:rPr>
              <a:t>can</a:t>
            </a:r>
            <a:r>
              <a:rPr lang="ro-RO" sz="2600" dirty="0">
                <a:solidFill>
                  <a:srgbClr val="202122"/>
                </a:solidFill>
                <a:latin typeface="+mj-lt"/>
              </a:rPr>
              <a:t> generate </a:t>
            </a:r>
            <a:r>
              <a:rPr lang="ro-RO" sz="2600" dirty="0" err="1">
                <a:solidFill>
                  <a:srgbClr val="202122"/>
                </a:solidFill>
                <a:latin typeface="+mj-lt"/>
              </a:rPr>
              <a:t>air</a:t>
            </a:r>
            <a:r>
              <a:rPr lang="ro-RO" sz="2600" dirty="0">
                <a:solidFill>
                  <a:srgbClr val="202122"/>
                </a:solidFill>
                <a:latin typeface="+mj-lt"/>
              </a:rPr>
              <a:t> </a:t>
            </a:r>
            <a:r>
              <a:rPr lang="ro-RO" sz="2600" dirty="0" err="1">
                <a:solidFill>
                  <a:srgbClr val="202122"/>
                </a:solidFill>
                <a:latin typeface="+mj-lt"/>
              </a:rPr>
              <a:t>pollution</a:t>
            </a:r>
            <a:r>
              <a:rPr lang="ro-RO" dirty="0">
                <a:solidFill>
                  <a:srgbClr val="202122"/>
                </a:solidFill>
                <a:latin typeface="-apple-system"/>
              </a:rPr>
              <a:t>.</a:t>
            </a:r>
            <a:endParaRPr lang="ro-RO" dirty="0"/>
          </a:p>
          <a:p>
            <a:endParaRPr lang="ro-RO" dirty="0"/>
          </a:p>
        </p:txBody>
      </p:sp>
      <p:pic>
        <p:nvPicPr>
          <p:cNvPr id="6146" name="Picture 2" descr="Mana tomatelor, metode de prevenire si combate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4426" y="3202670"/>
            <a:ext cx="4749799" cy="31577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ana castravetilor - Metode de control si combat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51625" y="3451679"/>
            <a:ext cx="3546324" cy="26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757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TotalTime>
  <Words>108</Words>
  <Application>Microsoft Office PowerPoint</Application>
  <PresentationFormat>Particularizare</PresentationFormat>
  <Paragraphs>8</Paragraphs>
  <Slides>7</Slides>
  <Notes>0</Notes>
  <HiddenSlides>0</HiddenSlides>
  <MMClips>0</MMClips>
  <ScaleCrop>false</ScaleCrop>
  <HeadingPairs>
    <vt:vector size="4" baseType="variant">
      <vt:variant>
        <vt:lpstr>Temă</vt:lpstr>
      </vt:variant>
      <vt:variant>
        <vt:i4>1</vt:i4>
      </vt:variant>
      <vt:variant>
        <vt:lpstr>Titluri diapozitive</vt:lpstr>
      </vt:variant>
      <vt:variant>
        <vt:i4>7</vt:i4>
      </vt:variant>
    </vt:vector>
  </HeadingPairs>
  <TitlesOfParts>
    <vt:vector size="8" baseType="lpstr">
      <vt:lpstr>Aspect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Utilizator necunoscut</dc:creator>
  <cp:lastModifiedBy>Liceul Sportiv</cp:lastModifiedBy>
  <cp:revision>6</cp:revision>
  <dcterms:created xsi:type="dcterms:W3CDTF">2021-11-10T18:09:16Z</dcterms:created>
  <dcterms:modified xsi:type="dcterms:W3CDTF">2021-11-13T19:26:09Z</dcterms:modified>
</cp:coreProperties>
</file>