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1065" y="1880315"/>
            <a:ext cx="10529060" cy="230531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¿Qué es la unión europea y qué son los programas </a:t>
            </a:r>
            <a:r>
              <a:rPr lang="es-ES" b="1" dirty="0" err="1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ERASmus</a:t>
            </a:r>
            <a:r>
              <a:rPr lang="es-ES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+?</a:t>
            </a:r>
            <a:endParaRPr lang="es-ES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Marta </a:t>
            </a:r>
            <a:r>
              <a:rPr lang="es-ES" dirty="0" err="1" smtClean="0"/>
              <a:t>Armendia</a:t>
            </a:r>
            <a:r>
              <a:rPr lang="es-ES" dirty="0" smtClean="0"/>
              <a:t> santos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32" y="250104"/>
            <a:ext cx="4906425" cy="9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¿Qué son los programas europeos ERASMUS +?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200" dirty="0" smtClean="0"/>
              <a:t>Son programas financiados por la UE, para mejorar la formación  de los estudiantes y promover el intercambio de estudiantes entre los países de la Unión. Así como, mejorar las competencias de alumnos y profesores.</a:t>
            </a:r>
          </a:p>
          <a:p>
            <a:r>
              <a:rPr lang="es-ES" sz="3200" dirty="0" smtClean="0"/>
              <a:t>MODALIDADES:</a:t>
            </a:r>
          </a:p>
          <a:p>
            <a:pPr marL="0" indent="0">
              <a:buNone/>
            </a:pPr>
            <a:r>
              <a:rPr lang="es-ES" sz="3200" dirty="0" smtClean="0"/>
              <a:t>K1: modalidad exclusiva para profesores</a:t>
            </a:r>
          </a:p>
          <a:p>
            <a:pPr marL="0" indent="0">
              <a:buNone/>
            </a:pPr>
            <a:r>
              <a:rPr lang="es-ES" sz="3200" dirty="0" smtClean="0"/>
              <a:t>K2: modalidad para profesores y estudiantes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34" y="3640666"/>
            <a:ext cx="4567766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¡MUCHAS GRACIAS!</a:t>
            </a:r>
            <a:endParaRPr lang="es-ES" sz="66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28" y="2141538"/>
            <a:ext cx="4441569" cy="3649662"/>
          </a:xfrm>
        </p:spPr>
      </p:pic>
    </p:spTree>
    <p:extLst>
      <p:ext uri="{BB962C8B-B14F-4D97-AF65-F5344CB8AC3E}">
        <p14:creationId xmlns:p14="http://schemas.microsoft.com/office/powerpoint/2010/main" val="26676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1. ¿qué es la unión europea?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Es </a:t>
            </a:r>
            <a:r>
              <a:rPr lang="es-ES" sz="2800" dirty="0"/>
              <a:t>una unión </a:t>
            </a:r>
            <a:r>
              <a:rPr lang="es-ES" sz="2800" dirty="0" smtClean="0"/>
              <a:t>= une </a:t>
            </a:r>
            <a:r>
              <a:rPr lang="es-ES" sz="2800" dirty="0"/>
              <a:t>a países y a personas.</a:t>
            </a:r>
          </a:p>
          <a:p>
            <a:r>
              <a:rPr lang="es-ES" sz="2800" dirty="0"/>
              <a:t>Es europea </a:t>
            </a:r>
            <a:r>
              <a:rPr lang="es-ES" sz="2800" dirty="0" smtClean="0"/>
              <a:t>= está </a:t>
            </a:r>
            <a:r>
              <a:rPr lang="es-ES" sz="2800" dirty="0"/>
              <a:t>situada en Europa.</a:t>
            </a:r>
          </a:p>
          <a:p>
            <a:endParaRPr lang="es-ES" sz="2800" dirty="0"/>
          </a:p>
          <a:p>
            <a:r>
              <a:rPr lang="es-ES" sz="2800" dirty="0" smtClean="0">
                <a:solidFill>
                  <a:srgbClr val="FFC000"/>
                </a:solidFill>
              </a:rPr>
              <a:t>Vamos a ver:</a:t>
            </a:r>
          </a:p>
          <a:p>
            <a:r>
              <a:rPr lang="es-ES" sz="2800" dirty="0" smtClean="0"/>
              <a:t> </a:t>
            </a:r>
            <a:r>
              <a:rPr lang="es-ES" sz="2800" dirty="0"/>
              <a:t>¿Qué tienen en común los europeos? </a:t>
            </a:r>
          </a:p>
          <a:p>
            <a:r>
              <a:rPr lang="es-ES" sz="2800" dirty="0"/>
              <a:t>¿Cómo se ha desarrollado la Unión Europea? </a:t>
            </a:r>
            <a:endParaRPr lang="es-ES" sz="2800" dirty="0" smtClean="0"/>
          </a:p>
          <a:p>
            <a:r>
              <a:rPr lang="es-ES" sz="2800" dirty="0" smtClean="0"/>
              <a:t>¿</a:t>
            </a:r>
            <a:r>
              <a:rPr lang="es-ES" sz="2800" dirty="0"/>
              <a:t>Qué hace hoy la UE</a:t>
            </a:r>
            <a:r>
              <a:rPr lang="es-ES" sz="2800" dirty="0" smtClean="0"/>
              <a:t>?</a:t>
            </a:r>
          </a:p>
          <a:p>
            <a:r>
              <a:rPr lang="es-ES" sz="2800" dirty="0" smtClean="0"/>
              <a:t>¿Qué son los programas europeos ERASMUS+?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925" y="3378200"/>
            <a:ext cx="2994035" cy="19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892" y="583842"/>
            <a:ext cx="11059731" cy="145626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Europa : nuestro </a:t>
            </a:r>
            <a:r>
              <a:rPr lang="es-ES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continente </a:t>
            </a:r>
            <a:r>
              <a:rPr lang="es-ES" dirty="0"/>
              <a:t/>
            </a:r>
            <a:br>
              <a:rPr lang="es-ES" dirty="0"/>
            </a:br>
            <a:r>
              <a:rPr lang="es-ES" sz="2700" dirty="0" smtClean="0"/>
              <a:t> se extiende </a:t>
            </a:r>
            <a:r>
              <a:rPr lang="es-ES" sz="2700" dirty="0"/>
              <a:t>desde el océano Ártico, en el norte, al mar Mediterráneo, en el sur, y </a:t>
            </a:r>
            <a:r>
              <a:rPr lang="es-ES" sz="2700" dirty="0" smtClean="0"/>
              <a:t>desde </a:t>
            </a:r>
            <a:r>
              <a:rPr lang="es-ES" sz="2700" dirty="0"/>
              <a:t>el océano Atlántico, al oeste, hasta las montañas de los Urales (en Rusia), al este.</a:t>
            </a:r>
            <a:br>
              <a:rPr lang="es-ES" sz="2700" dirty="0"/>
            </a:br>
            <a:endParaRPr lang="es-ES" sz="27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570" y="2502145"/>
            <a:ext cx="4148373" cy="41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367" y="205317"/>
            <a:ext cx="10131425" cy="1416675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BREVE HISTORIA DE LA UNIÓN EUROPEA</a:t>
            </a:r>
            <a:endParaRPr lang="es-ES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635617"/>
            <a:ext cx="10131425" cy="95303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Tras la II GUERRA MUNDIAL, Europa había quedado destruida. FRANCIA, ALEMANIA e ITALIA y Los países del BENELUX (Bélgica, Holanda y Luxemburgo) decidieron hacer algo para reconstruir Europa que había sido campo de batalla…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5" y="2602279"/>
            <a:ext cx="5601433" cy="37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-566669"/>
            <a:ext cx="10131425" cy="330987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1951</a:t>
            </a:r>
            <a:r>
              <a:rPr lang="es-ES" dirty="0" smtClean="0"/>
              <a:t>,- C.E.C.A. (Comunidad Europea del Carbón y el acero)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2770" y="1352283"/>
            <a:ext cx="10131425" cy="4142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dirty="0" smtClean="0">
                <a:solidFill>
                  <a:srgbClr val="FFC000"/>
                </a:solidFill>
              </a:rPr>
              <a:t>1957</a:t>
            </a:r>
            <a:r>
              <a:rPr lang="es-ES" sz="4000" dirty="0" smtClean="0"/>
              <a:t>,- CEE (Comunidad Económica Europea)</a:t>
            </a:r>
          </a:p>
          <a:p>
            <a:pPr marL="0" indent="0">
              <a:buNone/>
            </a:pPr>
            <a:r>
              <a:rPr lang="es-ES" sz="4000" dirty="0" smtClean="0">
                <a:solidFill>
                  <a:srgbClr val="FFC000"/>
                </a:solidFill>
              </a:rPr>
              <a:t>1985</a:t>
            </a:r>
            <a:r>
              <a:rPr lang="es-ES" sz="4000" dirty="0" smtClean="0"/>
              <a:t>,- Mercado Único</a:t>
            </a:r>
          </a:p>
          <a:p>
            <a:pPr marL="0" indent="0">
              <a:buNone/>
            </a:pPr>
            <a:r>
              <a:rPr lang="es-ES" sz="4000" dirty="0" smtClean="0">
                <a:solidFill>
                  <a:srgbClr val="FFC000"/>
                </a:solidFill>
              </a:rPr>
              <a:t>1986 </a:t>
            </a:r>
            <a:r>
              <a:rPr lang="es-ES" sz="4000" dirty="0" smtClean="0"/>
              <a:t>CEE Unión Económica y políticas comunes</a:t>
            </a:r>
          </a:p>
          <a:p>
            <a:pPr marL="0" indent="0">
              <a:buNone/>
            </a:pPr>
            <a:r>
              <a:rPr lang="es-ES" sz="4000" dirty="0" smtClean="0">
                <a:solidFill>
                  <a:srgbClr val="FFC000"/>
                </a:solidFill>
              </a:rPr>
              <a:t>1991</a:t>
            </a:r>
            <a:r>
              <a:rPr lang="es-ES" sz="4000" dirty="0" smtClean="0"/>
              <a:t> Tratado de Maastricht o de la Unión Económica y Monetaria</a:t>
            </a:r>
          </a:p>
          <a:p>
            <a:pPr marL="0" indent="0">
              <a:buNone/>
            </a:pP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21" y="4181475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64143"/>
            <a:ext cx="8497903" cy="6365128"/>
          </a:xfrm>
        </p:spPr>
      </p:pic>
    </p:spTree>
    <p:extLst>
      <p:ext uri="{BB962C8B-B14F-4D97-AF65-F5344CB8AC3E}">
        <p14:creationId xmlns:p14="http://schemas.microsoft.com/office/powerpoint/2010/main" val="35449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17" y="-171231"/>
            <a:ext cx="10763250" cy="70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1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69333"/>
            <a:ext cx="12056533" cy="3437467"/>
          </a:xfrm>
        </p:spPr>
        <p:txBody>
          <a:bodyPr>
            <a:normAutofit fontScale="25000" lnSpcReduction="20000"/>
          </a:bodyPr>
          <a:lstStyle/>
          <a:p>
            <a:endParaRPr lang="es-ES" sz="11200" dirty="0" smtClean="0"/>
          </a:p>
          <a:p>
            <a:endParaRPr lang="es-ES" sz="11200" dirty="0"/>
          </a:p>
          <a:p>
            <a:endParaRPr lang="es-ES" sz="11200" dirty="0" smtClean="0"/>
          </a:p>
          <a:p>
            <a:endParaRPr lang="es-ES" sz="11200" dirty="0"/>
          </a:p>
          <a:p>
            <a:endParaRPr lang="es-ES" sz="11200" dirty="0" smtClean="0"/>
          </a:p>
          <a:p>
            <a:endParaRPr lang="es-ES" sz="11200" dirty="0"/>
          </a:p>
          <a:p>
            <a:endParaRPr lang="es-ES" sz="11200" dirty="0" smtClean="0"/>
          </a:p>
          <a:p>
            <a:pPr marL="0" indent="0">
              <a:buNone/>
            </a:pPr>
            <a:r>
              <a:rPr lang="es-ES" sz="12800" dirty="0" smtClean="0">
                <a:solidFill>
                  <a:srgbClr val="FFC000"/>
                </a:solidFill>
              </a:rPr>
              <a:t>¿ Qué </a:t>
            </a:r>
            <a:r>
              <a:rPr lang="es-ES" sz="12800" dirty="0">
                <a:solidFill>
                  <a:srgbClr val="FFC000"/>
                </a:solidFill>
              </a:rPr>
              <a:t>hace la Unión Europea hoy?</a:t>
            </a:r>
          </a:p>
          <a:p>
            <a:r>
              <a:rPr lang="es-ES" sz="11200" dirty="0"/>
              <a:t>La UE intenta mejorar la vida de todos </a:t>
            </a:r>
            <a:r>
              <a:rPr lang="es-ES" sz="11200" dirty="0" smtClean="0"/>
              <a:t>nosotros, por ejemplo:</a:t>
            </a:r>
            <a:endParaRPr lang="es-ES" sz="11200" dirty="0"/>
          </a:p>
          <a:p>
            <a:pPr marL="0" indent="0">
              <a:buNone/>
            </a:pPr>
            <a:endParaRPr lang="es-ES" sz="11200" dirty="0"/>
          </a:p>
          <a:p>
            <a:r>
              <a:rPr lang="es-ES" sz="11200" dirty="0"/>
              <a:t>limpiar el aire y luchar contra el </a:t>
            </a:r>
            <a:r>
              <a:rPr lang="es-ES" sz="11200" dirty="0" smtClean="0"/>
              <a:t>cambio climático</a:t>
            </a:r>
            <a:endParaRPr lang="es-ES" sz="11200" dirty="0"/>
          </a:p>
          <a:p>
            <a:r>
              <a:rPr lang="es-ES" sz="11200" dirty="0" smtClean="0"/>
              <a:t>hacer </a:t>
            </a:r>
            <a:r>
              <a:rPr lang="es-ES" sz="11200" dirty="0"/>
              <a:t>que las llamadas telefónicas y los SMS sean más baratos</a:t>
            </a:r>
          </a:p>
          <a:p>
            <a:r>
              <a:rPr lang="es-ES" sz="11200" dirty="0" smtClean="0"/>
              <a:t>asegurarse </a:t>
            </a:r>
            <a:r>
              <a:rPr lang="es-ES" sz="11200" dirty="0"/>
              <a:t>de que los alimentos que consumimos </a:t>
            </a:r>
            <a:r>
              <a:rPr lang="es-ES" sz="11200" dirty="0" smtClean="0"/>
              <a:t>sean </a:t>
            </a:r>
            <a:r>
              <a:rPr lang="es-ES" sz="11200" dirty="0"/>
              <a:t>seguros</a:t>
            </a:r>
          </a:p>
          <a:p>
            <a:r>
              <a:rPr lang="es-ES" sz="11200" dirty="0" smtClean="0"/>
              <a:t>ayudar </a:t>
            </a:r>
            <a:r>
              <a:rPr lang="es-ES" sz="11200" dirty="0"/>
              <a:t>a ahorrar energía</a:t>
            </a:r>
          </a:p>
          <a:p>
            <a:r>
              <a:rPr lang="es-ES" sz="11200" dirty="0"/>
              <a:t>La UE trabaja también en el </a:t>
            </a:r>
            <a:r>
              <a:rPr lang="es-ES" sz="11200" dirty="0" smtClean="0"/>
              <a:t>espacio , </a:t>
            </a:r>
            <a:r>
              <a:rPr lang="es-ES" sz="11200" dirty="0"/>
              <a:t>con satélites que </a:t>
            </a:r>
          </a:p>
          <a:p>
            <a:r>
              <a:rPr lang="es-ES" sz="11200" dirty="0"/>
              <a:t>ayudan a que los vehículos se desplacen </a:t>
            </a:r>
            <a:r>
              <a:rPr lang="es-ES" sz="11200" dirty="0" smtClean="0"/>
              <a:t>con </a:t>
            </a:r>
            <a:r>
              <a:rPr lang="es-ES" sz="11200" dirty="0"/>
              <a:t>mayor </a:t>
            </a:r>
            <a:r>
              <a:rPr lang="es-ES" sz="11200" dirty="0" smtClean="0"/>
              <a:t>rapidez </a:t>
            </a:r>
            <a:r>
              <a:rPr lang="es-ES" sz="11200" dirty="0"/>
              <a:t>y a que los viajes en avión sean más seguros.</a:t>
            </a:r>
          </a:p>
          <a:p>
            <a:r>
              <a:rPr lang="es-ES" sz="11200" dirty="0"/>
              <a:t>Libertad para </a:t>
            </a:r>
            <a:r>
              <a:rPr lang="es-ES" sz="11200" dirty="0" smtClean="0"/>
              <a:t>todos los </a:t>
            </a:r>
            <a:r>
              <a:rPr lang="es-ES" sz="11200" dirty="0"/>
              <a:t>ciudadanos de la UE tienen </a:t>
            </a:r>
            <a:r>
              <a:rPr lang="es-ES" sz="11200" dirty="0" smtClean="0"/>
              <a:t>libertad </a:t>
            </a:r>
            <a:r>
              <a:rPr lang="es-ES" sz="11200" dirty="0"/>
              <a:t>para </a:t>
            </a:r>
            <a:r>
              <a:rPr lang="es-ES" sz="11200" dirty="0" smtClean="0"/>
              <a:t> que puedan trabajar y vivir en libertad en cualquier país de la UE que elijan</a:t>
            </a:r>
            <a:endParaRPr lang="es-ES" sz="1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737" y="431271"/>
            <a:ext cx="2748796" cy="2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11200" y="-203200"/>
            <a:ext cx="11684000" cy="5994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ES" sz="11200" dirty="0"/>
          </a:p>
          <a:p>
            <a:endParaRPr lang="es-ES" sz="11200" dirty="0"/>
          </a:p>
          <a:p>
            <a:r>
              <a:rPr lang="es-ES" sz="13500" dirty="0"/>
              <a:t>Para cruzar la frontera entre la </a:t>
            </a:r>
            <a:r>
              <a:rPr lang="es-ES" sz="13500" dirty="0" smtClean="0"/>
              <a:t>mayoría </a:t>
            </a:r>
            <a:r>
              <a:rPr lang="es-ES" sz="13500" dirty="0"/>
              <a:t>de los países de la UE ya no </a:t>
            </a:r>
          </a:p>
          <a:p>
            <a:pPr marL="0" indent="0">
              <a:buNone/>
            </a:pPr>
            <a:r>
              <a:rPr lang="es-ES" sz="13500" dirty="0" smtClean="0"/>
              <a:t>  se </a:t>
            </a:r>
            <a:r>
              <a:rPr lang="es-ES" sz="13500" dirty="0"/>
              <a:t>necesita pasaporte</a:t>
            </a:r>
            <a:r>
              <a:rPr lang="es-ES" sz="13500" dirty="0" smtClean="0"/>
              <a:t>.</a:t>
            </a:r>
            <a:endParaRPr lang="es-ES" sz="13500" dirty="0"/>
          </a:p>
          <a:p>
            <a:r>
              <a:rPr lang="es-ES" sz="13500" dirty="0"/>
              <a:t>Libertad para los jóvenes</a:t>
            </a:r>
          </a:p>
          <a:p>
            <a:r>
              <a:rPr lang="es-ES" sz="13500" dirty="0"/>
              <a:t>La UE ayuda a los </a:t>
            </a:r>
            <a:r>
              <a:rPr lang="es-ES" sz="13500" dirty="0" smtClean="0"/>
              <a:t>estudiantes </a:t>
            </a:r>
            <a:r>
              <a:rPr lang="es-ES" sz="13500" dirty="0"/>
              <a:t>y los jóvenes </a:t>
            </a:r>
            <a:r>
              <a:rPr lang="es-ES" sz="13500" dirty="0" smtClean="0"/>
              <a:t>que </a:t>
            </a:r>
            <a:r>
              <a:rPr lang="es-ES" sz="13500" dirty="0"/>
              <a:t>deseen estudiar o </a:t>
            </a:r>
            <a:r>
              <a:rPr lang="es-ES" sz="13500" dirty="0" smtClean="0"/>
              <a:t>formarse </a:t>
            </a:r>
            <a:r>
              <a:rPr lang="es-ES" sz="13500" dirty="0"/>
              <a:t>en otro país </a:t>
            </a:r>
            <a:r>
              <a:rPr lang="es-ES" sz="13500" dirty="0" smtClean="0"/>
              <a:t>europeo</a:t>
            </a:r>
          </a:p>
          <a:p>
            <a:r>
              <a:rPr lang="es-ES" sz="13500" dirty="0" smtClean="0"/>
              <a:t>Compartimos la misma moneda</a:t>
            </a:r>
            <a:endParaRPr lang="es-ES" sz="13500" dirty="0"/>
          </a:p>
          <a:p>
            <a:endParaRPr lang="es-ES" sz="13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542" y="46355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50</TotalTime>
  <Words>394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Celestial</vt:lpstr>
      <vt:lpstr>¿Qué es la unión europea y qué son los programas ERASmus+?</vt:lpstr>
      <vt:lpstr>1. ¿qué es la unión europea?</vt:lpstr>
      <vt:lpstr>  Europa : nuestro continente   se extiende desde el océano Ártico, en el norte, al mar Mediterráneo, en el sur, y desde el océano Atlántico, al oeste, hasta las montañas de los Urales (en Rusia), al este. </vt:lpstr>
      <vt:lpstr>BREVE HISTORIA DE LA UNIÓN EUROPEA</vt:lpstr>
      <vt:lpstr>1951,- C.E.C.A. (Comunidad Europea del Carbón y el acero) </vt:lpstr>
      <vt:lpstr>Presentación de PowerPoint</vt:lpstr>
      <vt:lpstr>Presentación de PowerPoint</vt:lpstr>
      <vt:lpstr>Presentación de PowerPoint</vt:lpstr>
      <vt:lpstr>Presentación de PowerPoint</vt:lpstr>
      <vt:lpstr>¿Qué son los programas europeos ERASMUS +?</vt:lpstr>
      <vt:lpstr>¡MUCHAS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unión europea y qué son los programas ERASmus+?</dc:title>
  <dc:creator>' ARMENDIA SANTOS</dc:creator>
  <cp:lastModifiedBy>' ARMENDIA SANTOS</cp:lastModifiedBy>
  <cp:revision>9</cp:revision>
  <dcterms:created xsi:type="dcterms:W3CDTF">2016-03-08T14:24:14Z</dcterms:created>
  <dcterms:modified xsi:type="dcterms:W3CDTF">2016-03-08T15:14:22Z</dcterms:modified>
</cp:coreProperties>
</file>