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317"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44EA4-74AE-4903-AB0E-F188979D3BAD}" type="datetimeFigureOut">
              <a:rPr lang="it-IT" smtClean="0"/>
              <a:t>18/10/2021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4A95C-639B-49B4-BF75-B9E07621AE9A}"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8D4A95C-639B-49B4-BF75-B9E07621AE9A}" type="slidenum">
              <a:rPr lang="it-IT" smtClean="0"/>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F3B94C2-D26C-4650-B198-ABDBCCCFFB3B}" type="datetimeFigureOut">
              <a:rPr lang="it-IT" smtClean="0"/>
              <a:pPr/>
              <a:t>18/10/2021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A07485-5503-4FE7-B4C8-DFD866AE0EC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B94C2-D26C-4650-B198-ABDBCCCFFB3B}" type="datetimeFigureOut">
              <a:rPr lang="it-IT" smtClean="0"/>
              <a:pPr/>
              <a:t>18/10/2021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07485-5503-4FE7-B4C8-DFD866AE0EC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1643050"/>
            <a:ext cx="8286808" cy="3214710"/>
          </a:xfrm>
        </p:spPr>
        <p:txBody>
          <a:bodyPr>
            <a:normAutofit/>
          </a:bodyPr>
          <a:lstStyle/>
          <a:p>
            <a:r>
              <a:rPr lang="it-IT" sz="2000" b="1" dirty="0" err="1" smtClean="0">
                <a:latin typeface="Bradley Hand ITC" pitchFamily="66" charset="0"/>
              </a:rPr>
              <a:t>MI</a:t>
            </a:r>
            <a:r>
              <a:rPr lang="it-IT" sz="2000" b="1" dirty="0" smtClean="0">
                <a:latin typeface="Bradley Hand ITC" pitchFamily="66" charset="0"/>
              </a:rPr>
              <a:t> CHIAMO MARIACRISTINA, HO 18 ANNI FREQUENTO LA CLASSE 5^A ITE DELL’ISTITUTO ALESSANDRO VOLTA</a:t>
            </a:r>
            <a:endParaRPr lang="it-IT" sz="2000" b="1" dirty="0">
              <a:latin typeface="Bradley Hand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ward 2030 - Goal 13: Lotta contro il cambiamento climatico | Lavazza"/>
          <p:cNvPicPr>
            <a:picLocks noChangeAspect="1" noChangeArrowheads="1"/>
          </p:cNvPicPr>
          <p:nvPr/>
        </p:nvPicPr>
        <p:blipFill>
          <a:blip r:embed="rId3"/>
          <a:srcRect/>
          <a:stretch>
            <a:fillRect/>
          </a:stretch>
        </p:blipFill>
        <p:spPr bwMode="auto">
          <a:xfrm>
            <a:off x="1928794" y="2428868"/>
            <a:ext cx="4905375" cy="3810000"/>
          </a:xfrm>
          <a:prstGeom prst="rect">
            <a:avLst/>
          </a:prstGeom>
          <a:noFill/>
        </p:spPr>
      </p:pic>
      <p:sp>
        <p:nvSpPr>
          <p:cNvPr id="5" name="Rettangolo 4"/>
          <p:cNvSpPr/>
          <p:nvPr/>
        </p:nvSpPr>
        <p:spPr>
          <a:xfrm>
            <a:off x="1071538" y="285728"/>
            <a:ext cx="6572296" cy="2862322"/>
          </a:xfrm>
          <a:prstGeom prst="rect">
            <a:avLst/>
          </a:prstGeom>
        </p:spPr>
        <p:txBody>
          <a:bodyPr wrap="square">
            <a:spAutoFit/>
          </a:bodyPr>
          <a:lstStyle/>
          <a:p>
            <a:pPr algn="ctr"/>
            <a:r>
              <a:rPr lang="it-IT" dirty="0" smtClean="0">
                <a:latin typeface="Bodoni MT" pitchFamily="18" charset="0"/>
              </a:rPr>
              <a:t>Questo murales mostra decenni di farfalle morte, provenienti dal Piemonte e dal resto d’Italia, dall’Europa e da altri continenti. Questa estinzione a livello globale è un grave monito, direttamente collegato ai cambiamenti climatici a cui stiamo assistendo oggi</a:t>
            </a:r>
            <a:r>
              <a:rPr lang="it-IT" dirty="0" smtClean="0">
                <a:latin typeface="Bodoni MT" pitchFamily="18" charset="0"/>
              </a:rPr>
              <a:t>.</a:t>
            </a:r>
            <a:r>
              <a:rPr lang="it-IT" dirty="0" smtClean="0">
                <a:latin typeface="Bodoni MT" pitchFamily="18" charset="0"/>
              </a:rPr>
              <a:t> Lo sguardo viene naturalmente attratto dal blu inteso delle ali della farfalla </a:t>
            </a:r>
            <a:r>
              <a:rPr lang="it-IT" dirty="0" err="1" smtClean="0">
                <a:latin typeface="Bodoni MT" pitchFamily="18" charset="0"/>
              </a:rPr>
              <a:t>morfo</a:t>
            </a:r>
            <a:r>
              <a:rPr lang="it-IT" dirty="0" smtClean="0">
                <a:latin typeface="Bodoni MT" pitchFamily="18" charset="0"/>
              </a:rPr>
              <a:t> (</a:t>
            </a:r>
            <a:r>
              <a:rPr lang="it-IT" dirty="0" err="1" smtClean="0">
                <a:latin typeface="Bodoni MT" pitchFamily="18" charset="0"/>
              </a:rPr>
              <a:t>Morpho</a:t>
            </a:r>
            <a:r>
              <a:rPr lang="it-IT" dirty="0" smtClean="0">
                <a:latin typeface="Bodoni MT" pitchFamily="18" charset="0"/>
              </a:rPr>
              <a:t> </a:t>
            </a:r>
            <a:r>
              <a:rPr lang="it-IT" dirty="0" err="1" smtClean="0">
                <a:latin typeface="Bodoni MT" pitchFamily="18" charset="0"/>
              </a:rPr>
              <a:t>Menelaus</a:t>
            </a:r>
            <a:r>
              <a:rPr lang="it-IT" dirty="0" smtClean="0">
                <a:latin typeface="Bodoni MT" pitchFamily="18" charset="0"/>
              </a:rPr>
              <a:t>), la sola rimasta in vita in cima a un mucchio di farfalle morte.</a:t>
            </a:r>
          </a:p>
          <a:p>
            <a:r>
              <a:rPr lang="it-IT" dirty="0" smtClean="0"/>
              <a:t> </a:t>
            </a:r>
          </a:p>
          <a:p>
            <a:endParaRPr lang="it-IT" dirty="0" smtClean="0"/>
          </a:p>
          <a:p>
            <a:r>
              <a:rPr lang="it-IT" dirty="0" smtClean="0"/>
              <a:t> </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Bradley Hand ITC" pitchFamily="66" charset="0"/>
              </a:rPr>
              <a:t>AGENDA 2030</a:t>
            </a:r>
            <a:endParaRPr lang="it-IT" b="1" dirty="0">
              <a:latin typeface="Bradley Hand ITC" pitchFamily="66" charset="0"/>
            </a:endParaRPr>
          </a:p>
        </p:txBody>
      </p:sp>
      <p:pic>
        <p:nvPicPr>
          <p:cNvPr id="14338" name="Picture 2" descr="Agenda 2030 per lo sviluppo sostenibile - Agenzia per la coesione  territoriale"/>
          <p:cNvPicPr>
            <a:picLocks noChangeAspect="1" noChangeArrowheads="1"/>
          </p:cNvPicPr>
          <p:nvPr/>
        </p:nvPicPr>
        <p:blipFill>
          <a:blip r:embed="rId2"/>
          <a:srcRect/>
          <a:stretch>
            <a:fillRect/>
          </a:stretch>
        </p:blipFill>
        <p:spPr bwMode="auto">
          <a:xfrm>
            <a:off x="1785918" y="1571612"/>
            <a:ext cx="5627116" cy="36433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42976" y="2000240"/>
            <a:ext cx="7215238" cy="2585323"/>
          </a:xfrm>
          <a:prstGeom prst="rect">
            <a:avLst/>
          </a:prstGeom>
        </p:spPr>
        <p:txBody>
          <a:bodyPr wrap="square">
            <a:spAutoFit/>
          </a:bodyPr>
          <a:lstStyle/>
          <a:p>
            <a:pPr fontAlgn="base"/>
            <a:r>
              <a:rPr lang="it-IT" dirty="0">
                <a:latin typeface="Bodoni MT" pitchFamily="18" charset="0"/>
                <a:cs typeface="Arabic Typesetting" pitchFamily="66" charset="-78"/>
              </a:rPr>
              <a:t>L’Agenda 2030 per lo Sviluppo Sostenibile è </a:t>
            </a:r>
            <a:r>
              <a:rPr lang="it-IT" dirty="0" smtClean="0">
                <a:latin typeface="Bodoni MT" pitchFamily="18" charset="0"/>
                <a:cs typeface="Arabic Typesetting" pitchFamily="66" charset="-78"/>
              </a:rPr>
              <a:t>un programma d’azione </a:t>
            </a:r>
            <a:r>
              <a:rPr lang="it-IT" dirty="0">
                <a:latin typeface="Bodoni MT" pitchFamily="18" charset="0"/>
                <a:cs typeface="Arabic Typesetting" pitchFamily="66" charset="-78"/>
              </a:rPr>
              <a:t>  per le persone, il pianeta e la prosperità che tiene conto della necessità di sostenere la pace universale e la libertà, di sradicare la povertà in tutte le sue forme e dimensioni, conseguendo una trasformazione sostenibile della società, dell’economia e dell’ambiente da qui al 2030.</a:t>
            </a:r>
          </a:p>
          <a:p>
            <a:pPr fontAlgn="base"/>
            <a:r>
              <a:rPr lang="it-IT" dirty="0">
                <a:latin typeface="Bodoni MT" pitchFamily="18" charset="0"/>
                <a:cs typeface="Arabic Typesetting" pitchFamily="66" charset="-78"/>
              </a:rPr>
              <a:t>Essa </a:t>
            </a:r>
            <a:r>
              <a:rPr lang="it-IT" dirty="0" smtClean="0">
                <a:latin typeface="Bodoni MT" pitchFamily="18" charset="0"/>
                <a:cs typeface="Arabic Typesetting" pitchFamily="66" charset="-78"/>
              </a:rPr>
              <a:t>ingloba 17 Obiettivi per lo Sviluppo Sostenibile.</a:t>
            </a:r>
            <a:r>
              <a:rPr lang="it-IT" dirty="0">
                <a:latin typeface="Bodoni MT" pitchFamily="18" charset="0"/>
                <a:cs typeface="Arabic Typesetting" pitchFamily="66" charset="-78"/>
              </a:rPr>
              <a:t> I 193 Paesi firmatari si sono impegnati a raggiungere questi obiettivi entro il 2030.</a:t>
            </a:r>
          </a:p>
          <a:p>
            <a:pPr fontAlgn="base"/>
            <a:r>
              <a:rPr lang="it-IT" dirty="0">
                <a:latin typeface="Bodoni MT" pitchFamily="18" charset="0"/>
                <a:cs typeface="Arabic Typesetting" pitchFamily="66" charset="-78"/>
              </a:rPr>
              <a:t>La caratteristica essenziale dei </a:t>
            </a:r>
            <a:r>
              <a:rPr lang="it-IT" dirty="0" err="1">
                <a:latin typeface="Bodoni MT" pitchFamily="18" charset="0"/>
                <a:cs typeface="Arabic Typesetting" pitchFamily="66" charset="-78"/>
              </a:rPr>
              <a:t>goals</a:t>
            </a:r>
            <a:r>
              <a:rPr lang="it-IT" dirty="0">
                <a:latin typeface="Bodoni MT" pitchFamily="18" charset="0"/>
                <a:cs typeface="Arabic Typesetting" pitchFamily="66" charset="-78"/>
              </a:rPr>
              <a:t> è di essere universali, interconnessi e </a:t>
            </a:r>
            <a:r>
              <a:rPr lang="it-IT" dirty="0" smtClean="0">
                <a:latin typeface="Bodoni MT" pitchFamily="18" charset="0"/>
                <a:cs typeface="Arabic Typesetting" pitchFamily="66" charset="-78"/>
              </a:rPr>
              <a:t>indivisibili.</a:t>
            </a:r>
            <a:endParaRPr lang="it-IT" dirty="0">
              <a:latin typeface="Bodoni MT" pitchFamily="18" charset="0"/>
              <a:cs typeface="Arabic Typesetting" pitchFamily="66"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Obiettivo 7: Garantire l&amp;#39;accesso all&amp;#39;energia a prezzo accessibile,  affidabile, sostenibile e moderna per tu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292" name="AutoShape 4" descr="Obiettivo 7: Garantire l&amp;#39;accesso all&amp;#39;energia a prezzo accessibile,  affidabile, sostenibile e moderna per tu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294" name="AutoShape 6" descr="Obiettivo 7: Garantire l&amp;#39;accesso all&amp;#39;energia a prezzo accessibile,  affidabile, sostenibile e moderna per tu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296" name="AutoShape 8" descr="Obiettivo 7: Garantire l&amp;#39;accesso all&amp;#39;energia a prezzo accessibile,  affidabile, sostenibile e moderna per tu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298" name="AutoShape 10" descr="https://www.eda.admin.ch/content/dam/agenda2030/Images/Home/Ziele/Die-17-Ziele-fuer-nachhaltige-Entwicklung/Sustainable_Development_Goals_IT_RGB-07.jpg/jcr:content/renditions/origi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 name="CasellaDiTesto 8"/>
          <p:cNvSpPr txBox="1"/>
          <p:nvPr/>
        </p:nvSpPr>
        <p:spPr>
          <a:xfrm>
            <a:off x="1643042" y="714356"/>
            <a:ext cx="5357850" cy="769441"/>
          </a:xfrm>
          <a:prstGeom prst="rect">
            <a:avLst/>
          </a:prstGeom>
          <a:noFill/>
        </p:spPr>
        <p:txBody>
          <a:bodyPr wrap="square" rtlCol="0">
            <a:spAutoFit/>
          </a:bodyPr>
          <a:lstStyle/>
          <a:p>
            <a:pPr algn="ctr"/>
            <a:r>
              <a:rPr lang="it-IT" sz="4400" b="1" dirty="0" smtClean="0">
                <a:latin typeface="Bradley Hand ITC" pitchFamily="66" charset="0"/>
              </a:rPr>
              <a:t>OBIETTIVO 7</a:t>
            </a:r>
            <a:endParaRPr lang="it-IT" sz="4400" b="1" dirty="0">
              <a:latin typeface="Bradley Hand ITC" pitchFamily="66" charset="0"/>
            </a:endParaRPr>
          </a:p>
        </p:txBody>
      </p:sp>
      <p:pic>
        <p:nvPicPr>
          <p:cNvPr id="12299" name="Picture 11" descr="C:\Users\studente\Desktop\OBIETTIVO 7.jpg"/>
          <p:cNvPicPr>
            <a:picLocks noChangeAspect="1" noChangeArrowheads="1"/>
          </p:cNvPicPr>
          <p:nvPr/>
        </p:nvPicPr>
        <p:blipFill>
          <a:blip r:embed="rId2"/>
          <a:srcRect/>
          <a:stretch>
            <a:fillRect/>
          </a:stretch>
        </p:blipFill>
        <p:spPr bwMode="auto">
          <a:xfrm>
            <a:off x="2643174" y="2000240"/>
            <a:ext cx="3286148" cy="32861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28596" y="571480"/>
            <a:ext cx="8286792" cy="1754326"/>
          </a:xfrm>
          <a:prstGeom prst="rect">
            <a:avLst/>
          </a:prstGeom>
        </p:spPr>
        <p:txBody>
          <a:bodyPr wrap="square">
            <a:spAutoFit/>
          </a:bodyPr>
          <a:lstStyle/>
          <a:p>
            <a:pPr algn="ctr"/>
            <a:r>
              <a:rPr lang="it-IT" dirty="0">
                <a:latin typeface="Bodoni MT" pitchFamily="18" charset="0"/>
              </a:rPr>
              <a:t>L’accesso all’energia è un presupposto imprescindibile per la realizzazione di molti obiettivi di sviluppo sostenibile che esulano dal settore energetico, come l’eliminazione della povertà, l’incremento della produzione di derrate alimentari, l’accesso ad acqua pulita, il miglioramento della salute pubblica, l’ampliamento della formazione, l’incentivazione dell’economia e la promozione delle </a:t>
            </a:r>
            <a:r>
              <a:rPr lang="it-IT" dirty="0" smtClean="0">
                <a:latin typeface="Bodoni MT" pitchFamily="18" charset="0"/>
              </a:rPr>
              <a:t>donne. </a:t>
            </a:r>
            <a:endParaRPr lang="it-IT" dirty="0">
              <a:latin typeface="Bodoni MT" pitchFamily="18" charset="0"/>
            </a:endParaRPr>
          </a:p>
        </p:txBody>
      </p:sp>
      <p:pic>
        <p:nvPicPr>
          <p:cNvPr id="11266" name="Picture 2" descr="Obiettivo 7: Energia accessibile e pulita - Agente 0011"/>
          <p:cNvPicPr>
            <a:picLocks noChangeAspect="1" noChangeArrowheads="1"/>
          </p:cNvPicPr>
          <p:nvPr/>
        </p:nvPicPr>
        <p:blipFill>
          <a:blip r:embed="rId2"/>
          <a:srcRect/>
          <a:stretch>
            <a:fillRect/>
          </a:stretch>
        </p:blipFill>
        <p:spPr bwMode="auto">
          <a:xfrm>
            <a:off x="1928794" y="2571744"/>
            <a:ext cx="5550733" cy="30003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28662" y="785794"/>
            <a:ext cx="6786610" cy="923330"/>
          </a:xfrm>
          <a:prstGeom prst="rect">
            <a:avLst/>
          </a:prstGeom>
        </p:spPr>
        <p:txBody>
          <a:bodyPr wrap="square">
            <a:spAutoFit/>
          </a:bodyPr>
          <a:lstStyle/>
          <a:p>
            <a:pPr algn="ctr"/>
            <a:r>
              <a:rPr lang="it-IT" dirty="0" smtClean="0">
                <a:latin typeface="Bodoni MT" pitchFamily="18" charset="0"/>
              </a:rPr>
              <a:t>L’obiettivo 7 sostiene l’accesso di tutti a servizi di approvvigionamento energetico affidabili, moderni ed economicamente accessibili</a:t>
            </a:r>
            <a:endParaRPr lang="it-IT" dirty="0"/>
          </a:p>
        </p:txBody>
      </p:sp>
      <p:pic>
        <p:nvPicPr>
          <p:cNvPr id="10242" name="Picture 2" descr="Street Art e anonimato: il caso Banksy, per l&amp;#39;EUIPO non c&amp;#39;è tutela - Ius in  itinere"/>
          <p:cNvPicPr>
            <a:picLocks noChangeAspect="1" noChangeArrowheads="1"/>
          </p:cNvPicPr>
          <p:nvPr/>
        </p:nvPicPr>
        <p:blipFill>
          <a:blip r:embed="rId2"/>
          <a:srcRect/>
          <a:stretch>
            <a:fillRect/>
          </a:stretch>
        </p:blipFill>
        <p:spPr bwMode="auto">
          <a:xfrm>
            <a:off x="1785918" y="1928801"/>
            <a:ext cx="5572164" cy="44548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357290" y="500042"/>
            <a:ext cx="6429420" cy="1754326"/>
          </a:xfrm>
          <a:prstGeom prst="rect">
            <a:avLst/>
          </a:prstGeom>
        </p:spPr>
        <p:txBody>
          <a:bodyPr wrap="square">
            <a:spAutoFit/>
          </a:bodyPr>
          <a:lstStyle/>
          <a:p>
            <a:pPr algn="ctr"/>
            <a:r>
              <a:rPr lang="it-IT" dirty="0" smtClean="0">
                <a:latin typeface="Bodoni MT" pitchFamily="18" charset="0"/>
              </a:rPr>
              <a:t>Dal momento che uno sviluppo sostenibile si fonda su presupposti di sviluppo economico rispettosi dell’ambiente, la quota di energie rinnovabili nel mix energetico globale dovrà essere nettamente aumentata e il tasso di incremento dell’efficienza energetica a livello mondiale dovrà essere raddoppiato. </a:t>
            </a:r>
            <a:endParaRPr lang="it-IT" dirty="0"/>
          </a:p>
        </p:txBody>
      </p:sp>
      <p:pic>
        <p:nvPicPr>
          <p:cNvPr id="19458" name="Picture 2" descr="La street art per l&amp;#39;ambiente: le opere di strada più iconiche “| Anter”"/>
          <p:cNvPicPr>
            <a:picLocks noChangeAspect="1" noChangeArrowheads="1"/>
          </p:cNvPicPr>
          <p:nvPr/>
        </p:nvPicPr>
        <p:blipFill>
          <a:blip r:embed="rId2"/>
          <a:srcRect/>
          <a:stretch>
            <a:fillRect/>
          </a:stretch>
        </p:blipFill>
        <p:spPr bwMode="auto">
          <a:xfrm>
            <a:off x="1785918" y="2643182"/>
            <a:ext cx="6089513" cy="295431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www.eda.admin.ch/content/dam/agenda2030/Images/Home/Ziele/Die-17-Ziele-fuer-nachhaltige-Entwicklung/Sustainable_Development_Goals_IT_RGB-13.jpg/jcr:content/renditions/origi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5" name="Picture 3" descr="C:\Users\studente\Desktop\Obiettivo 13.jpg"/>
          <p:cNvPicPr>
            <a:picLocks noChangeAspect="1" noChangeArrowheads="1"/>
          </p:cNvPicPr>
          <p:nvPr/>
        </p:nvPicPr>
        <p:blipFill>
          <a:blip r:embed="rId2"/>
          <a:srcRect/>
          <a:stretch>
            <a:fillRect/>
          </a:stretch>
        </p:blipFill>
        <p:spPr bwMode="auto">
          <a:xfrm>
            <a:off x="2571736" y="1857364"/>
            <a:ext cx="3429024" cy="3429024"/>
          </a:xfrm>
          <a:prstGeom prst="rect">
            <a:avLst/>
          </a:prstGeom>
          <a:noFill/>
        </p:spPr>
      </p:pic>
      <p:sp>
        <p:nvSpPr>
          <p:cNvPr id="7" name="CasellaDiTesto 6"/>
          <p:cNvSpPr txBox="1"/>
          <p:nvPr/>
        </p:nvSpPr>
        <p:spPr>
          <a:xfrm>
            <a:off x="1643042" y="642918"/>
            <a:ext cx="5143536" cy="769441"/>
          </a:xfrm>
          <a:prstGeom prst="rect">
            <a:avLst/>
          </a:prstGeom>
          <a:noFill/>
        </p:spPr>
        <p:txBody>
          <a:bodyPr wrap="square" rtlCol="0">
            <a:spAutoFit/>
          </a:bodyPr>
          <a:lstStyle/>
          <a:p>
            <a:pPr algn="ctr"/>
            <a:r>
              <a:rPr lang="it-IT" sz="4400" b="1" dirty="0" smtClean="0">
                <a:latin typeface="Bradley Hand ITC" pitchFamily="66" charset="0"/>
              </a:rPr>
              <a:t>OBIETTIVO 13</a:t>
            </a:r>
            <a:endParaRPr lang="it-IT" sz="4400" b="1" dirty="0">
              <a:latin typeface="Bradley Hand ITC"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viluppo sostenibile. Obiettivo 13 – Clima - Il Sole 24 ORE"/>
          <p:cNvPicPr>
            <a:picLocks noChangeAspect="1" noChangeArrowheads="1"/>
          </p:cNvPicPr>
          <p:nvPr/>
        </p:nvPicPr>
        <p:blipFill>
          <a:blip r:embed="rId2"/>
          <a:srcRect/>
          <a:stretch>
            <a:fillRect/>
          </a:stretch>
        </p:blipFill>
        <p:spPr bwMode="auto">
          <a:xfrm>
            <a:off x="1643042" y="2643182"/>
            <a:ext cx="5597535" cy="3152296"/>
          </a:xfrm>
          <a:prstGeom prst="rect">
            <a:avLst/>
          </a:prstGeom>
          <a:noFill/>
        </p:spPr>
      </p:pic>
      <p:sp>
        <p:nvSpPr>
          <p:cNvPr id="7" name="Rettangolo 6"/>
          <p:cNvSpPr/>
          <p:nvPr/>
        </p:nvSpPr>
        <p:spPr>
          <a:xfrm>
            <a:off x="1357290" y="428604"/>
            <a:ext cx="6000792" cy="2031325"/>
          </a:xfrm>
          <a:prstGeom prst="rect">
            <a:avLst/>
          </a:prstGeom>
        </p:spPr>
        <p:txBody>
          <a:bodyPr wrap="square">
            <a:spAutoFit/>
          </a:bodyPr>
          <a:lstStyle/>
          <a:p>
            <a:pPr algn="ctr"/>
            <a:r>
              <a:rPr lang="it-IT" dirty="0" smtClean="0">
                <a:latin typeface="Bodoni MT" pitchFamily="18" charset="0"/>
              </a:rPr>
              <a:t>L’obiettivo 13 invita gli Stati a integrare misure di protezione dell’ambiente nelle proprie politiche nazionali e di sostenersi reciprocamente di fronte alle sfide. Riconosce la Convenzione quadro delle Nazioni Unite sui cambiamenti climatici come principale forum intergovernativo per le negoziazioni volte a individuare una risposta globale ai cambiamenti climatici.</a:t>
            </a:r>
            <a:endParaRPr lang="it-IT" dirty="0">
              <a:latin typeface="Bodoni MT" pitchFamily="18"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172</Words>
  <Application>Microsoft Office PowerPoint</Application>
  <PresentationFormat>Presentazione su schermo (4:3)</PresentationFormat>
  <Paragraphs>16</Paragraphs>
  <Slides>10</Slides>
  <Notes>1</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MI CHIAMO MARIACRISTINA, HO 18 ANNI FREQUENTO LA CLASSE 5^A ITE DELL’ISTITUTO ALESSANDRO VOLTA</vt:lpstr>
      <vt:lpstr>AGENDA 2030</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CHIAMO MARIACRISTINA, HO 18 ANNI FREQUENTO LA CLASSE 5^A ITE DELL’ISTITUTO ALESSANDRO VOLTA</dc:title>
  <dc:creator>studente</dc:creator>
  <cp:lastModifiedBy>studente</cp:lastModifiedBy>
  <cp:revision>2</cp:revision>
  <dcterms:created xsi:type="dcterms:W3CDTF">2021-10-13T07:31:04Z</dcterms:created>
  <dcterms:modified xsi:type="dcterms:W3CDTF">2021-10-18T07:59:23Z</dcterms:modified>
</cp:coreProperties>
</file>