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  <p:sldId id="273" r:id="rId9"/>
    <p:sldId id="263" r:id="rId10"/>
    <p:sldId id="264" r:id="rId11"/>
    <p:sldId id="270" r:id="rId12"/>
    <p:sldId id="265" r:id="rId13"/>
    <p:sldId id="266" r:id="rId14"/>
    <p:sldId id="267" r:id="rId15"/>
    <p:sldId id="268" r:id="rId16"/>
    <p:sldId id="269" r:id="rId17"/>
    <p:sldId id="261" r:id="rId18"/>
    <p:sldId id="262" r:id="rId1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4CA3-BC66-4976-A07E-AF9D7A45DFB9}" type="datetimeFigureOut">
              <a:rPr lang="hr-HR" smtClean="0"/>
              <a:pPr/>
              <a:t>15.1.2018.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2680-7B5C-479D-AF12-5C9B6F003D0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4CA3-BC66-4976-A07E-AF9D7A45DFB9}" type="datetimeFigureOut">
              <a:rPr lang="hr-HR" smtClean="0"/>
              <a:pPr/>
              <a:t>15.1.2018.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2680-7B5C-479D-AF12-5C9B6F003D0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4CA3-BC66-4976-A07E-AF9D7A45DFB9}" type="datetimeFigureOut">
              <a:rPr lang="hr-HR" smtClean="0"/>
              <a:pPr/>
              <a:t>15.1.2018.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2680-7B5C-479D-AF12-5C9B6F003D0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4CA3-BC66-4976-A07E-AF9D7A45DFB9}" type="datetimeFigureOut">
              <a:rPr lang="hr-HR" smtClean="0"/>
              <a:pPr/>
              <a:t>15.1.2018.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2680-7B5C-479D-AF12-5C9B6F003D0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4CA3-BC66-4976-A07E-AF9D7A45DFB9}" type="datetimeFigureOut">
              <a:rPr lang="hr-HR" smtClean="0"/>
              <a:pPr/>
              <a:t>15.1.2018.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2680-7B5C-479D-AF12-5C9B6F003D0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4CA3-BC66-4976-A07E-AF9D7A45DFB9}" type="datetimeFigureOut">
              <a:rPr lang="hr-HR" smtClean="0"/>
              <a:pPr/>
              <a:t>15.1.2018.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2680-7B5C-479D-AF12-5C9B6F003D0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4CA3-BC66-4976-A07E-AF9D7A45DFB9}" type="datetimeFigureOut">
              <a:rPr lang="hr-HR" smtClean="0"/>
              <a:pPr/>
              <a:t>15.1.2018.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2680-7B5C-479D-AF12-5C9B6F003D0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4CA3-BC66-4976-A07E-AF9D7A45DFB9}" type="datetimeFigureOut">
              <a:rPr lang="hr-HR" smtClean="0"/>
              <a:pPr/>
              <a:t>15.1.2018.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2680-7B5C-479D-AF12-5C9B6F003D0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4CA3-BC66-4976-A07E-AF9D7A45DFB9}" type="datetimeFigureOut">
              <a:rPr lang="hr-HR" smtClean="0"/>
              <a:pPr/>
              <a:t>15.1.2018.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2680-7B5C-479D-AF12-5C9B6F003D0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4CA3-BC66-4976-A07E-AF9D7A45DFB9}" type="datetimeFigureOut">
              <a:rPr lang="hr-HR" smtClean="0"/>
              <a:pPr/>
              <a:t>15.1.2018.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2680-7B5C-479D-AF12-5C9B6F003D0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4CA3-BC66-4976-A07E-AF9D7A45DFB9}" type="datetimeFigureOut">
              <a:rPr lang="hr-HR" smtClean="0"/>
              <a:pPr/>
              <a:t>15.1.2018.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2680-7B5C-479D-AF12-5C9B6F003D0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54CA3-BC66-4976-A07E-AF9D7A45DFB9}" type="datetimeFigureOut">
              <a:rPr lang="hr-HR" smtClean="0"/>
              <a:pPr/>
              <a:t>15.1.2018.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C2680-7B5C-479D-AF12-5C9B6F003D0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JOB SHADOWING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Srednja škola sv. Ćirila i Metoda</a:t>
            </a:r>
          </a:p>
          <a:p>
            <a:r>
              <a:rPr lang="hr-HR" dirty="0" smtClean="0"/>
              <a:t>Asenovgrad, 2. – 6. 10. </a:t>
            </a:r>
            <a:r>
              <a:rPr lang="hr-HR" smtClean="0"/>
              <a:t>2017.</a:t>
            </a:r>
            <a:r>
              <a:rPr lang="hr-HR" smtClean="0"/>
              <a:t> 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C:\Users\moj\Pictures\bugarska\DSC_01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0"/>
            <a:ext cx="8892479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C:\Users\moj\Pictures\bugarska\DSC_01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C:\Users\moj\Pictures\bugarska\DSC_0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94622" cy="6858000"/>
          </a:xfrm>
          <a:prstGeom prst="rect">
            <a:avLst/>
          </a:prstGeom>
          <a:noFill/>
        </p:spPr>
      </p:pic>
      <p:pic>
        <p:nvPicPr>
          <p:cNvPr id="4099" name="Picture 3" descr="C:\Users\moj\Pictures\bugarska\DSC_0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 descr="C:\Users\moj\Pictures\bugarska\DSC_01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6956590" cy="5217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 descr="C:\Users\moj\Pictures\bugarska\DSC_01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170" name="Picture 2" descr="C:\Users\moj\Pictures\bugarska\DSC_01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194" name="Picture 2" descr="C:\Users\moj\Pictures\bugarska\DSC_01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Učenici  posebnim potrebama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Integracija učenika provodi se u posljednjih 6 godina</a:t>
            </a:r>
          </a:p>
          <a:p>
            <a:r>
              <a:rPr lang="hr-HR" dirty="0" smtClean="0"/>
              <a:t>Samo jedna kategorija prilagođenosti programa</a:t>
            </a:r>
          </a:p>
          <a:p>
            <a:r>
              <a:rPr lang="hr-HR" dirty="0" smtClean="0"/>
              <a:t>13 učenika s posebnim potrebama, različite dijagnoze i stupanj oštećenja (cerebralna paraliza, ADHD, autizam, motoričke poteškoće)</a:t>
            </a:r>
            <a:endParaRPr lang="hr-H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C:\Users\moj\Pictures\bugarska\DSC_00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Bugarska – “terra incognita”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Istraživanje percepcije balkanksih zemalja zagrebačkih srednjoškolaca – Bugarska se nalazi u “zoni ignorancije i indiferencije”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656"/>
                <a:gridCol w="2667744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Bugarska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Hrvatska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BDP</a:t>
                      </a:r>
                      <a:r>
                        <a:rPr lang="hr-HR" baseline="0" dirty="0" smtClean="0"/>
                        <a:t> / st. (u $, 2016.)</a:t>
                      </a:r>
                      <a:endParaRPr lang="hr-H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7377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12165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Zaduženost</a:t>
                      </a:r>
                      <a:r>
                        <a:rPr lang="hr-HR" baseline="0" dirty="0" smtClean="0"/>
                        <a:t> / st. (u $, 2016.)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2177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10189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Indeks</a:t>
                      </a:r>
                      <a:r>
                        <a:rPr lang="hr-HR" baseline="0" dirty="0" smtClean="0"/>
                        <a:t> korupcije (mjesto na globalnoj ljestvici)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41</a:t>
                      </a:r>
                      <a:r>
                        <a:rPr lang="hr-HR" baseline="0" dirty="0" smtClean="0"/>
                        <a:t> (75.)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49 (55.)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Izdvajanje za</a:t>
                      </a:r>
                      <a:r>
                        <a:rPr lang="hr-HR" baseline="0" dirty="0" smtClean="0"/>
                        <a:t> obrazovanje (udio BDP-a)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11,44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9,6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Nezaposlenost (%)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6,3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11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Stopa</a:t>
                      </a:r>
                      <a:r>
                        <a:rPr lang="hr-HR" baseline="0" dirty="0" smtClean="0"/>
                        <a:t> prirodne promjene (%</a:t>
                      </a:r>
                      <a:r>
                        <a:rPr lang="hr-HR" sz="1100" baseline="0" dirty="0" smtClean="0"/>
                        <a:t>o</a:t>
                      </a:r>
                      <a:r>
                        <a:rPr lang="hr-HR" sz="1800" baseline="0" dirty="0" smtClean="0"/>
                        <a:t>)</a:t>
                      </a:r>
                      <a:endParaRPr lang="hr-H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-6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-3,4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Prosječna dob (medijan)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43,7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43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Školski sustav u Bugarskoj</a:t>
            </a:r>
            <a:endParaRPr lang="hr-HR" dirty="0"/>
          </a:p>
        </p:txBody>
      </p:sp>
      <p:sp>
        <p:nvSpPr>
          <p:cNvPr id="4" name="Rounded Rectangle 3"/>
          <p:cNvSpPr/>
          <p:nvPr/>
        </p:nvSpPr>
        <p:spPr>
          <a:xfrm>
            <a:off x="2843808" y="1268760"/>
            <a:ext cx="223224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Obvezna predškola (1 godina)</a:t>
            </a:r>
            <a:endParaRPr lang="hr-HR" dirty="0"/>
          </a:p>
        </p:txBody>
      </p:sp>
      <p:cxnSp>
        <p:nvCxnSpPr>
          <p:cNvPr id="8" name="Straight Arrow Connector 7"/>
          <p:cNvCxnSpPr>
            <a:stCxn id="4" idx="2"/>
          </p:cNvCxnSpPr>
          <p:nvPr/>
        </p:nvCxnSpPr>
        <p:spPr>
          <a:xfrm>
            <a:off x="3959932" y="2204864"/>
            <a:ext cx="36004" cy="6480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915816" y="2852936"/>
            <a:ext cx="2160240" cy="10801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Osnovna škola (7 godina)</a:t>
            </a:r>
          </a:p>
          <a:p>
            <a:pPr algn="ctr"/>
            <a:r>
              <a:rPr lang="hr-HR" dirty="0"/>
              <a:t> </a:t>
            </a:r>
            <a:r>
              <a:rPr lang="hr-HR" dirty="0" smtClean="0"/>
              <a:t>1. </a:t>
            </a:r>
            <a:r>
              <a:rPr lang="hr-HR" dirty="0"/>
              <a:t> </a:t>
            </a:r>
            <a:r>
              <a:rPr lang="hr-HR" dirty="0" smtClean="0"/>
              <a:t>- 4. razred</a:t>
            </a:r>
          </a:p>
          <a:p>
            <a:pPr algn="ctr"/>
            <a:r>
              <a:rPr lang="hr-HR" dirty="0" smtClean="0"/>
              <a:t>5. – 7. razred</a:t>
            </a:r>
            <a:endParaRPr lang="hr-HR" dirty="0"/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>
            <a:off x="3995936" y="3933056"/>
            <a:ext cx="0" cy="6480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915816" y="4581128"/>
            <a:ext cx="2088232" cy="10081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Srednja škola (5 godina) </a:t>
            </a:r>
            <a:endParaRPr lang="hr-HR" dirty="0"/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>
            <a:off x="2267744" y="5085184"/>
            <a:ext cx="648072" cy="2160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827584" y="5229200"/>
            <a:ext cx="1512168" cy="9361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Stručne </a:t>
            </a:r>
          </a:p>
          <a:p>
            <a:pPr algn="ctr"/>
            <a:r>
              <a:rPr lang="hr-HR" dirty="0" smtClean="0"/>
              <a:t>škole</a:t>
            </a:r>
            <a:endParaRPr lang="hr-HR" dirty="0"/>
          </a:p>
        </p:txBody>
      </p:sp>
      <p:cxnSp>
        <p:nvCxnSpPr>
          <p:cNvPr id="18" name="Straight Arrow Connector 17"/>
          <p:cNvCxnSpPr>
            <a:stCxn id="13" idx="3"/>
          </p:cNvCxnSpPr>
          <p:nvPr/>
        </p:nvCxnSpPr>
        <p:spPr>
          <a:xfrm>
            <a:off x="5004048" y="5085184"/>
            <a:ext cx="792088" cy="7200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724128" y="5013176"/>
            <a:ext cx="1728192" cy="136815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Gimnazije (usmjerenja – jezična, ekonomska, IT, prirodoslovna)</a:t>
            </a:r>
            <a:endParaRPr lang="hr-H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Vanjska vrednovanja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4. razred (matematika, bugarski jezik, PiD, engleski)</a:t>
            </a:r>
          </a:p>
          <a:p>
            <a:r>
              <a:rPr lang="hr-HR" dirty="0" smtClean="0"/>
              <a:t>7. razred (matematika, bugarski jezik)</a:t>
            </a:r>
          </a:p>
          <a:p>
            <a:r>
              <a:rPr lang="hr-HR" dirty="0" smtClean="0"/>
              <a:t>12. razred (bugarski jezik, izborni predmet – matematika, engleski jezik, biologija, kemija, geografija, povijest)</a:t>
            </a:r>
            <a:endParaRPr lang="hr-H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 Srednjoj školi sv. Ćirila i Metoda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Oko 1000 učenika</a:t>
            </a:r>
          </a:p>
          <a:p>
            <a:r>
              <a:rPr lang="hr-HR" dirty="0" smtClean="0"/>
              <a:t>Zastupljene su sve obrazovne razine – predškola, osnovna škola, gimnazija s usmjerenjima (3 “paralelke” u nižim, 5 u višim razredima)</a:t>
            </a:r>
            <a:endParaRPr lang="hr-H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C:\Users\moj\Pictures\bugarska\DSC_01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C:\Users\moj\Pictures\bugarska\DSC_0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C:\Users\moj\Pictures\bugarska\DSC_00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112568" cy="6816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285</Words>
  <Application>Microsoft Office PowerPoint</Application>
  <PresentationFormat>On-screen Show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JOB SHADOWING</vt:lpstr>
      <vt:lpstr>Bugarska – “terra incognita”</vt:lpstr>
      <vt:lpstr>Slide 3</vt:lpstr>
      <vt:lpstr>Školski sustav u Bugarskoj</vt:lpstr>
      <vt:lpstr>Vanjska vrednovanja </vt:lpstr>
      <vt:lpstr>O Srednjoj školi sv. Ćirila i Metoda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Učenici  posebnim potrebama</vt:lpstr>
      <vt:lpstr>Slide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moj</dc:creator>
  <cp:lastModifiedBy>moj</cp:lastModifiedBy>
  <cp:revision>29</cp:revision>
  <dcterms:created xsi:type="dcterms:W3CDTF">2017-10-21T17:52:49Z</dcterms:created>
  <dcterms:modified xsi:type="dcterms:W3CDTF">2018-01-15T06:39:36Z</dcterms:modified>
</cp:coreProperties>
</file>