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a-IN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05/07/17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mt/en/resources/Pages/National-Frameworks-and-Policies.aspx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ucation.gov.mt/en/Documents/A%20National%20Curriculum%20Framework%20for%20All%20-%20201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5134" y="3868547"/>
            <a:ext cx="6477000" cy="2339594"/>
          </a:xfrm>
        </p:spPr>
        <p:txBody>
          <a:bodyPr/>
          <a:lstStyle/>
          <a:p>
            <a:r>
              <a:rPr lang="hr-HR" dirty="0"/>
              <a:t>Erasmus+</a:t>
            </a:r>
            <a:r>
              <a:rPr lang="hr-HR" dirty="0" smtClean="0"/>
              <a:t>,</a:t>
            </a:r>
            <a:r>
              <a:rPr lang="ta-IN" dirty="0" smtClean="0"/>
              <a:t> </a:t>
            </a:r>
            <a:r>
              <a:rPr lang="hr-HR" b="1" dirty="0" smtClean="0"/>
              <a:t>KA</a:t>
            </a:r>
            <a:r>
              <a:rPr lang="hr-HR" dirty="0" smtClean="0"/>
              <a:t>1 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hr-HR" dirty="0" smtClean="0"/>
              <a:t>(</a:t>
            </a:r>
            <a:r>
              <a:rPr lang="hr-HR" i="1" dirty="0"/>
              <a:t>job shadowing</a:t>
            </a:r>
            <a:r>
              <a:rPr lang="hr-HR" i="1" dirty="0" smtClean="0"/>
              <a:t>)</a:t>
            </a:r>
            <a:r>
              <a:rPr lang="ta-IN" i="1" dirty="0" smtClean="0"/>
              <a:t/>
            </a:r>
            <a:br>
              <a:rPr lang="ta-IN" i="1" dirty="0" smtClean="0"/>
            </a:br>
            <a:r>
              <a:rPr lang="ta-IN" i="1" dirty="0"/>
              <a:t/>
            </a:r>
            <a:br>
              <a:rPr lang="ta-IN" i="1" dirty="0"/>
            </a:br>
            <a:r>
              <a:rPr lang="ta-IN" i="1" dirty="0" smtClean="0"/>
              <a:t>OŠ Horvati</a:t>
            </a:r>
            <a:br>
              <a:rPr lang="ta-IN" i="1" dirty="0" smtClean="0"/>
            </a:br>
            <a:r>
              <a:rPr lang="ta-IN" i="1" dirty="0" smtClean="0"/>
              <a:t>Ivan Kardum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508919" y="1140367"/>
            <a:ext cx="6511131" cy="1418497"/>
          </a:xfrm>
        </p:spPr>
        <p:txBody>
          <a:bodyPr>
            <a:normAutofit/>
          </a:bodyPr>
          <a:lstStyle/>
          <a:p>
            <a:endParaRPr lang="ta-IN" b="1" dirty="0" smtClean="0">
              <a:solidFill>
                <a:srgbClr val="000090"/>
              </a:solidFill>
            </a:endParaRPr>
          </a:p>
          <a:p>
            <a:r>
              <a:rPr lang="hr-HR" b="1" dirty="0" smtClean="0">
                <a:solidFill>
                  <a:srgbClr val="000090"/>
                </a:solidFill>
              </a:rPr>
              <a:t>Malta</a:t>
            </a:r>
            <a:r>
              <a:rPr lang="hr-HR" b="1" dirty="0">
                <a:solidFill>
                  <a:srgbClr val="000090"/>
                </a:solidFill>
              </a:rPr>
              <a:t>, 2. travnja – 7. travnja 2017.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hr-H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malt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405783"/>
            <a:ext cx="1619250" cy="14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3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7-05 at 22.02.1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7" r="2307" b="23022"/>
          <a:stretch/>
        </p:blipFill>
        <p:spPr>
          <a:xfrm>
            <a:off x="822960" y="105833"/>
            <a:ext cx="7347373" cy="4709583"/>
          </a:xfrm>
        </p:spPr>
      </p:pic>
      <p:sp>
        <p:nvSpPr>
          <p:cNvPr id="5" name="TextBox 4"/>
          <p:cNvSpPr txBox="1"/>
          <p:nvPr/>
        </p:nvSpPr>
        <p:spPr>
          <a:xfrm>
            <a:off x="3735917" y="5524500"/>
            <a:ext cx="451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/>
              <a:t>Malteški školski sustav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45250" y="3344333"/>
            <a:ext cx="2042583" cy="80433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G_046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0" y="973355"/>
            <a:ext cx="2523897" cy="16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9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ŠKOLSKI SUSTAV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ta-IN" dirty="0" smtClean="0"/>
              <a:t>tradicionalno rigidan sustav značajno se promijenio u posljednjem desetljeću</a:t>
            </a:r>
          </a:p>
          <a:p>
            <a:pPr>
              <a:buFontTx/>
              <a:buChar char="-"/>
            </a:pPr>
            <a:r>
              <a:rPr lang="ta-IN" dirty="0" smtClean="0"/>
              <a:t>novi smjer temelji se na područjima kao što su: kritičko mišljenje, jednakost spolova, uvažavanje različitosti, odgovornost, integracija, osnaživanje, jednakost...</a:t>
            </a:r>
          </a:p>
          <a:p>
            <a:pPr>
              <a:buFontTx/>
              <a:buChar char="-"/>
            </a:pPr>
            <a:r>
              <a:rPr lang="ta-IN" dirty="0" smtClean="0"/>
              <a:t>posebna se pažnja posvetila kompletnom restrukturiranju strukovnoga obrazovanja sa svojevrsnim centrima izvrsnosti</a:t>
            </a:r>
          </a:p>
          <a:p>
            <a:pPr>
              <a:buFontTx/>
              <a:buChar char="-"/>
            </a:pPr>
            <a:r>
              <a:rPr lang="ta-IN" dirty="0" smtClean="0"/>
              <a:t>državne </a:t>
            </a:r>
            <a:r>
              <a:rPr lang="ta-IN" dirty="0" smtClean="0"/>
              <a:t>(besplatan prijevoz, udžbenici, pribor; sve osim uniformi) i privatne škole (2 tipa: nezavisne i crkvene)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IMG_00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9" y="3905290"/>
            <a:ext cx="4019541" cy="26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58588"/>
            <a:ext cx="7520940" cy="385657"/>
          </a:xfrm>
        </p:spPr>
        <p:txBody>
          <a:bodyPr/>
          <a:lstStyle/>
          <a:p>
            <a:r>
              <a:rPr lang="en-GB" dirty="0" err="1"/>
              <a:t>Mjesto</a:t>
            </a:r>
            <a:r>
              <a:rPr lang="en-GB" dirty="0"/>
              <a:t> </a:t>
            </a:r>
            <a:r>
              <a:rPr lang="en-GB" dirty="0" err="1"/>
              <a:t>usavršavanja</a:t>
            </a:r>
            <a:r>
              <a:rPr lang="en-GB" dirty="0"/>
              <a:t>: St. Jeanne </a:t>
            </a:r>
            <a:r>
              <a:rPr lang="en-GB" dirty="0" err="1"/>
              <a:t>Antide</a:t>
            </a:r>
            <a:r>
              <a:rPr lang="en-GB" dirty="0"/>
              <a:t> College, </a:t>
            </a:r>
            <a:r>
              <a:rPr lang="en-GB" dirty="0" err="1"/>
              <a:t>Gudja</a:t>
            </a:r>
            <a:r>
              <a:rPr lang="en-GB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Screen Shot 2017-07-05 at 21.29.5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-23"/>
          <a:stretch/>
        </p:blipFill>
        <p:spPr>
          <a:xfrm>
            <a:off x="4540250" y="5221893"/>
            <a:ext cx="4212166" cy="1458306"/>
          </a:xfrm>
        </p:spPr>
      </p:pic>
      <p:sp>
        <p:nvSpPr>
          <p:cNvPr id="8" name="TextBox 7"/>
          <p:cNvSpPr txBox="1"/>
          <p:nvPr/>
        </p:nvSpPr>
        <p:spPr>
          <a:xfrm>
            <a:off x="822959" y="1169862"/>
            <a:ext cx="67229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a-IN" dirty="0" smtClean="0"/>
              <a:t>vjerska škola </a:t>
            </a:r>
          </a:p>
          <a:p>
            <a:pPr marL="285750" indent="-285750">
              <a:buFontTx/>
              <a:buChar char="-"/>
            </a:pPr>
            <a:r>
              <a:rPr lang="ta-IN" dirty="0" smtClean="0"/>
              <a:t>britanski princip školovanja (polugodišnja i godišnja ispitivanja)</a:t>
            </a:r>
          </a:p>
          <a:p>
            <a:pPr marL="285750" indent="-285750">
              <a:buFontTx/>
              <a:buChar char="-"/>
            </a:pPr>
            <a:r>
              <a:rPr lang="ta-IN" dirty="0" smtClean="0"/>
              <a:t>dvojezična nastava</a:t>
            </a:r>
          </a:p>
          <a:p>
            <a:pPr marL="285750" indent="-285750">
              <a:buFontTx/>
              <a:buChar char="-"/>
            </a:pPr>
            <a:r>
              <a:rPr lang="ta-IN" dirty="0" smtClean="0"/>
              <a:t>pohađaju je samo djevojčice</a:t>
            </a:r>
          </a:p>
          <a:p>
            <a:pPr marL="285750" indent="-285750">
              <a:buFontTx/>
              <a:buChar char="-"/>
            </a:pPr>
            <a:r>
              <a:rPr lang="ta-IN" dirty="0" smtClean="0"/>
              <a:t>detaljno razrađenja pravila ponašanja, školska uniforma, pravila o preporučenoj hrani koja se smije nositi u školu</a:t>
            </a:r>
          </a:p>
          <a:p>
            <a:pPr marL="285750" indent="-285750">
              <a:buFontTx/>
              <a:buChar char="-"/>
            </a:pPr>
            <a:r>
              <a:rPr lang="ta-IN" dirty="0" smtClean="0"/>
              <a:t>suradnja s roditeljima (prisustvovanje priredbama, manji volonterski rad, sastanak s razrednicima dvaput godišnje, razgovor sa službama škole samo u unaprijed dogovorenim terminima)</a:t>
            </a:r>
            <a:endParaRPr lang="en-US" dirty="0"/>
          </a:p>
        </p:txBody>
      </p:sp>
      <p:pic>
        <p:nvPicPr>
          <p:cNvPr id="3" name="Picture 2" descr="IMG_00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004"/>
            <a:ext cx="3821993" cy="25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9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ta-IN" dirty="0" smtClean="0"/>
              <a:t>cilj: holističko obrazovanje u skladu s kršćanskim principima</a:t>
            </a:r>
          </a:p>
          <a:p>
            <a:pPr>
              <a:buFontTx/>
              <a:buChar char="-"/>
            </a:pPr>
            <a:r>
              <a:rPr lang="ta-IN" dirty="0" smtClean="0"/>
              <a:t>posebna pažnja pruža se djeci s posebnim potrebama i djeci koja su zakinuta u bilo kojem smislu</a:t>
            </a:r>
          </a:p>
          <a:p>
            <a:pPr>
              <a:buFontTx/>
              <a:buChar char="-"/>
            </a:pPr>
            <a:r>
              <a:rPr lang="ta-IN" dirty="0" smtClean="0"/>
              <a:t> prate državne kurikulske smjernice dok se god ne kose s kršćanskim principima, usmjereni na praćenje novih metoda rada</a:t>
            </a:r>
          </a:p>
          <a:p>
            <a:pPr>
              <a:buFontTx/>
              <a:buChar char="-"/>
            </a:pPr>
            <a:r>
              <a:rPr lang="ta-IN" dirty="0" smtClean="0"/>
              <a:t>asistenti u nastavi, inkluzivni pristup</a:t>
            </a:r>
          </a:p>
          <a:p>
            <a:pPr>
              <a:buFontTx/>
              <a:buChar char="-"/>
            </a:pPr>
            <a:r>
              <a:rPr lang="ta-IN" dirty="0" smtClean="0"/>
              <a:t>informativka je sredstvo komunikacije s roditeljima</a:t>
            </a:r>
          </a:p>
          <a:p>
            <a:pPr>
              <a:buFontTx/>
              <a:buChar char="-"/>
            </a:pPr>
            <a:r>
              <a:rPr lang="ta-IN" i="1" dirty="0" smtClean="0"/>
              <a:t>dress code </a:t>
            </a:r>
            <a:r>
              <a:rPr lang="ta-IN" dirty="0" smtClean="0"/>
              <a:t>za roditelje</a:t>
            </a:r>
          </a:p>
          <a:p>
            <a:pPr>
              <a:buFontTx/>
              <a:buChar char="-"/>
            </a:pPr>
            <a:r>
              <a:rPr lang="ta-IN" dirty="0" smtClean="0"/>
              <a:t>novac koji djeca nose u školu mora uvijek biti točnoga iznosa i stavljen u zatvorenu omotnicu</a:t>
            </a:r>
          </a:p>
          <a:p>
            <a:pPr>
              <a:buFontTx/>
              <a:buChar char="-"/>
            </a:pPr>
            <a:endParaRPr lang="ta-IN" dirty="0" smtClean="0"/>
          </a:p>
          <a:p>
            <a:pPr>
              <a:buFontTx/>
              <a:buChar char="-"/>
            </a:pPr>
            <a:endParaRPr lang="ta-IN" dirty="0" smtClean="0"/>
          </a:p>
          <a:p>
            <a:pPr marL="0" indent="0"/>
            <a:endParaRPr lang="en-US" dirty="0"/>
          </a:p>
        </p:txBody>
      </p:sp>
      <p:pic>
        <p:nvPicPr>
          <p:cNvPr id="2" name="Picture 1" descr="IMG_04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6" y="4132951"/>
            <a:ext cx="4087573" cy="27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ta-IN" dirty="0" smtClean="0"/>
              <a:t>od nakita, dozvoljene su samo malene naušnice</a:t>
            </a:r>
          </a:p>
          <a:p>
            <a:pPr>
              <a:buFontTx/>
              <a:buChar char="-"/>
            </a:pPr>
            <a:r>
              <a:rPr lang="ta-IN" dirty="0" smtClean="0"/>
              <a:t>nastava od 8 do 13 sati</a:t>
            </a:r>
          </a:p>
          <a:p>
            <a:pPr>
              <a:buFontTx/>
              <a:buChar char="-"/>
            </a:pPr>
            <a:r>
              <a:rPr lang="ta-IN" dirty="0" smtClean="0"/>
              <a:t>uz inkluzivnost i prepoznavanje različitih potreba djece, poseban se naglasak stavlja na osjećaj pripadnosti</a:t>
            </a:r>
          </a:p>
          <a:p>
            <a:pPr>
              <a:buFontTx/>
              <a:buChar char="-"/>
            </a:pPr>
            <a:r>
              <a:rPr lang="ta-IN" dirty="0" smtClean="0"/>
              <a:t>anketni upitnici vezani uz školske aktivnosti ispunjavaju se krajem svake nastavne godine</a:t>
            </a:r>
          </a:p>
          <a:p>
            <a:pPr>
              <a:buFontTx/>
              <a:buChar char="-"/>
            </a:pPr>
            <a:r>
              <a:rPr lang="ta-IN" dirty="0" smtClean="0"/>
              <a:t>u trećem razredu redovito čitanje anegdota o socijalnim situacijama</a:t>
            </a:r>
          </a:p>
          <a:p>
            <a:pPr>
              <a:buFontTx/>
              <a:buChar char="-"/>
            </a:pPr>
            <a:r>
              <a:rPr lang="ta-IN" dirty="0" smtClean="0"/>
              <a:t>predstavljanje mrežnih edukacijskih sadržaja i predavanja o sigurnosti na internetu</a:t>
            </a:r>
          </a:p>
          <a:p>
            <a:pPr>
              <a:buFontTx/>
              <a:buChar char="-"/>
            </a:pPr>
            <a:endParaRPr lang="ta-IN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" name="Picture 1" descr="IMG_079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65" y="3608537"/>
            <a:ext cx="4749557" cy="31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40080"/>
            <a:ext cx="7520940" cy="548640"/>
          </a:xfrm>
        </p:spPr>
        <p:txBody>
          <a:bodyPr/>
          <a:lstStyle/>
          <a:p>
            <a:r>
              <a:rPr lang="ta-IN" dirty="0" smtClean="0"/>
              <a:t>LiNKovi za okvirni malteški kurikulum (2012.),različite pravilnike iz svih domena sustava, priručnik za mlade učitelje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77" y="2000210"/>
            <a:ext cx="7520940" cy="357984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https://education.gov.mt/en/Documents/A%20National%20Curriculum%20Framework%20for%20All%20-%202012.</a:t>
            </a:r>
            <a:r>
              <a:rPr lang="en-US" dirty="0" smtClean="0">
                <a:hlinkClick r:id="rId2"/>
              </a:rPr>
              <a:t>pdf</a:t>
            </a:r>
            <a:endParaRPr lang="ta-IN" dirty="0" smtClean="0"/>
          </a:p>
          <a:p>
            <a:endParaRPr lang="ta-IN" dirty="0"/>
          </a:p>
          <a:p>
            <a:endParaRPr lang="ta-IN" dirty="0" smtClean="0"/>
          </a:p>
          <a:p>
            <a:r>
              <a:rPr lang="en-US" dirty="0">
                <a:hlinkClick r:id="rId3"/>
              </a:rPr>
              <a:t>https://education.gov.mt/en/resources/Pages/National-Frameworks-and-</a:t>
            </a:r>
            <a:r>
              <a:rPr lang="en-US" dirty="0" smtClean="0">
                <a:hlinkClick r:id="rId3"/>
              </a:rPr>
              <a:t>Policies.aspx</a:t>
            </a:r>
            <a:endParaRPr lang="ta-IN" dirty="0" smtClean="0"/>
          </a:p>
          <a:p>
            <a:endParaRPr lang="ta-IN" dirty="0"/>
          </a:p>
          <a:p>
            <a:r>
              <a:rPr lang="en-US" dirty="0"/>
              <a:t>https://</a:t>
            </a:r>
            <a:r>
              <a:rPr lang="en-US" dirty="0" err="1"/>
              <a:t>education.gov.mt</a:t>
            </a:r>
            <a:r>
              <a:rPr lang="en-US" dirty="0"/>
              <a:t>/en/resources/Documents/Teachers%20Resources/Teachers%20short%20Handbook.pdf</a:t>
            </a:r>
          </a:p>
        </p:txBody>
      </p:sp>
      <p:pic>
        <p:nvPicPr>
          <p:cNvPr id="4" name="Picture 3" descr="IMG_04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56" y="4576076"/>
            <a:ext cx="3280444" cy="21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87</TotalTime>
  <Words>393</Words>
  <Application>Microsoft Macintosh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Erasmus+, KA1  (job shadowing)  OŠ Horvati Ivan Kardum </vt:lpstr>
      <vt:lpstr>PowerPoint Presentation</vt:lpstr>
      <vt:lpstr>ŠKOLSKI SUSTAV</vt:lpstr>
      <vt:lpstr>Mjesto usavršavanja: St. Jeanne Antide College, Gudja  </vt:lpstr>
      <vt:lpstr>PowerPoint Presentation</vt:lpstr>
      <vt:lpstr>PowerPoint Presentation</vt:lpstr>
      <vt:lpstr>LiNKovi za okvirni malteški kurikulum (2012.),različite pravilnike iz svih domena sustava, priručnik za mlade učitelje </vt:lpstr>
    </vt:vector>
  </TitlesOfParts>
  <Company>OŠ HORVATI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Erasmus+, KA1  (job shadowing)  OŠ Horvati Ivan Kardum </dc:title>
  <dc:creator>Ivan Kardum</dc:creator>
  <cp:lastModifiedBy>Ivan Kardum</cp:lastModifiedBy>
  <cp:revision>9</cp:revision>
  <dcterms:created xsi:type="dcterms:W3CDTF">2017-07-05T19:21:47Z</dcterms:created>
  <dcterms:modified xsi:type="dcterms:W3CDTF">2017-07-05T21:33:56Z</dcterms:modified>
</cp:coreProperties>
</file>