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F9A23A70-D39B-4F53-94B7-B1CBE509F61B}" type="datetimeFigureOut">
              <a:rPr lang="hu-HU" smtClean="0"/>
              <a:t>2017. 03. 27.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1853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A23A70-D39B-4F53-94B7-B1CBE509F61B}" type="datetimeFigureOut">
              <a:rPr lang="hu-HU" smtClean="0"/>
              <a:t>2017. 03. 27.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380785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A23A70-D39B-4F53-94B7-B1CBE509F61B}" type="datetimeFigureOut">
              <a:rPr lang="hu-HU" smtClean="0"/>
              <a:t>2017. 03. 27.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82585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A23A70-D39B-4F53-94B7-B1CBE509F61B}" type="datetimeFigureOut">
              <a:rPr lang="hu-HU" smtClean="0"/>
              <a:t>2017. 03. 27.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295376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9A23A70-D39B-4F53-94B7-B1CBE509F61B}" type="datetimeFigureOut">
              <a:rPr lang="hu-HU" smtClean="0"/>
              <a:t>2017. 03. 27.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381489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9A23A70-D39B-4F53-94B7-B1CBE509F61B}" type="datetimeFigureOut">
              <a:rPr lang="hu-HU" smtClean="0"/>
              <a:t>2017. 03. 27.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39082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9A23A70-D39B-4F53-94B7-B1CBE509F61B}" type="datetimeFigureOut">
              <a:rPr lang="hu-HU" smtClean="0"/>
              <a:t>2017. 03. 27.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382307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9A23A70-D39B-4F53-94B7-B1CBE509F61B}" type="datetimeFigureOut">
              <a:rPr lang="hu-HU" smtClean="0"/>
              <a:t>2017. 03. 27.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81669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9A23A70-D39B-4F53-94B7-B1CBE509F61B}" type="datetimeFigureOut">
              <a:rPr lang="hu-HU" smtClean="0"/>
              <a:t>2017. 03. 27.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76332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A23A70-D39B-4F53-94B7-B1CBE509F61B}" type="datetimeFigureOut">
              <a:rPr lang="hu-HU" smtClean="0"/>
              <a:t>2017. 03. 27.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330650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A23A70-D39B-4F53-94B7-B1CBE509F61B}" type="datetimeFigureOut">
              <a:rPr lang="hu-HU" smtClean="0"/>
              <a:t>2017. 03. 27.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24AE50C-C55F-4E5B-B811-CDB9011DAABF}" type="slidenum">
              <a:rPr lang="hu-HU" smtClean="0"/>
              <a:t>‹#›</a:t>
            </a:fld>
            <a:endParaRPr lang="hu-HU"/>
          </a:p>
        </p:txBody>
      </p:sp>
    </p:spTree>
    <p:extLst>
      <p:ext uri="{BB962C8B-B14F-4D97-AF65-F5344CB8AC3E}">
        <p14:creationId xmlns:p14="http://schemas.microsoft.com/office/powerpoint/2010/main" val="172352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23A70-D39B-4F53-94B7-B1CBE509F61B}" type="datetimeFigureOut">
              <a:rPr lang="hu-HU" smtClean="0"/>
              <a:t>2017. 03. 27.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AE50C-C55F-4E5B-B811-CDB9011DAABF}" type="slidenum">
              <a:rPr lang="hu-HU" smtClean="0"/>
              <a:t>‹#›</a:t>
            </a:fld>
            <a:endParaRPr lang="hu-HU"/>
          </a:p>
        </p:txBody>
      </p:sp>
    </p:spTree>
    <p:extLst>
      <p:ext uri="{BB962C8B-B14F-4D97-AF65-F5344CB8AC3E}">
        <p14:creationId xmlns:p14="http://schemas.microsoft.com/office/powerpoint/2010/main" val="259618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BookPals@schools.eu" TargetMode="External"/><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60000">
              <a:schemeClr val="accent4">
                <a:lumMod val="60000"/>
                <a:lumOff val="40000"/>
              </a:schemeClr>
            </a:gs>
            <a:gs pos="83000">
              <a:schemeClr val="accent6">
                <a:lumMod val="60000"/>
                <a:lumOff val="40000"/>
              </a:schemeClr>
            </a:gs>
            <a:gs pos="100000">
              <a:schemeClr val="accent6"/>
            </a:gs>
          </a:gsLst>
          <a:lin ang="5400000" scaled="1"/>
        </a:gradFill>
        <a:effectLst/>
      </p:bgPr>
    </p:bg>
    <p:spTree>
      <p:nvGrpSpPr>
        <p:cNvPr id="1" name=""/>
        <p:cNvGrpSpPr/>
        <p:nvPr/>
      </p:nvGrpSpPr>
      <p:grpSpPr>
        <a:xfrm>
          <a:off x="0" y="0"/>
          <a:ext cx="0" cy="0"/>
          <a:chOff x="0" y="0"/>
          <a:chExt cx="0" cy="0"/>
        </a:xfrm>
      </p:grpSpPr>
      <p:sp>
        <p:nvSpPr>
          <p:cNvPr id="4" name="Szövegdoboz 3"/>
          <p:cNvSpPr txBox="1"/>
          <p:nvPr/>
        </p:nvSpPr>
        <p:spPr>
          <a:xfrm>
            <a:off x="1219200" y="911786"/>
            <a:ext cx="9753600" cy="5170646"/>
          </a:xfrm>
          <a:prstGeom prst="rect">
            <a:avLst/>
          </a:prstGeom>
          <a:noFill/>
        </p:spPr>
        <p:txBody>
          <a:bodyPr wrap="square" rtlCol="0">
            <a:spAutoFit/>
          </a:bodyPr>
          <a:lstStyle/>
          <a:p>
            <a:pPr algn="ctr"/>
            <a:r>
              <a:rPr lang="hu-HU" sz="6600" dirty="0" smtClean="0">
                <a:latin typeface="Garamond" panose="02020404030301010803" pitchFamily="18" charset="0"/>
              </a:rPr>
              <a:t>Torda </a:t>
            </a:r>
            <a:r>
              <a:rPr lang="hu-HU" sz="6600" dirty="0" err="1" smtClean="0">
                <a:latin typeface="Garamond" panose="02020404030301010803" pitchFamily="18" charset="0"/>
              </a:rPr>
              <a:t>Gorge</a:t>
            </a:r>
            <a:endParaRPr lang="hu-HU" sz="6600" dirty="0" smtClean="0">
              <a:latin typeface="Garamond" panose="02020404030301010803" pitchFamily="18" charset="0"/>
            </a:endParaRPr>
          </a:p>
          <a:p>
            <a:pPr algn="ctr"/>
            <a:endParaRPr lang="hu-HU" sz="6600" dirty="0">
              <a:latin typeface="Garamond" panose="02020404030301010803" pitchFamily="18" charset="0"/>
            </a:endParaRPr>
          </a:p>
          <a:p>
            <a:pPr algn="ctr"/>
            <a:endParaRPr lang="hu-HU" sz="6600" dirty="0" smtClean="0">
              <a:latin typeface="Garamond" panose="02020404030301010803" pitchFamily="18" charset="0"/>
            </a:endParaRPr>
          </a:p>
          <a:p>
            <a:pPr algn="ctr"/>
            <a:endParaRPr lang="hu-HU" sz="6600" dirty="0">
              <a:latin typeface="Garamond" panose="02020404030301010803" pitchFamily="18" charset="0"/>
            </a:endParaRPr>
          </a:p>
          <a:p>
            <a:pPr algn="ctr"/>
            <a:endParaRPr lang="hu-HU" sz="6600" dirty="0">
              <a:latin typeface="Garamond" panose="02020404030301010803" pitchFamily="18" charset="0"/>
            </a:endParaRPr>
          </a:p>
        </p:txBody>
      </p:sp>
      <p:pic>
        <p:nvPicPr>
          <p:cNvPr id="5" name="Kép 4" descr="torda2.jpg"/>
          <p:cNvPicPr/>
          <p:nvPr/>
        </p:nvPicPr>
        <p:blipFill>
          <a:blip r:embed="rId2"/>
          <a:stretch>
            <a:fillRect/>
          </a:stretch>
        </p:blipFill>
        <p:spPr>
          <a:xfrm>
            <a:off x="3214687" y="2243857"/>
            <a:ext cx="5762625" cy="3838575"/>
          </a:xfrm>
          <a:prstGeom prst="rect">
            <a:avLst/>
          </a:prstGeom>
        </p:spPr>
      </p:pic>
    </p:spTree>
    <p:extLst>
      <p:ext uri="{BB962C8B-B14F-4D97-AF65-F5344CB8AC3E}">
        <p14:creationId xmlns:p14="http://schemas.microsoft.com/office/powerpoint/2010/main" val="128738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60000">
              <a:schemeClr val="accent4">
                <a:lumMod val="60000"/>
                <a:lumOff val="40000"/>
              </a:schemeClr>
            </a:gs>
            <a:gs pos="83000">
              <a:schemeClr val="accent6">
                <a:lumMod val="60000"/>
                <a:lumOff val="40000"/>
              </a:schemeClr>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Szövegdoboz 1"/>
          <p:cNvSpPr txBox="1"/>
          <p:nvPr/>
        </p:nvSpPr>
        <p:spPr>
          <a:xfrm>
            <a:off x="694944" y="685800"/>
            <a:ext cx="5017008" cy="5078313"/>
          </a:xfrm>
          <a:prstGeom prst="rect">
            <a:avLst/>
          </a:prstGeom>
          <a:noFill/>
        </p:spPr>
        <p:txBody>
          <a:bodyPr wrap="square" rtlCol="0">
            <a:spAutoFit/>
          </a:bodyPr>
          <a:lstStyle/>
          <a:p>
            <a:pPr algn="just"/>
            <a:r>
              <a:rPr lang="en-GB" sz="3600" dirty="0" smtClean="0">
                <a:latin typeface="Garamond" panose="02020404030301010803" pitchFamily="18" charset="0"/>
              </a:rPr>
              <a:t>I am going to tell you the legend of how </a:t>
            </a:r>
            <a:r>
              <a:rPr lang="en-GB" sz="3600" dirty="0" err="1" smtClean="0">
                <a:latin typeface="Garamond" panose="02020404030301010803" pitchFamily="18" charset="0"/>
              </a:rPr>
              <a:t>Torda</a:t>
            </a:r>
            <a:r>
              <a:rPr lang="en-GB" sz="3600" dirty="0" smtClean="0">
                <a:latin typeface="Garamond" panose="02020404030301010803" pitchFamily="18" charset="0"/>
              </a:rPr>
              <a:t> Gorge evolved. In the old days King St Laszlo and his troops had a battle near the town of </a:t>
            </a:r>
            <a:r>
              <a:rPr lang="en-GB" sz="3600" dirty="0" err="1" smtClean="0">
                <a:latin typeface="Garamond" panose="02020404030301010803" pitchFamily="18" charset="0"/>
              </a:rPr>
              <a:t>Torda</a:t>
            </a:r>
            <a:r>
              <a:rPr lang="en-GB" sz="3600" dirty="0" smtClean="0">
                <a:latin typeface="Garamond" panose="02020404030301010803" pitchFamily="18" charset="0"/>
              </a:rPr>
              <a:t> with the Kun troops. The two armies formed lines opposite each other. </a:t>
            </a:r>
            <a:endParaRPr lang="en-GB" sz="3600" dirty="0">
              <a:latin typeface="Garamond" panose="02020404030301010803" pitchFamily="18" charset="0"/>
            </a:endParaRPr>
          </a:p>
        </p:txBody>
      </p:sp>
      <p:pic>
        <p:nvPicPr>
          <p:cNvPr id="4" name="Kép 3" descr="scansione0004.jpg"/>
          <p:cNvPicPr/>
          <p:nvPr/>
        </p:nvPicPr>
        <p:blipFill>
          <a:blip r:embed="rId2" cstate="print"/>
          <a:stretch>
            <a:fillRect/>
          </a:stretch>
        </p:blipFill>
        <p:spPr>
          <a:xfrm>
            <a:off x="6598920" y="868680"/>
            <a:ext cx="5151120" cy="4370832"/>
          </a:xfrm>
          <a:prstGeom prst="rect">
            <a:avLst/>
          </a:prstGeom>
        </p:spPr>
      </p:pic>
    </p:spTree>
    <p:extLst>
      <p:ext uri="{BB962C8B-B14F-4D97-AF65-F5344CB8AC3E}">
        <p14:creationId xmlns:p14="http://schemas.microsoft.com/office/powerpoint/2010/main" val="31000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60000">
              <a:schemeClr val="accent4">
                <a:lumMod val="60000"/>
                <a:lumOff val="40000"/>
              </a:schemeClr>
            </a:gs>
            <a:gs pos="83000">
              <a:schemeClr val="accent6">
                <a:lumMod val="60000"/>
                <a:lumOff val="40000"/>
              </a:schemeClr>
            </a:gs>
            <a:gs pos="100000">
              <a:schemeClr val="accent6"/>
            </a:gs>
          </a:gsLst>
          <a:lin ang="5400000" scaled="1"/>
        </a:gradFill>
        <a:effectLst/>
      </p:bgPr>
    </p:bg>
    <p:spTree>
      <p:nvGrpSpPr>
        <p:cNvPr id="1" name=""/>
        <p:cNvGrpSpPr/>
        <p:nvPr/>
      </p:nvGrpSpPr>
      <p:grpSpPr>
        <a:xfrm>
          <a:off x="0" y="0"/>
          <a:ext cx="0" cy="0"/>
          <a:chOff x="0" y="0"/>
          <a:chExt cx="0" cy="0"/>
        </a:xfrm>
      </p:grpSpPr>
      <p:sp>
        <p:nvSpPr>
          <p:cNvPr id="3" name="Szövegdoboz 2"/>
          <p:cNvSpPr txBox="1"/>
          <p:nvPr/>
        </p:nvSpPr>
        <p:spPr>
          <a:xfrm>
            <a:off x="667512" y="109728"/>
            <a:ext cx="5093208" cy="6740307"/>
          </a:xfrm>
          <a:prstGeom prst="rect">
            <a:avLst/>
          </a:prstGeom>
          <a:noFill/>
          <a:ln>
            <a:noFill/>
          </a:ln>
        </p:spPr>
        <p:txBody>
          <a:bodyPr wrap="square" rtlCol="0">
            <a:spAutoFit/>
          </a:bodyPr>
          <a:lstStyle/>
          <a:p>
            <a:pPr algn="just"/>
            <a:r>
              <a:rPr lang="en-GB" sz="3600" dirty="0" smtClean="0">
                <a:latin typeface="Garamond" panose="02020404030301010803" pitchFamily="18" charset="0"/>
              </a:rPr>
              <a:t>There were lots of </a:t>
            </a:r>
            <a:r>
              <a:rPr lang="en-GB" sz="3600" dirty="0" err="1" smtClean="0">
                <a:latin typeface="Garamond" panose="02020404030301010803" pitchFamily="18" charset="0"/>
              </a:rPr>
              <a:t>Kuns</a:t>
            </a:r>
            <a:r>
              <a:rPr lang="en-GB" sz="3600" dirty="0" smtClean="0">
                <a:latin typeface="Garamond" panose="02020404030301010803" pitchFamily="18" charset="0"/>
              </a:rPr>
              <a:t> and then the two armies made a move towards each other. They both marched threateningly. The troops started to fight. A bloody battle evolved.</a:t>
            </a:r>
          </a:p>
          <a:p>
            <a:pPr algn="just"/>
            <a:r>
              <a:rPr lang="en-GB" sz="3600" dirty="0" smtClean="0">
                <a:latin typeface="Garamond" panose="02020404030301010803" pitchFamily="18" charset="0"/>
              </a:rPr>
              <a:t>There were less and less soldiers in St Laszlo’s army. Many Hungarian soldiers died and they were just killed.</a:t>
            </a:r>
            <a:endParaRPr lang="en-GB" sz="3600" dirty="0">
              <a:latin typeface="Garamond" panose="02020404030301010803" pitchFamily="18" charset="0"/>
            </a:endParaRPr>
          </a:p>
        </p:txBody>
      </p:sp>
      <p:sp>
        <p:nvSpPr>
          <p:cNvPr id="6" name="Téglalap 5"/>
          <p:cNvSpPr/>
          <p:nvPr/>
        </p:nvSpPr>
        <p:spPr>
          <a:xfrm>
            <a:off x="6266688" y="109728"/>
            <a:ext cx="5565648" cy="6186309"/>
          </a:xfrm>
          <a:prstGeom prst="rect">
            <a:avLst/>
          </a:prstGeom>
          <a:ln>
            <a:noFill/>
          </a:ln>
        </p:spPr>
        <p:txBody>
          <a:bodyPr wrap="square">
            <a:spAutoFit/>
          </a:bodyPr>
          <a:lstStyle/>
          <a:p>
            <a:pPr algn="just"/>
            <a:r>
              <a:rPr lang="en-GB" sz="3600" dirty="0" smtClean="0">
                <a:latin typeface="Garamond" panose="02020404030301010803" pitchFamily="18" charset="0"/>
              </a:rPr>
              <a:t>Laszlo called his people back in order not to lose them all. The Hungarians started to march in the direction of the mountains near </a:t>
            </a:r>
            <a:r>
              <a:rPr lang="en-GB" sz="3600" dirty="0" err="1" smtClean="0">
                <a:latin typeface="Garamond" panose="02020404030301010803" pitchFamily="18" charset="0"/>
              </a:rPr>
              <a:t>Torda</a:t>
            </a:r>
            <a:r>
              <a:rPr lang="en-GB" sz="3600" dirty="0" smtClean="0">
                <a:latin typeface="Garamond" panose="02020404030301010803" pitchFamily="18" charset="0"/>
              </a:rPr>
              <a:t>. The </a:t>
            </a:r>
            <a:r>
              <a:rPr lang="en-GB" sz="3600" dirty="0" err="1" smtClean="0">
                <a:latin typeface="Garamond" panose="02020404030301010803" pitchFamily="18" charset="0"/>
              </a:rPr>
              <a:t>Kuns</a:t>
            </a:r>
            <a:r>
              <a:rPr lang="en-GB" sz="3600" dirty="0" smtClean="0">
                <a:latin typeface="Garamond" panose="02020404030301010803" pitchFamily="18" charset="0"/>
              </a:rPr>
              <a:t> started to follow them. „Get them! Get them!” - cried the </a:t>
            </a:r>
            <a:r>
              <a:rPr lang="en-GB" sz="3600" dirty="0" err="1" smtClean="0">
                <a:latin typeface="Garamond" panose="02020404030301010803" pitchFamily="18" charset="0"/>
              </a:rPr>
              <a:t>Kuns</a:t>
            </a:r>
            <a:r>
              <a:rPr lang="en-GB" sz="3600" dirty="0" smtClean="0">
                <a:latin typeface="Garamond" panose="02020404030301010803" pitchFamily="18" charset="0"/>
              </a:rPr>
              <a:t>. They knew if they get Laszlo, they will get Hungary too.  They all started to chase King Laszlo.</a:t>
            </a:r>
            <a:endParaRPr lang="en-GB" sz="3600" dirty="0">
              <a:latin typeface="Garamond" panose="02020404030301010803" pitchFamily="18" charset="0"/>
            </a:endParaRPr>
          </a:p>
        </p:txBody>
      </p:sp>
    </p:spTree>
    <p:extLst>
      <p:ext uri="{BB962C8B-B14F-4D97-AF65-F5344CB8AC3E}">
        <p14:creationId xmlns:p14="http://schemas.microsoft.com/office/powerpoint/2010/main" val="316895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60000">
              <a:schemeClr val="accent4">
                <a:lumMod val="60000"/>
                <a:lumOff val="40000"/>
              </a:schemeClr>
            </a:gs>
            <a:gs pos="83000">
              <a:schemeClr val="accent6">
                <a:lumMod val="60000"/>
                <a:lumOff val="40000"/>
              </a:schemeClr>
            </a:gs>
            <a:gs pos="100000">
              <a:schemeClr val="accent6"/>
            </a:gs>
          </a:gsLst>
          <a:lin ang="5400000" scaled="1"/>
        </a:gradFill>
        <a:effectLst/>
      </p:bgPr>
    </p:bg>
    <p:spTree>
      <p:nvGrpSpPr>
        <p:cNvPr id="1" name=""/>
        <p:cNvGrpSpPr/>
        <p:nvPr/>
      </p:nvGrpSpPr>
      <p:grpSpPr>
        <a:xfrm>
          <a:off x="0" y="0"/>
          <a:ext cx="0" cy="0"/>
          <a:chOff x="0" y="0"/>
          <a:chExt cx="0" cy="0"/>
        </a:xfrm>
      </p:grpSpPr>
      <p:pic>
        <p:nvPicPr>
          <p:cNvPr id="2" name="Kép 1" descr="scansione0005.jpg"/>
          <p:cNvPicPr/>
          <p:nvPr/>
        </p:nvPicPr>
        <p:blipFill>
          <a:blip r:embed="rId2" cstate="print"/>
          <a:stretch>
            <a:fillRect/>
          </a:stretch>
        </p:blipFill>
        <p:spPr>
          <a:xfrm>
            <a:off x="335280" y="250006"/>
            <a:ext cx="5760720" cy="3934460"/>
          </a:xfrm>
          <a:prstGeom prst="rect">
            <a:avLst/>
          </a:prstGeom>
        </p:spPr>
      </p:pic>
      <p:sp>
        <p:nvSpPr>
          <p:cNvPr id="3" name="Téglalap 2"/>
          <p:cNvSpPr/>
          <p:nvPr/>
        </p:nvSpPr>
        <p:spPr>
          <a:xfrm>
            <a:off x="335280" y="4303699"/>
            <a:ext cx="5760720" cy="2308324"/>
          </a:xfrm>
          <a:prstGeom prst="rect">
            <a:avLst/>
          </a:prstGeom>
        </p:spPr>
        <p:txBody>
          <a:bodyPr wrap="square">
            <a:spAutoFit/>
          </a:bodyPr>
          <a:lstStyle/>
          <a:p>
            <a:pPr algn="just"/>
            <a:r>
              <a:rPr lang="en-GB" sz="3600" dirty="0" smtClean="0">
                <a:latin typeface="Garamond" panose="02020404030301010803" pitchFamily="18" charset="0"/>
                <a:ea typeface="Times New Roman" panose="02020603050405020304" pitchFamily="18" charset="0"/>
              </a:rPr>
              <a:t>Laszlo’s horse was running very fast so it became very </a:t>
            </a:r>
            <a:r>
              <a:rPr lang="en-GB" sz="3600" dirty="0" err="1" smtClean="0">
                <a:latin typeface="Garamond" panose="02020404030301010803" pitchFamily="18" charset="0"/>
                <a:ea typeface="Times New Roman" panose="02020603050405020304" pitchFamily="18" charset="0"/>
              </a:rPr>
              <a:t>very</a:t>
            </a:r>
            <a:r>
              <a:rPr lang="en-GB" sz="3600" dirty="0" smtClean="0">
                <a:latin typeface="Garamond" panose="02020404030301010803" pitchFamily="18" charset="0"/>
                <a:ea typeface="Times New Roman" panose="02020603050405020304" pitchFamily="18" charset="0"/>
              </a:rPr>
              <a:t> tired and the </a:t>
            </a:r>
            <a:r>
              <a:rPr lang="en-GB" sz="3600" dirty="0" err="1" smtClean="0">
                <a:latin typeface="Garamond" panose="02020404030301010803" pitchFamily="18" charset="0"/>
                <a:ea typeface="Times New Roman" panose="02020603050405020304" pitchFamily="18" charset="0"/>
              </a:rPr>
              <a:t>Kuns</a:t>
            </a:r>
            <a:r>
              <a:rPr lang="en-GB" sz="3600" dirty="0" smtClean="0">
                <a:latin typeface="Garamond" panose="02020404030301010803" pitchFamily="18" charset="0"/>
                <a:ea typeface="Times New Roman" panose="02020603050405020304" pitchFamily="18" charset="0"/>
              </a:rPr>
              <a:t> got very close to him. </a:t>
            </a:r>
            <a:endParaRPr lang="en-GB" sz="3600" dirty="0">
              <a:latin typeface="Garamond" panose="02020404030301010803" pitchFamily="18" charset="0"/>
            </a:endParaRPr>
          </a:p>
        </p:txBody>
      </p:sp>
      <p:sp>
        <p:nvSpPr>
          <p:cNvPr id="4" name="Téglalap 3"/>
          <p:cNvSpPr/>
          <p:nvPr/>
        </p:nvSpPr>
        <p:spPr>
          <a:xfrm>
            <a:off x="6096000" y="425714"/>
            <a:ext cx="5818632" cy="4524315"/>
          </a:xfrm>
          <a:prstGeom prst="rect">
            <a:avLst/>
          </a:prstGeom>
        </p:spPr>
        <p:txBody>
          <a:bodyPr wrap="square">
            <a:spAutoFit/>
          </a:bodyPr>
          <a:lstStyle/>
          <a:p>
            <a:pPr marL="228600" algn="just">
              <a:spcAft>
                <a:spcPts val="0"/>
              </a:spcAft>
            </a:pPr>
            <a:r>
              <a:rPr lang="en-GB" sz="3600" dirty="0" smtClean="0">
                <a:latin typeface="Garamond" panose="02020404030301010803" pitchFamily="18" charset="0"/>
                <a:ea typeface="Times New Roman" panose="02020603050405020304" pitchFamily="18" charset="0"/>
                <a:cs typeface="Times New Roman" panose="02020603050405020304" pitchFamily="18" charset="0"/>
              </a:rPr>
              <a:t>They almost reached him with their axes. Laszlo looked up in the sky and called God.  „Help me God, I fought for you”. God listened to Laszlo’s prayer and made a miracle. He divided the mountain behind the King. </a:t>
            </a:r>
            <a:endParaRPr lang="en-GB" sz="3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9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60000">
              <a:schemeClr val="accent4">
                <a:lumMod val="60000"/>
                <a:lumOff val="40000"/>
              </a:schemeClr>
            </a:gs>
            <a:gs pos="83000">
              <a:schemeClr val="accent6">
                <a:lumMod val="60000"/>
                <a:lumOff val="40000"/>
              </a:schemeClr>
            </a:gs>
            <a:gs pos="100000">
              <a:schemeClr val="accent6"/>
            </a:gs>
          </a:gsLst>
          <a:lin ang="5400000" scaled="1"/>
        </a:gradFill>
        <a:effectLst/>
      </p:bgPr>
    </p:bg>
    <p:spTree>
      <p:nvGrpSpPr>
        <p:cNvPr id="1" name=""/>
        <p:cNvGrpSpPr/>
        <p:nvPr/>
      </p:nvGrpSpPr>
      <p:grpSpPr>
        <a:xfrm>
          <a:off x="0" y="0"/>
          <a:ext cx="0" cy="0"/>
          <a:chOff x="0" y="0"/>
          <a:chExt cx="0" cy="0"/>
        </a:xfrm>
      </p:grpSpPr>
      <p:pic>
        <p:nvPicPr>
          <p:cNvPr id="2" name="Kép 1" descr="scansione0002.jpg"/>
          <p:cNvPicPr/>
          <p:nvPr/>
        </p:nvPicPr>
        <p:blipFill>
          <a:blip r:embed="rId2" cstate="print"/>
          <a:stretch>
            <a:fillRect/>
          </a:stretch>
        </p:blipFill>
        <p:spPr>
          <a:xfrm>
            <a:off x="269367" y="2475548"/>
            <a:ext cx="5762625" cy="4010025"/>
          </a:xfrm>
          <a:prstGeom prst="rect">
            <a:avLst/>
          </a:prstGeom>
        </p:spPr>
      </p:pic>
      <p:sp>
        <p:nvSpPr>
          <p:cNvPr id="3" name="Téglalap 2"/>
          <p:cNvSpPr/>
          <p:nvPr/>
        </p:nvSpPr>
        <p:spPr>
          <a:xfrm>
            <a:off x="0" y="545515"/>
            <a:ext cx="6096000" cy="1754326"/>
          </a:xfrm>
          <a:prstGeom prst="rect">
            <a:avLst/>
          </a:prstGeom>
        </p:spPr>
        <p:txBody>
          <a:bodyPr>
            <a:spAutoFit/>
          </a:bodyPr>
          <a:lstStyle/>
          <a:p>
            <a:pPr marL="228600" algn="just">
              <a:spcAft>
                <a:spcPts val="0"/>
              </a:spcAft>
            </a:pPr>
            <a:r>
              <a:rPr lang="en-GB" sz="3600" dirty="0" smtClean="0">
                <a:latin typeface="Garamond" panose="02020404030301010803" pitchFamily="18" charset="0"/>
                <a:ea typeface="Times New Roman" panose="02020603050405020304" pitchFamily="18" charset="0"/>
                <a:cs typeface="Times New Roman" panose="02020603050405020304" pitchFamily="18" charset="0"/>
              </a:rPr>
              <a:t>The </a:t>
            </a:r>
            <a:r>
              <a:rPr lang="en-GB" sz="3600" dirty="0" err="1" smtClean="0">
                <a:latin typeface="Garamond" panose="02020404030301010803" pitchFamily="18" charset="0"/>
                <a:ea typeface="Times New Roman" panose="02020603050405020304" pitchFamily="18" charset="0"/>
                <a:cs typeface="Times New Roman" panose="02020603050405020304" pitchFamily="18" charset="0"/>
              </a:rPr>
              <a:t>Kuns</a:t>
            </a:r>
            <a:r>
              <a:rPr lang="en-GB" sz="3600" dirty="0" smtClean="0">
                <a:latin typeface="Garamond" panose="02020404030301010803" pitchFamily="18" charset="0"/>
                <a:ea typeface="Times New Roman" panose="02020603050405020304" pitchFamily="18" charset="0"/>
                <a:cs typeface="Times New Roman" panose="02020603050405020304" pitchFamily="18" charset="0"/>
              </a:rPr>
              <a:t> and their horses got scared because there was a very big gorge in front of them.</a:t>
            </a:r>
            <a:endParaRPr lang="en-GB" sz="3600" dirty="0">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4" name="Kép 3" descr="scansione0003.jpg"/>
          <p:cNvPicPr/>
          <p:nvPr/>
        </p:nvPicPr>
        <p:blipFill>
          <a:blip r:embed="rId3" cstate="print"/>
          <a:stretch>
            <a:fillRect/>
          </a:stretch>
        </p:blipFill>
        <p:spPr>
          <a:xfrm>
            <a:off x="6241351" y="134035"/>
            <a:ext cx="5762625" cy="4000500"/>
          </a:xfrm>
          <a:prstGeom prst="rect">
            <a:avLst/>
          </a:prstGeom>
        </p:spPr>
      </p:pic>
      <p:sp>
        <p:nvSpPr>
          <p:cNvPr id="7" name="Téglalap 6"/>
          <p:cNvSpPr/>
          <p:nvPr/>
        </p:nvSpPr>
        <p:spPr>
          <a:xfrm>
            <a:off x="6241351" y="4280437"/>
            <a:ext cx="5636705" cy="2246769"/>
          </a:xfrm>
          <a:prstGeom prst="rect">
            <a:avLst/>
          </a:prstGeom>
        </p:spPr>
        <p:txBody>
          <a:bodyPr wrap="square">
            <a:spAutoFit/>
          </a:bodyPr>
          <a:lstStyle/>
          <a:p>
            <a:pPr algn="just">
              <a:spcAft>
                <a:spcPts val="0"/>
              </a:spcAft>
            </a:pP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According to the legend this is the true story of how </a:t>
            </a:r>
            <a:r>
              <a:rPr lang="en-GB" sz="2800" dirty="0" err="1" smtClean="0">
                <a:latin typeface="Times New Roman" panose="02020603050405020304" pitchFamily="18" charset="0"/>
                <a:ea typeface="Times New Roman" panose="02020603050405020304" pitchFamily="18" charset="0"/>
                <a:cs typeface="Times New Roman" panose="02020603050405020304" pitchFamily="18" charset="0"/>
              </a:rPr>
              <a:t>Torda</a:t>
            </a: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 gorge was formed. On the highest peak, the Horseshoe peak you can still see the marks of St Laszlo’s horse.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97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9080" y="452388"/>
            <a:ext cx="11582400" cy="2479974"/>
          </a:xfrm>
          <a:prstGeom prst="rect">
            <a:avLst/>
          </a:prstGeom>
        </p:spPr>
        <p:txBody>
          <a:bodyPr wrap="square">
            <a:spAutoFit/>
          </a:bodyPr>
          <a:lstStyle/>
          <a:p>
            <a:pPr>
              <a:lnSpc>
                <a:spcPct val="115000"/>
              </a:lnSpc>
              <a:spcAft>
                <a:spcPts val="1000"/>
              </a:spcAft>
            </a:pPr>
            <a:r>
              <a:rPr lang="en-GB" sz="2000" dirty="0" smtClean="0">
                <a:latin typeface="Garamond" panose="02020404030301010803" pitchFamily="18" charset="0"/>
                <a:ea typeface="Times New Roman" panose="02020603050405020304" pitchFamily="18" charset="0"/>
                <a:cs typeface="Times New Roman" panose="02020603050405020304" pitchFamily="18" charset="0"/>
              </a:rPr>
              <a:t>Source: Hungarian Illuminated Chronicle</a:t>
            </a:r>
          </a:p>
          <a:p>
            <a:pPr>
              <a:lnSpc>
                <a:spcPct val="115000"/>
              </a:lnSpc>
              <a:spcAft>
                <a:spcPts val="1000"/>
              </a:spcAft>
            </a:pPr>
            <a:r>
              <a:rPr lang="en-GB" sz="2000" dirty="0" smtClean="0">
                <a:latin typeface="Garamond" panose="02020404030301010803" pitchFamily="18" charset="0"/>
                <a:ea typeface="Times New Roman" panose="02020603050405020304" pitchFamily="18" charset="0"/>
                <a:cs typeface="Times New Roman" panose="02020603050405020304" pitchFamily="18" charset="0"/>
              </a:rPr>
              <a:t>Disclaimer:</a:t>
            </a:r>
            <a:endParaRPr lang="en-GB" sz="20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2000" i="1" dirty="0" smtClean="0">
                <a:latin typeface="Garamond" panose="02020404030301010803" pitchFamily="18" charset="0"/>
                <a:ea typeface="Times New Roman" panose="02020603050405020304" pitchFamily="18"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ct val="115000"/>
              </a:lnSpc>
              <a:spcAft>
                <a:spcPts val="1000"/>
              </a:spcAft>
            </a:pPr>
            <a:endParaRPr lang="hu-H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Kép 2"/>
          <p:cNvPicPr/>
          <p:nvPr/>
        </p:nvPicPr>
        <p:blipFill>
          <a:blip r:embed="rId2" cstate="print">
            <a:extLst>
              <a:ext uri="{28A0092B-C50C-407E-A947-70E740481C1C}">
                <a14:useLocalDpi xmlns:a14="http://schemas.microsoft.com/office/drawing/2010/main" val="0"/>
              </a:ext>
            </a:extLst>
          </a:blip>
          <a:stretch>
            <a:fillRect/>
          </a:stretch>
        </p:blipFill>
        <p:spPr>
          <a:xfrm>
            <a:off x="8782050" y="2416048"/>
            <a:ext cx="3059430" cy="873760"/>
          </a:xfrm>
          <a:prstGeom prst="rect">
            <a:avLst/>
          </a:prstGeom>
        </p:spPr>
      </p:pic>
      <p:sp>
        <p:nvSpPr>
          <p:cNvPr id="4" name="Téglalap 3"/>
          <p:cNvSpPr/>
          <p:nvPr/>
        </p:nvSpPr>
        <p:spPr>
          <a:xfrm>
            <a:off x="582824" y="2701955"/>
            <a:ext cx="5224122" cy="587853"/>
          </a:xfrm>
          <a:prstGeom prst="rect">
            <a:avLst/>
          </a:prstGeom>
        </p:spPr>
        <p:txBody>
          <a:bodyPr wrap="none">
            <a:spAutoFit/>
          </a:bodyPr>
          <a:lstStyle/>
          <a:p>
            <a:pPr algn="ctr">
              <a:lnSpc>
                <a:spcPct val="115000"/>
              </a:lnSpc>
              <a:spcAft>
                <a:spcPts val="1000"/>
              </a:spcAft>
            </a:pPr>
            <a:r>
              <a:rPr lang="hu-HU" sz="2800" b="1" i="1" dirty="0">
                <a:solidFill>
                  <a:srgbClr val="314451"/>
                </a:solidFill>
                <a:latin typeface="Garamond" panose="02020404030301010803" pitchFamily="18" charset="0"/>
                <a:ea typeface="Times New Roman" panose="02020603050405020304" pitchFamily="18" charset="0"/>
                <a:cs typeface="Times New Roman" panose="02020603050405020304" pitchFamily="18" charset="0"/>
              </a:rPr>
              <a:t>Erasmus+ </a:t>
            </a:r>
            <a:r>
              <a:rPr lang="hu-HU" sz="2800" b="1" i="1" u="sng" dirty="0">
                <a:solidFill>
                  <a:srgbClr val="0000FF"/>
                </a:solidFill>
                <a:latin typeface="Garamond" panose="02020404030301010803" pitchFamily="18" charset="0"/>
                <a:ea typeface="Times New Roman" panose="02020603050405020304" pitchFamily="18" charset="0"/>
                <a:cs typeface="Times New Roman" panose="02020603050405020304" pitchFamily="18" charset="0"/>
                <a:hlinkClick r:id="rId3"/>
              </a:rPr>
              <a:t>BookPals@schools.eu</a:t>
            </a:r>
            <a:endParaRPr lang="hu-HU" sz="28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8" name="Kép 17"/>
          <p:cNvPicPr/>
          <p:nvPr/>
        </p:nvPicPr>
        <p:blipFill>
          <a:blip r:embed="rId4" cstate="print">
            <a:extLst>
              <a:ext uri="{28A0092B-C50C-407E-A947-70E740481C1C}">
                <a14:useLocalDpi xmlns:a14="http://schemas.microsoft.com/office/drawing/2010/main" val="0"/>
              </a:ext>
            </a:extLst>
          </a:blip>
          <a:stretch>
            <a:fillRect/>
          </a:stretch>
        </p:blipFill>
        <p:spPr>
          <a:xfrm>
            <a:off x="994806" y="4180707"/>
            <a:ext cx="1175872" cy="702564"/>
          </a:xfrm>
          <a:prstGeom prst="rect">
            <a:avLst/>
          </a:prstGeom>
          <a:ln>
            <a:solidFill>
              <a:schemeClr val="accent1"/>
            </a:solidFill>
          </a:ln>
        </p:spPr>
      </p:pic>
      <p:pic>
        <p:nvPicPr>
          <p:cNvPr id="19" name="Kép 18"/>
          <p:cNvPicPr/>
          <p:nvPr/>
        </p:nvPicPr>
        <p:blipFill>
          <a:blip r:embed="rId5" cstate="print">
            <a:extLst>
              <a:ext uri="{28A0092B-C50C-407E-A947-70E740481C1C}">
                <a14:useLocalDpi xmlns:a14="http://schemas.microsoft.com/office/drawing/2010/main" val="0"/>
              </a:ext>
            </a:extLst>
          </a:blip>
          <a:stretch>
            <a:fillRect/>
          </a:stretch>
        </p:blipFill>
        <p:spPr>
          <a:xfrm>
            <a:off x="2764502" y="4160520"/>
            <a:ext cx="1106424" cy="702563"/>
          </a:xfrm>
          <a:prstGeom prst="rect">
            <a:avLst/>
          </a:prstGeom>
          <a:ln>
            <a:solidFill>
              <a:schemeClr val="accent1"/>
            </a:solidFill>
          </a:ln>
        </p:spPr>
      </p:pic>
      <p:pic>
        <p:nvPicPr>
          <p:cNvPr id="20" name="Kép 19"/>
          <p:cNvPicPr/>
          <p:nvPr/>
        </p:nvPicPr>
        <p:blipFill>
          <a:blip r:embed="rId6" cstate="print">
            <a:extLst>
              <a:ext uri="{28A0092B-C50C-407E-A947-70E740481C1C}">
                <a14:useLocalDpi xmlns:a14="http://schemas.microsoft.com/office/drawing/2010/main" val="0"/>
              </a:ext>
            </a:extLst>
          </a:blip>
          <a:stretch>
            <a:fillRect/>
          </a:stretch>
        </p:blipFill>
        <p:spPr>
          <a:xfrm>
            <a:off x="4464750" y="4160520"/>
            <a:ext cx="1127760" cy="702563"/>
          </a:xfrm>
          <a:prstGeom prst="rect">
            <a:avLst/>
          </a:prstGeom>
          <a:ln>
            <a:solidFill>
              <a:schemeClr val="accent1"/>
            </a:solidFill>
          </a:ln>
        </p:spPr>
      </p:pic>
      <p:pic>
        <p:nvPicPr>
          <p:cNvPr id="21" name="Kép 20"/>
          <p:cNvPicPr/>
          <p:nvPr/>
        </p:nvPicPr>
        <p:blipFill>
          <a:blip r:embed="rId7" cstate="print">
            <a:extLst>
              <a:ext uri="{28A0092B-C50C-407E-A947-70E740481C1C}">
                <a14:useLocalDpi xmlns:a14="http://schemas.microsoft.com/office/drawing/2010/main" val="0"/>
              </a:ext>
            </a:extLst>
          </a:blip>
          <a:stretch>
            <a:fillRect/>
          </a:stretch>
        </p:blipFill>
        <p:spPr>
          <a:xfrm>
            <a:off x="6186334" y="4160520"/>
            <a:ext cx="1148962" cy="702563"/>
          </a:xfrm>
          <a:prstGeom prst="rect">
            <a:avLst/>
          </a:prstGeom>
          <a:ln>
            <a:solidFill>
              <a:schemeClr val="accent1"/>
            </a:solidFill>
          </a:ln>
        </p:spPr>
      </p:pic>
      <p:pic>
        <p:nvPicPr>
          <p:cNvPr id="22" name="Kép 21"/>
          <p:cNvPicPr/>
          <p:nvPr/>
        </p:nvPicPr>
        <p:blipFill>
          <a:blip r:embed="rId8" cstate="print">
            <a:extLst>
              <a:ext uri="{28A0092B-C50C-407E-A947-70E740481C1C}">
                <a14:useLocalDpi xmlns:a14="http://schemas.microsoft.com/office/drawing/2010/main" val="0"/>
              </a:ext>
            </a:extLst>
          </a:blip>
          <a:stretch>
            <a:fillRect/>
          </a:stretch>
        </p:blipFill>
        <p:spPr>
          <a:xfrm>
            <a:off x="7929120" y="4160520"/>
            <a:ext cx="1144541" cy="702563"/>
          </a:xfrm>
          <a:prstGeom prst="rect">
            <a:avLst/>
          </a:prstGeom>
          <a:ln>
            <a:solidFill>
              <a:schemeClr val="accent1"/>
            </a:solidFill>
          </a:ln>
        </p:spPr>
      </p:pic>
      <p:pic>
        <p:nvPicPr>
          <p:cNvPr id="23" name="Kép 22"/>
          <p:cNvPicPr/>
          <p:nvPr/>
        </p:nvPicPr>
        <p:blipFill>
          <a:blip r:embed="rId9" cstate="print">
            <a:extLst>
              <a:ext uri="{28A0092B-C50C-407E-A947-70E740481C1C}">
                <a14:useLocalDpi xmlns:a14="http://schemas.microsoft.com/office/drawing/2010/main" val="0"/>
              </a:ext>
            </a:extLst>
          </a:blip>
          <a:stretch>
            <a:fillRect/>
          </a:stretch>
        </p:blipFill>
        <p:spPr>
          <a:xfrm>
            <a:off x="9667485" y="4160520"/>
            <a:ext cx="1104348" cy="702563"/>
          </a:xfrm>
          <a:prstGeom prst="rect">
            <a:avLst/>
          </a:prstGeom>
          <a:ln>
            <a:solidFill>
              <a:schemeClr val="accent1"/>
            </a:solidFill>
          </a:ln>
        </p:spPr>
      </p:pic>
    </p:spTree>
    <p:extLst>
      <p:ext uri="{BB962C8B-B14F-4D97-AF65-F5344CB8AC3E}">
        <p14:creationId xmlns:p14="http://schemas.microsoft.com/office/powerpoint/2010/main" val="336815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nvPr/>
        </p:nvPicPr>
        <p:blipFill>
          <a:blip r:embed="rId2">
            <a:extLst>
              <a:ext uri="{28A0092B-C50C-407E-A947-70E740481C1C}">
                <a14:useLocalDpi xmlns:a14="http://schemas.microsoft.com/office/drawing/2010/main" val="0"/>
              </a:ext>
            </a:extLst>
          </a:blip>
          <a:stretch>
            <a:fillRect/>
          </a:stretch>
        </p:blipFill>
        <p:spPr>
          <a:xfrm>
            <a:off x="674090" y="1305207"/>
            <a:ext cx="3104089" cy="3164205"/>
          </a:xfrm>
          <a:prstGeom prst="rect">
            <a:avLst/>
          </a:prstGeom>
        </p:spPr>
      </p:pic>
      <p:sp>
        <p:nvSpPr>
          <p:cNvPr id="3" name="Szövegdoboz 2"/>
          <p:cNvSpPr txBox="1"/>
          <p:nvPr/>
        </p:nvSpPr>
        <p:spPr>
          <a:xfrm>
            <a:off x="3975798" y="1309024"/>
            <a:ext cx="2120202" cy="1200329"/>
          </a:xfrm>
          <a:prstGeom prst="rect">
            <a:avLst/>
          </a:prstGeom>
          <a:noFill/>
        </p:spPr>
        <p:txBody>
          <a:bodyPr wrap="square" rtlCol="0">
            <a:spAutoFit/>
          </a:bodyPr>
          <a:lstStyle/>
          <a:p>
            <a:r>
              <a:rPr lang="hu-HU" sz="2400" dirty="0" err="1" smtClean="0">
                <a:latin typeface="Garamond" panose="02020404030301010803" pitchFamily="18" charset="0"/>
              </a:rPr>
              <a:t>Drawn</a:t>
            </a:r>
            <a:r>
              <a:rPr lang="hu-HU" sz="2400" dirty="0" smtClean="0">
                <a:latin typeface="Garamond" panose="02020404030301010803" pitchFamily="18" charset="0"/>
              </a:rPr>
              <a:t> </a:t>
            </a:r>
            <a:r>
              <a:rPr lang="hu-HU" sz="2400" dirty="0" err="1" smtClean="0">
                <a:latin typeface="Garamond" panose="02020404030301010803" pitchFamily="18" charset="0"/>
              </a:rPr>
              <a:t>by</a:t>
            </a:r>
            <a:r>
              <a:rPr lang="hu-HU" sz="2400" dirty="0" smtClean="0">
                <a:latin typeface="Garamond" panose="02020404030301010803" pitchFamily="18" charset="0"/>
              </a:rPr>
              <a:t> </a:t>
            </a:r>
          </a:p>
          <a:p>
            <a:r>
              <a:rPr lang="hu-HU" sz="2400" dirty="0" smtClean="0">
                <a:latin typeface="Garamond" panose="02020404030301010803" pitchFamily="18" charset="0"/>
              </a:rPr>
              <a:t>Nóra </a:t>
            </a:r>
            <a:r>
              <a:rPr lang="hu-HU" sz="2400" dirty="0" err="1" smtClean="0">
                <a:latin typeface="Garamond" panose="02020404030301010803" pitchFamily="18" charset="0"/>
              </a:rPr>
              <a:t>Kotnyek</a:t>
            </a:r>
            <a:r>
              <a:rPr lang="hu-HU" sz="2400" dirty="0" smtClean="0">
                <a:latin typeface="Garamond" panose="02020404030301010803" pitchFamily="18" charset="0"/>
              </a:rPr>
              <a:t>, 10/B</a:t>
            </a:r>
            <a:endParaRPr lang="hu-HU" sz="2400" dirty="0">
              <a:latin typeface="Garamond" panose="02020404030301010803" pitchFamily="18" charset="0"/>
            </a:endParaRPr>
          </a:p>
        </p:txBody>
      </p:sp>
      <p:pic>
        <p:nvPicPr>
          <p:cNvPr id="4" name="Kép 3"/>
          <p:cNvPicPr/>
          <p:nvPr/>
        </p:nvPicPr>
        <p:blipFill>
          <a:blip r:embed="rId3"/>
          <a:srcRect/>
          <a:stretch>
            <a:fillRect/>
          </a:stretch>
        </p:blipFill>
        <p:spPr bwMode="auto">
          <a:xfrm>
            <a:off x="6693374" y="1305206"/>
            <a:ext cx="2301875" cy="3164205"/>
          </a:xfrm>
          <a:prstGeom prst="rect">
            <a:avLst/>
          </a:prstGeom>
          <a:noFill/>
          <a:ln w="9525">
            <a:noFill/>
            <a:miter lim="800000"/>
            <a:headEnd/>
            <a:tailEnd/>
          </a:ln>
        </p:spPr>
      </p:pic>
      <p:sp>
        <p:nvSpPr>
          <p:cNvPr id="5" name="Szövegdoboz 4"/>
          <p:cNvSpPr txBox="1"/>
          <p:nvPr/>
        </p:nvSpPr>
        <p:spPr>
          <a:xfrm>
            <a:off x="9216270" y="1309024"/>
            <a:ext cx="2270927" cy="1200329"/>
          </a:xfrm>
          <a:prstGeom prst="rect">
            <a:avLst/>
          </a:prstGeom>
          <a:noFill/>
        </p:spPr>
        <p:txBody>
          <a:bodyPr wrap="square" rtlCol="0">
            <a:spAutoFit/>
          </a:bodyPr>
          <a:lstStyle/>
          <a:p>
            <a:r>
              <a:rPr lang="hu-HU" sz="2400" dirty="0" smtClean="0">
                <a:latin typeface="Garamond" panose="02020404030301010803" pitchFamily="18" charset="0"/>
              </a:rPr>
              <a:t>Edited </a:t>
            </a:r>
            <a:r>
              <a:rPr lang="hu-HU" sz="2400" dirty="0" err="1" smtClean="0">
                <a:latin typeface="Garamond" panose="02020404030301010803" pitchFamily="18" charset="0"/>
              </a:rPr>
              <a:t>by</a:t>
            </a:r>
            <a:r>
              <a:rPr lang="hu-HU" sz="2400" dirty="0" smtClean="0">
                <a:latin typeface="Garamond" panose="02020404030301010803" pitchFamily="18" charset="0"/>
              </a:rPr>
              <a:t> György </a:t>
            </a:r>
            <a:r>
              <a:rPr lang="hu-HU" sz="2400" dirty="0" err="1" smtClean="0">
                <a:latin typeface="Garamond" panose="02020404030301010803" pitchFamily="18" charset="0"/>
              </a:rPr>
              <a:t>Bánóczki</a:t>
            </a:r>
            <a:r>
              <a:rPr lang="hu-HU" sz="2400" dirty="0" smtClean="0">
                <a:latin typeface="Garamond" panose="02020404030301010803" pitchFamily="18" charset="0"/>
              </a:rPr>
              <a:t> </a:t>
            </a:r>
          </a:p>
          <a:p>
            <a:r>
              <a:rPr lang="hu-HU" sz="2400" dirty="0" smtClean="0">
                <a:latin typeface="Garamond" panose="02020404030301010803" pitchFamily="18" charset="0"/>
              </a:rPr>
              <a:t>12/B</a:t>
            </a:r>
            <a:endParaRPr lang="hu-HU" sz="2400" dirty="0">
              <a:latin typeface="Garamond" panose="02020404030301010803" pitchFamily="18" charset="0"/>
            </a:endParaRPr>
          </a:p>
        </p:txBody>
      </p:sp>
      <p:sp>
        <p:nvSpPr>
          <p:cNvPr id="6" name="Téglalap 5"/>
          <p:cNvSpPr/>
          <p:nvPr/>
        </p:nvSpPr>
        <p:spPr>
          <a:xfrm>
            <a:off x="8415314" y="5996904"/>
            <a:ext cx="3347007" cy="396006"/>
          </a:xfrm>
          <a:prstGeom prst="rect">
            <a:avLst/>
          </a:prstGeom>
        </p:spPr>
        <p:txBody>
          <a:bodyPr wrap="none">
            <a:spAutoFit/>
          </a:bodyPr>
          <a:lstStyle/>
          <a:p>
            <a:pPr>
              <a:lnSpc>
                <a:spcPct val="115000"/>
              </a:lnSpc>
              <a:spcAft>
                <a:spcPts val="0"/>
              </a:spcAft>
            </a:pPr>
            <a:r>
              <a:rPr lang="hu-HU" dirty="0">
                <a:latin typeface="Garamond" panose="02020404030301010803" pitchFamily="18" charset="0"/>
                <a:ea typeface="Times New Roman" panose="02020603050405020304" pitchFamily="18" charset="0"/>
                <a:cs typeface="Times New Roman" panose="02020603050405020304" pitchFamily="18" charset="0"/>
              </a:rPr>
              <a:t>Mentor: Katalin, Sándorné </a:t>
            </a:r>
            <a:r>
              <a:rPr lang="hu-HU" dirty="0" err="1">
                <a:latin typeface="Garamond" panose="02020404030301010803" pitchFamily="18" charset="0"/>
                <a:ea typeface="Times New Roman" panose="02020603050405020304" pitchFamily="18" charset="0"/>
                <a:cs typeface="Times New Roman" panose="02020603050405020304" pitchFamily="18" charset="0"/>
              </a:rPr>
              <a:t>Peleskei</a:t>
            </a:r>
            <a:endParaRPr lang="hu-HU" sz="12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7" name="Szövegdoboz 6"/>
          <p:cNvSpPr txBox="1"/>
          <p:nvPr/>
        </p:nvSpPr>
        <p:spPr>
          <a:xfrm>
            <a:off x="674090" y="6023578"/>
            <a:ext cx="4189312" cy="369332"/>
          </a:xfrm>
          <a:prstGeom prst="rect">
            <a:avLst/>
          </a:prstGeom>
          <a:noFill/>
        </p:spPr>
        <p:txBody>
          <a:bodyPr wrap="square" rtlCol="0">
            <a:spAutoFit/>
          </a:bodyPr>
          <a:lstStyle/>
          <a:p>
            <a:r>
              <a:rPr lang="en-GB" dirty="0" smtClean="0">
                <a:latin typeface="Garamond" panose="02020404030301010803" pitchFamily="18" charset="0"/>
              </a:rPr>
              <a:t>The presentation was made by </a:t>
            </a:r>
            <a:r>
              <a:rPr lang="en-GB" dirty="0" err="1" smtClean="0">
                <a:latin typeface="Garamond" panose="02020404030301010803" pitchFamily="18" charset="0"/>
              </a:rPr>
              <a:t>Viktória</a:t>
            </a:r>
            <a:r>
              <a:rPr lang="en-GB" dirty="0" smtClean="0">
                <a:latin typeface="Garamond" panose="02020404030301010803" pitchFamily="18" charset="0"/>
              </a:rPr>
              <a:t> Vas</a:t>
            </a:r>
            <a:endParaRPr lang="en-GB" dirty="0">
              <a:latin typeface="Garamond" panose="02020404030301010803" pitchFamily="18" charset="0"/>
            </a:endParaRPr>
          </a:p>
        </p:txBody>
      </p:sp>
    </p:spTree>
    <p:extLst>
      <p:ext uri="{BB962C8B-B14F-4D97-AF65-F5344CB8AC3E}">
        <p14:creationId xmlns:p14="http://schemas.microsoft.com/office/powerpoint/2010/main" val="304954047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359</Words>
  <Application>Microsoft Office PowerPoint</Application>
  <PresentationFormat>Szélesvásznú</PresentationFormat>
  <Paragraphs>21</Paragraphs>
  <Slides>7</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7</vt:i4>
      </vt:variant>
    </vt:vector>
  </HeadingPairs>
  <TitlesOfParts>
    <vt:vector size="13" baseType="lpstr">
      <vt:lpstr>Arial</vt:lpstr>
      <vt:lpstr>Calibri</vt:lpstr>
      <vt:lpstr>Calibri Light</vt:lpstr>
      <vt:lpstr>Garamond</vt:lpstr>
      <vt:lpstr>Times New Roman</vt:lpstr>
      <vt:lpstr>Office-téma</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Windows-felhasználó</dc:creator>
  <cp:lastModifiedBy>Windows-felhasználó</cp:lastModifiedBy>
  <cp:revision>14</cp:revision>
  <dcterms:created xsi:type="dcterms:W3CDTF">2017-03-15T08:24:46Z</dcterms:created>
  <dcterms:modified xsi:type="dcterms:W3CDTF">2017-03-27T15:03:04Z</dcterms:modified>
</cp:coreProperties>
</file>