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7" autoAdjust="0"/>
    <p:restoredTop sz="94660"/>
  </p:normalViewPr>
  <p:slideViewPr>
    <p:cSldViewPr snapToGrid="0">
      <p:cViewPr varScale="1">
        <p:scale>
          <a:sx n="88" d="100"/>
          <a:sy n="88" d="100"/>
        </p:scale>
        <p:origin x="44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C27A1EC-ED83-4B75-823E-48F220707286}"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195119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27A1EC-ED83-4B75-823E-48F220707286}"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7642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27A1EC-ED83-4B75-823E-48F220707286}"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216476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27A1EC-ED83-4B75-823E-48F220707286}"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32428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27A1EC-ED83-4B75-823E-48F220707286}"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414129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C27A1EC-ED83-4B75-823E-48F220707286}"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212881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C27A1EC-ED83-4B75-823E-48F220707286}" type="datetimeFigureOut">
              <a:rPr lang="en-GB" smtClean="0"/>
              <a:t>27/03/2017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396165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C27A1EC-ED83-4B75-823E-48F220707286}" type="datetimeFigureOut">
              <a:rPr lang="en-GB" smtClean="0"/>
              <a:t>27/03/2017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156325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7A1EC-ED83-4B75-823E-48F220707286}" type="datetimeFigureOut">
              <a:rPr lang="en-GB" smtClean="0"/>
              <a:t>27/03/2017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95984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27A1EC-ED83-4B75-823E-48F220707286}"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83610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27A1EC-ED83-4B75-823E-48F220707286}"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9493F5-7DC3-412A-8A30-1A7203410889}" type="slidenum">
              <a:rPr lang="en-GB" smtClean="0"/>
              <a:t>‹#›</a:t>
            </a:fld>
            <a:endParaRPr lang="en-GB"/>
          </a:p>
        </p:txBody>
      </p:sp>
    </p:spTree>
    <p:extLst>
      <p:ext uri="{BB962C8B-B14F-4D97-AF65-F5344CB8AC3E}">
        <p14:creationId xmlns:p14="http://schemas.microsoft.com/office/powerpoint/2010/main" val="21672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7A1EC-ED83-4B75-823E-48F220707286}" type="datetimeFigureOut">
              <a:rPr lang="en-GB" smtClean="0"/>
              <a:t>27/03/2017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493F5-7DC3-412A-8A30-1A7203410889}" type="slidenum">
              <a:rPr lang="en-GB" smtClean="0"/>
              <a:t>‹#›</a:t>
            </a:fld>
            <a:endParaRPr lang="en-GB"/>
          </a:p>
        </p:txBody>
      </p:sp>
    </p:spTree>
    <p:extLst>
      <p:ext uri="{BB962C8B-B14F-4D97-AF65-F5344CB8AC3E}">
        <p14:creationId xmlns:p14="http://schemas.microsoft.com/office/powerpoint/2010/main" val="997004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hyperlink" Target="mailto:BookPals@schools.eu"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07480" y="2183312"/>
            <a:ext cx="4556760" cy="2987040"/>
          </a:xfrm>
        </p:spPr>
        <p:txBody>
          <a:bodyPr>
            <a:normAutofit/>
          </a:bodyPr>
          <a:lstStyle/>
          <a:p>
            <a:r>
              <a:rPr lang="en-GB" dirty="0"/>
              <a:t>The Legend of the White </a:t>
            </a:r>
            <a:r>
              <a:rPr lang="en-GB" dirty="0" smtClean="0"/>
              <a:t>Horse</a:t>
            </a:r>
            <a:endParaRPr lang="en-GB" dirty="0"/>
          </a:p>
        </p:txBody>
      </p:sp>
      <p:pic>
        <p:nvPicPr>
          <p:cNvPr id="6" name="Picture 5"/>
          <p:cNvPicPr>
            <a:picLocks noChangeAspect="1"/>
          </p:cNvPicPr>
          <p:nvPr/>
        </p:nvPicPr>
        <p:blipFill>
          <a:blip r:embed="rId2"/>
          <a:stretch>
            <a:fillRect/>
          </a:stretch>
        </p:blipFill>
        <p:spPr>
          <a:xfrm>
            <a:off x="1132073" y="2038953"/>
            <a:ext cx="5123947" cy="4272567"/>
          </a:xfrm>
          <a:prstGeom prst="rect">
            <a:avLst/>
          </a:prstGeom>
        </p:spPr>
      </p:pic>
      <p:sp>
        <p:nvSpPr>
          <p:cNvPr id="7" name="Rectangle 6"/>
          <p:cNvSpPr/>
          <p:nvPr/>
        </p:nvSpPr>
        <p:spPr>
          <a:xfrm>
            <a:off x="853440" y="559415"/>
            <a:ext cx="10805160" cy="1200329"/>
          </a:xfrm>
          <a:prstGeom prst="rect">
            <a:avLst/>
          </a:prstGeom>
          <a:noFill/>
        </p:spPr>
        <p:txBody>
          <a:bodyPr wrap="square" lIns="91440" tIns="45720" rIns="91440" bIns="45720">
            <a:spAutoFit/>
          </a:bodyPr>
          <a:lstStyle/>
          <a:p>
            <a:pPr algn="ctr"/>
            <a:r>
              <a:rPr lang="en-US" sz="7200" dirty="0">
                <a:ln w="9525">
                  <a:solidFill>
                    <a:schemeClr val="bg1"/>
                  </a:solidFill>
                  <a:prstDash val="solid"/>
                </a:ln>
                <a:effectLst>
                  <a:outerShdw blurRad="12700" dist="38100" dir="2700000" algn="tl" rotWithShape="0">
                    <a:schemeClr val="bg1">
                      <a:lumMod val="50000"/>
                    </a:schemeClr>
                  </a:outerShdw>
                </a:effectLst>
                <a:latin typeface="Copperplate Gothic Bold" panose="020E0705020206020404" pitchFamily="34" charset="0"/>
              </a:rPr>
              <a:t>A HUNGARIAN MYTH</a:t>
            </a:r>
            <a:endParaRPr lang="en-US" sz="7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opperplate Gothic Bold" panose="020E0705020206020404" pitchFamily="34" charset="0"/>
            </a:endParaRPr>
          </a:p>
        </p:txBody>
      </p:sp>
    </p:spTree>
    <p:extLst>
      <p:ext uri="{BB962C8B-B14F-4D97-AF65-F5344CB8AC3E}">
        <p14:creationId xmlns:p14="http://schemas.microsoft.com/office/powerpoint/2010/main" val="4212456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5190" y="1885384"/>
            <a:ext cx="6305965" cy="4459218"/>
          </a:xfrm>
          <a:prstGeom prst="rect">
            <a:avLst/>
          </a:prstGeom>
        </p:spPr>
      </p:pic>
      <p:sp>
        <p:nvSpPr>
          <p:cNvPr id="5" name="Rectangle 4"/>
          <p:cNvSpPr/>
          <p:nvPr/>
        </p:nvSpPr>
        <p:spPr>
          <a:xfrm>
            <a:off x="716540" y="561945"/>
            <a:ext cx="11323320" cy="1323439"/>
          </a:xfrm>
          <a:prstGeom prst="rect">
            <a:avLst/>
          </a:prstGeom>
        </p:spPr>
        <p:txBody>
          <a:bodyPr wrap="square">
            <a:spAutoFit/>
          </a:bodyPr>
          <a:lstStyle/>
          <a:p>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Árpád</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the head of the Hungarian tribes, </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sent an ambassador spy called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Kusid</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the son of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Künd</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to the interior of the Carpathian Basin. When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Kusid</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reached the middle of Hungary and reached the Danube region, he found the place delightful, the land all around good and fertile, and its streams and meadows splendid. </a:t>
            </a:r>
            <a:endParaRPr lang="en-GB" sz="2000" dirty="0">
              <a:latin typeface="Arial" panose="020B0604020202020204" pitchFamily="34" charset="0"/>
              <a:cs typeface="Arial" panose="020B0604020202020204" pitchFamily="34" charset="0"/>
            </a:endParaRPr>
          </a:p>
        </p:txBody>
      </p:sp>
      <p:sp>
        <p:nvSpPr>
          <p:cNvPr id="6" name="Rectangle 5"/>
          <p:cNvSpPr/>
          <p:nvPr/>
        </p:nvSpPr>
        <p:spPr>
          <a:xfrm>
            <a:off x="7307905" y="2008495"/>
            <a:ext cx="4518336" cy="3631763"/>
          </a:xfrm>
          <a:prstGeom prst="rect">
            <a:avLst/>
          </a:prstGeom>
        </p:spPr>
        <p:txBody>
          <a:bodyPr wrap="square">
            <a:spAutoFit/>
          </a:bodyPr>
          <a:lstStyle/>
          <a:p>
            <a:pPr>
              <a:lnSpc>
                <a:spcPct val="115000"/>
              </a:lnSpc>
              <a:spcAft>
                <a:spcPts val="1000"/>
              </a:spcAft>
            </a:pPr>
            <a:r>
              <a:rPr lang="en-GB" sz="2000" dirty="0">
                <a:latin typeface="Arial" panose="020B0604020202020204" pitchFamily="34" charset="0"/>
                <a:cs typeface="Arial" panose="020B0604020202020204" pitchFamily="34" charset="0"/>
              </a:rPr>
              <a:t>He loved it very much. Then he went to the Moravian king of the area, named </a:t>
            </a:r>
            <a:r>
              <a:rPr lang="en-GB" sz="2000" dirty="0" err="1">
                <a:latin typeface="Arial" panose="020B0604020202020204" pitchFamily="34" charset="0"/>
                <a:cs typeface="Arial" panose="020B0604020202020204" pitchFamily="34" charset="0"/>
              </a:rPr>
              <a:t>Svatopluk</a:t>
            </a:r>
            <a:r>
              <a:rPr lang="en-GB" sz="2000" dirty="0">
                <a:latin typeface="Arial" panose="020B0604020202020204" pitchFamily="34" charset="0"/>
                <a:cs typeface="Arial" panose="020B0604020202020204" pitchFamily="34" charset="0"/>
              </a:rPr>
              <a:t>, who governed after Attila.</a:t>
            </a:r>
            <a:br>
              <a:rPr lang="en-GB" sz="2000" dirty="0">
                <a:latin typeface="Arial" panose="020B0604020202020204" pitchFamily="34" charset="0"/>
                <a:cs typeface="Arial" panose="020B0604020202020204" pitchFamily="34" charset="0"/>
              </a:rPr>
            </a:b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He greeted him in the name of his people and told him the reason why he came. Hearing this,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Svatopluk</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rejoiced greatly because he thought they were settlers who would come to cultivate the land.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9017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7280" y="320040"/>
            <a:ext cx="4845025" cy="3420017"/>
          </a:xfrm>
          <a:prstGeom prst="rect">
            <a:avLst/>
          </a:prstGeom>
        </p:spPr>
      </p:pic>
      <p:pic>
        <p:nvPicPr>
          <p:cNvPr id="3" name="Picture 2"/>
          <p:cNvPicPr>
            <a:picLocks noChangeAspect="1"/>
          </p:cNvPicPr>
          <p:nvPr/>
        </p:nvPicPr>
        <p:blipFill>
          <a:blip r:embed="rId3"/>
          <a:stretch>
            <a:fillRect/>
          </a:stretch>
        </p:blipFill>
        <p:spPr>
          <a:xfrm>
            <a:off x="6358368" y="3099510"/>
            <a:ext cx="4986960" cy="3529890"/>
          </a:xfrm>
          <a:prstGeom prst="rect">
            <a:avLst/>
          </a:prstGeom>
        </p:spPr>
      </p:pic>
      <p:sp>
        <p:nvSpPr>
          <p:cNvPr id="4" name="Rectangle 3"/>
          <p:cNvSpPr/>
          <p:nvPr/>
        </p:nvSpPr>
        <p:spPr>
          <a:xfrm>
            <a:off x="6608976" y="320040"/>
            <a:ext cx="4485743" cy="2215991"/>
          </a:xfrm>
          <a:prstGeom prst="rect">
            <a:avLst/>
          </a:prstGeom>
        </p:spPr>
        <p:txBody>
          <a:bodyPr wrap="square">
            <a:spAutoFit/>
          </a:bodyPr>
          <a:lstStyle/>
          <a:p>
            <a:pPr>
              <a:lnSpc>
                <a:spcPct val="115000"/>
              </a:lnSpc>
              <a:spcAft>
                <a:spcPts val="1000"/>
              </a:spcAft>
            </a:pP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For this reason, he joyfully sent the ambassador back. Filling his flask with water from the Danube, loading his goatskin with meadow grass, and taking a sample of the black sandy soil,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Kusid</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returned to his people.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097279" y="4229150"/>
            <a:ext cx="4845025" cy="1715021"/>
          </a:xfrm>
          <a:prstGeom prst="rect">
            <a:avLst/>
          </a:prstGeom>
        </p:spPr>
        <p:txBody>
          <a:bodyPr wrap="square">
            <a:spAutoFit/>
          </a:bodyPr>
          <a:lstStyle/>
          <a:p>
            <a:pPr>
              <a:lnSpc>
                <a:spcPct val="107000"/>
              </a:lnSpc>
              <a:spcAft>
                <a:spcPts val="1000"/>
              </a:spcAft>
            </a:pP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Tasting them with their tongues, they saw that the soil was very good, the water sweet, and that such grasses grew in the pastures as the ambassador had told them.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2938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37" y="1736171"/>
            <a:ext cx="6477002" cy="4576286"/>
          </a:xfrm>
          <a:prstGeom prst="rect">
            <a:avLst/>
          </a:prstGeom>
        </p:spPr>
      </p:pic>
      <p:sp>
        <p:nvSpPr>
          <p:cNvPr id="3" name="Rectangle 2"/>
          <p:cNvSpPr/>
          <p:nvPr/>
        </p:nvSpPr>
        <p:spPr>
          <a:xfrm>
            <a:off x="7703820" y="2298152"/>
            <a:ext cx="3505198" cy="2726900"/>
          </a:xfrm>
          <a:prstGeom prst="rect">
            <a:avLst/>
          </a:prstGeom>
        </p:spPr>
        <p:txBody>
          <a:bodyPr wrap="square">
            <a:spAutoFit/>
          </a:bodyPr>
          <a:lstStyle/>
          <a:p>
            <a:pPr>
              <a:lnSpc>
                <a:spcPct val="107000"/>
              </a:lnSpc>
              <a:spcAft>
                <a:spcPts val="750"/>
              </a:spcAft>
            </a:pP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They sent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Kusid</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back to the king with a beautiful white horse with golden saddle and golden bridle as a payment for his land.</a:t>
            </a:r>
            <a:b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Seeing these,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Svatopluk</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a:t>
            </a:r>
            <a:r>
              <a:rPr lang="en-GB" sz="2000" dirty="0">
                <a:solidFill>
                  <a:srgbClr val="222222"/>
                </a:solidFill>
                <a:latin typeface="Arial" panose="020B0604020202020204" pitchFamily="34" charset="0"/>
                <a:ea typeface="Times New Roman" panose="02020603050405020304" pitchFamily="18" charset="0"/>
                <a:cs typeface="Arial" panose="020B0604020202020204" pitchFamily="34" charset="0"/>
              </a:rPr>
              <a:t>said to </a:t>
            </a:r>
            <a:r>
              <a:rPr lang="en-GB" sz="2000" dirty="0" err="1">
                <a:solidFill>
                  <a:srgbClr val="222222"/>
                </a:solidFill>
                <a:latin typeface="Arial" panose="020B0604020202020204" pitchFamily="34" charset="0"/>
                <a:ea typeface="Times New Roman" panose="02020603050405020304" pitchFamily="18" charset="0"/>
                <a:cs typeface="Arial" panose="020B0604020202020204" pitchFamily="34" charset="0"/>
              </a:rPr>
              <a:t>Kusid</a:t>
            </a:r>
            <a:r>
              <a:rPr lang="en-GB" sz="2000" dirty="0">
                <a:solidFill>
                  <a:srgbClr val="222222"/>
                </a:solidFill>
                <a:latin typeface="Arial" panose="020B0604020202020204" pitchFamily="34" charset="0"/>
                <a:ea typeface="Times New Roman" panose="02020603050405020304" pitchFamily="18" charset="0"/>
                <a:cs typeface="Arial" panose="020B0604020202020204" pitchFamily="34" charset="0"/>
              </a:rPr>
              <a:t>, take as much water and soil as you wish.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548637" y="677569"/>
            <a:ext cx="11338562" cy="1323439"/>
          </a:xfrm>
          <a:prstGeom prst="rect">
            <a:avLst/>
          </a:prstGeom>
        </p:spPr>
        <p:txBody>
          <a:bodyPr wrap="square">
            <a:spAutoFit/>
          </a:bodyPr>
          <a:lstStyle/>
          <a:p>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Surrounded by his people, </a:t>
            </a:r>
            <a:r>
              <a:rPr lang="en-GB" sz="2000" dirty="0" err="1">
                <a:solidFill>
                  <a:srgbClr val="282828"/>
                </a:solidFill>
                <a:latin typeface="Arial" panose="020B0604020202020204" pitchFamily="34" charset="0"/>
                <a:ea typeface="Times New Roman" panose="02020603050405020304" pitchFamily="18" charset="0"/>
                <a:cs typeface="Arial" panose="020B0604020202020204" pitchFamily="34" charset="0"/>
              </a:rPr>
              <a:t>Árpád</a:t>
            </a:r>
            <a:r>
              <a:rPr lang="en-GB" sz="2000" dirty="0">
                <a:solidFill>
                  <a:srgbClr val="282828"/>
                </a:solidFill>
                <a:latin typeface="Arial" panose="020B0604020202020204" pitchFamily="34" charset="0"/>
                <a:ea typeface="Times New Roman" panose="02020603050405020304" pitchFamily="18" charset="0"/>
                <a:cs typeface="Arial" panose="020B0604020202020204" pitchFamily="34" charset="0"/>
              </a:rPr>
              <a:t> filled his drinking horn with the water from the Danube, and, in front of all the Hungarians, he asked for the grace of Almighty God on the horn, that the Lord grant them that land forever…</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81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224" y="2180281"/>
            <a:ext cx="5809992" cy="3603048"/>
          </a:xfrm>
          <a:prstGeom prst="rect">
            <a:avLst/>
          </a:prstGeom>
        </p:spPr>
      </p:pic>
      <p:sp>
        <p:nvSpPr>
          <p:cNvPr id="3" name="Rectangle 2"/>
          <p:cNvSpPr/>
          <p:nvPr/>
        </p:nvSpPr>
        <p:spPr>
          <a:xfrm>
            <a:off x="6189216" y="2180281"/>
            <a:ext cx="5423664" cy="4476097"/>
          </a:xfrm>
          <a:prstGeom prst="rect">
            <a:avLst/>
          </a:prstGeom>
        </p:spPr>
        <p:txBody>
          <a:bodyPr wrap="square">
            <a:spAutoFit/>
          </a:bodyPr>
          <a:lstStyle/>
          <a:p>
            <a:pPr>
              <a:lnSpc>
                <a:spcPct val="107000"/>
              </a:lnSpc>
              <a:spcAft>
                <a:spcPts val="750"/>
              </a:spcAft>
            </a:pP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When the message was delivered to the king, he spoke as follows: ‘Beat that horse to death with a club, throw the bridle into the meadow, and cast the saddle into the waters of the Danube!‘ At this, the ambassador said: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750"/>
              </a:spcAft>
            </a:pP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‘What loss would this bring to our lord? If you beat the horse to death, you provide food for his dogs; if you throw the golden bridle into the grass, his men will find it at harvest time; if you cast the golden saddle into the Danube, his fishermen will pull it to the bank and take it home! Whoever owns the land, the grass, and the water, he owns everything!’</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379224" y="344638"/>
            <a:ext cx="11233656" cy="1715021"/>
          </a:xfrm>
          <a:prstGeom prst="rect">
            <a:avLst/>
          </a:prstGeom>
        </p:spPr>
        <p:txBody>
          <a:bodyPr wrap="square">
            <a:spAutoFit/>
          </a:bodyPr>
          <a:lstStyle/>
          <a:p>
            <a:pPr algn="just">
              <a:lnSpc>
                <a:spcPct val="107000"/>
              </a:lnSpc>
              <a:spcAft>
                <a:spcPts val="750"/>
              </a:spcAft>
            </a:pP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And so the ambassador returned to his people. At this, </a:t>
            </a:r>
            <a:r>
              <a:rPr lang="en-GB"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Árpád</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and the seven chiefs invaded Pannonia, not as immigrants but as the lawful owners of the land in perpetuity. Then they sent another ambassador to the king, sending him off with this message: ‘</a:t>
            </a:r>
            <a:r>
              <a:rPr lang="en-GB"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Árpád</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and his men tell you not to remain any longer in any way on the land they have purchased, for they bought your land with a horse, your grass with a bridle, and your water with a saddle’.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3490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40" y="1522708"/>
            <a:ext cx="6261641" cy="4422326"/>
          </a:xfrm>
          <a:prstGeom prst="rect">
            <a:avLst/>
          </a:prstGeom>
        </p:spPr>
      </p:pic>
      <p:sp>
        <p:nvSpPr>
          <p:cNvPr id="3" name="Rectangle 2"/>
          <p:cNvSpPr/>
          <p:nvPr/>
        </p:nvSpPr>
        <p:spPr>
          <a:xfrm>
            <a:off x="6918960" y="1162265"/>
            <a:ext cx="4541520" cy="4249368"/>
          </a:xfrm>
          <a:prstGeom prst="rect">
            <a:avLst/>
          </a:prstGeom>
        </p:spPr>
        <p:txBody>
          <a:bodyPr wrap="square">
            <a:spAutoFit/>
          </a:bodyPr>
          <a:lstStyle/>
          <a:p>
            <a:pPr algn="just">
              <a:lnSpc>
                <a:spcPct val="107000"/>
              </a:lnSpc>
              <a:spcAft>
                <a:spcPts val="750"/>
              </a:spcAft>
            </a:pP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750"/>
              </a:spcAft>
            </a:pP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In the meantime, the Hungarians arrived beside the Danube and at dawn they arose on a lovely field to do battle.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750"/>
              </a:spcAft>
            </a:pP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r>
            <a:b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But God’s support was with the Hungarians whose sight made </a:t>
            </a:r>
            <a:r>
              <a:rPr lang="en-GB"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Svatopluk</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flee. The Hungarians pursued him to the Danube, and there in his fright he cast himself into the water where he drowned.</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548640" y="803257"/>
            <a:ext cx="10911840" cy="685059"/>
          </a:xfrm>
          <a:prstGeom prst="rect">
            <a:avLst/>
          </a:prstGeom>
        </p:spPr>
        <p:txBody>
          <a:bodyPr wrap="square">
            <a:spAutoFit/>
          </a:bodyPr>
          <a:lstStyle/>
          <a:p>
            <a:pPr algn="just">
              <a:lnSpc>
                <a:spcPct val="107000"/>
              </a:lnSpc>
              <a:spcAft>
                <a:spcPts val="750"/>
              </a:spcAft>
            </a:pPr>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Hearing this and fearing the Hungarians, the king quickly gathered an army and called upon his friends for help. </a:t>
            </a:r>
            <a:endParaRPr lang="en-GB"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515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411" y="452522"/>
            <a:ext cx="2499577" cy="2432515"/>
          </a:xfrm>
          <a:prstGeom prst="rect">
            <a:avLst/>
          </a:prstGeom>
        </p:spPr>
      </p:pic>
      <p:pic>
        <p:nvPicPr>
          <p:cNvPr id="3" name="Picture 2"/>
          <p:cNvPicPr>
            <a:picLocks noChangeAspect="1"/>
          </p:cNvPicPr>
          <p:nvPr/>
        </p:nvPicPr>
        <p:blipFill>
          <a:blip r:embed="rId3"/>
          <a:stretch>
            <a:fillRect/>
          </a:stretch>
        </p:blipFill>
        <p:spPr>
          <a:xfrm>
            <a:off x="4969500" y="440329"/>
            <a:ext cx="2492004" cy="2485806"/>
          </a:xfrm>
          <a:prstGeom prst="rect">
            <a:avLst/>
          </a:prstGeom>
        </p:spPr>
      </p:pic>
      <p:pic>
        <p:nvPicPr>
          <p:cNvPr id="4" name="Picture 3"/>
          <p:cNvPicPr>
            <a:picLocks noChangeAspect="1"/>
          </p:cNvPicPr>
          <p:nvPr/>
        </p:nvPicPr>
        <p:blipFill rotWithShape="1">
          <a:blip r:embed="rId4"/>
          <a:srcRect l="9884" r="10462" b="11038"/>
          <a:stretch/>
        </p:blipFill>
        <p:spPr>
          <a:xfrm>
            <a:off x="9200016" y="404198"/>
            <a:ext cx="2282010" cy="2480839"/>
          </a:xfrm>
          <a:prstGeom prst="rect">
            <a:avLst/>
          </a:prstGeom>
        </p:spPr>
      </p:pic>
      <p:sp>
        <p:nvSpPr>
          <p:cNvPr id="5" name="Rectangle 4"/>
          <p:cNvSpPr/>
          <p:nvPr/>
        </p:nvSpPr>
        <p:spPr>
          <a:xfrm>
            <a:off x="731411" y="3056987"/>
            <a:ext cx="2353529" cy="646331"/>
          </a:xfrm>
          <a:prstGeom prst="rect">
            <a:avLst/>
          </a:prstGeom>
        </p:spPr>
        <p:txBody>
          <a:bodyPr wrap="none">
            <a:spAutoFit/>
          </a:bodyPr>
          <a:lstStyle/>
          <a:p>
            <a:pPr algn="ctr"/>
            <a:r>
              <a:rPr lang="hu-HU" b="1" dirty="0">
                <a:latin typeface="Comic Sans MS" panose="030F0702030302020204" pitchFamily="66" charset="0"/>
                <a:ea typeface="Times New Roman" panose="02020603050405020304" pitchFamily="18" charset="0"/>
                <a:cs typeface="Calibri" panose="020F0502020204030204" pitchFamily="34" charset="0"/>
              </a:rPr>
              <a:t>Nóra Kotnyek 10/B</a:t>
            </a:r>
            <a:endParaRPr lang="en-GB" b="1" dirty="0">
              <a:latin typeface="Comic Sans MS" panose="030F0702030302020204" pitchFamily="66" charset="0"/>
              <a:ea typeface="Times New Roman" panose="02020603050405020304" pitchFamily="18" charset="0"/>
              <a:cs typeface="Calibri" panose="020F0502020204030204" pitchFamily="34" charset="0"/>
            </a:endParaRPr>
          </a:p>
          <a:p>
            <a:pPr algn="ctr"/>
            <a:r>
              <a:rPr lang="en-GB" b="1" dirty="0">
                <a:latin typeface="Comic Sans MS" panose="030F0702030302020204" pitchFamily="66" charset="0"/>
                <a:ea typeface="Times New Roman" panose="02020603050405020304" pitchFamily="18" charset="0"/>
                <a:cs typeface="Calibri" panose="020F0502020204030204" pitchFamily="34" charset="0"/>
              </a:rPr>
              <a:t>Drawer</a:t>
            </a:r>
            <a:r>
              <a:rPr lang="hu-HU" b="1" dirty="0">
                <a:latin typeface="Comic Sans MS" panose="030F0702030302020204" pitchFamily="66" charset="0"/>
                <a:ea typeface="Times New Roman" panose="02020603050405020304" pitchFamily="18" charset="0"/>
                <a:cs typeface="Calibri" panose="020F0502020204030204" pitchFamily="34" charset="0"/>
              </a:rPr>
              <a:t> </a:t>
            </a:r>
            <a:endParaRPr lang="en-GB" dirty="0"/>
          </a:p>
        </p:txBody>
      </p:sp>
      <p:sp>
        <p:nvSpPr>
          <p:cNvPr id="6" name="Rectangle 5"/>
          <p:cNvSpPr/>
          <p:nvPr/>
        </p:nvSpPr>
        <p:spPr>
          <a:xfrm>
            <a:off x="5120575" y="3056987"/>
            <a:ext cx="2029723" cy="646331"/>
          </a:xfrm>
          <a:prstGeom prst="rect">
            <a:avLst/>
          </a:prstGeom>
        </p:spPr>
        <p:txBody>
          <a:bodyPr wrap="none">
            <a:spAutoFit/>
          </a:bodyPr>
          <a:lstStyle/>
          <a:p>
            <a:pPr algn="ctr"/>
            <a:r>
              <a:rPr lang="hu-HU" b="1" dirty="0">
                <a:latin typeface="Comic Sans MS" panose="030F0702030302020204" pitchFamily="66" charset="0"/>
                <a:ea typeface="Times New Roman" panose="02020603050405020304" pitchFamily="18" charset="0"/>
                <a:cs typeface="Calibri" panose="020F0502020204030204" pitchFamily="34" charset="0"/>
              </a:rPr>
              <a:t>Kinga Tóth 10/B</a:t>
            </a:r>
            <a:endParaRPr lang="en-GB" b="1" dirty="0">
              <a:latin typeface="Comic Sans MS" panose="030F0702030302020204" pitchFamily="66" charset="0"/>
              <a:ea typeface="Times New Roman" panose="02020603050405020304" pitchFamily="18" charset="0"/>
              <a:cs typeface="Calibri" panose="020F0502020204030204" pitchFamily="34" charset="0"/>
            </a:endParaRPr>
          </a:p>
          <a:p>
            <a:pPr algn="ctr"/>
            <a:r>
              <a:rPr lang="en-GB" b="1" dirty="0">
                <a:latin typeface="Comic Sans MS" panose="030F0702030302020204" pitchFamily="66" charset="0"/>
                <a:cs typeface="Calibri" panose="020F0502020204030204" pitchFamily="34" charset="0"/>
              </a:rPr>
              <a:t>Drawer</a:t>
            </a:r>
            <a:endParaRPr lang="en-GB" dirty="0"/>
          </a:p>
        </p:txBody>
      </p:sp>
      <p:sp>
        <p:nvSpPr>
          <p:cNvPr id="7" name="Rectangle 6"/>
          <p:cNvSpPr/>
          <p:nvPr/>
        </p:nvSpPr>
        <p:spPr>
          <a:xfrm>
            <a:off x="9007672" y="3061454"/>
            <a:ext cx="2547492" cy="646331"/>
          </a:xfrm>
          <a:prstGeom prst="rect">
            <a:avLst/>
          </a:prstGeom>
        </p:spPr>
        <p:txBody>
          <a:bodyPr wrap="none">
            <a:spAutoFit/>
          </a:bodyPr>
          <a:lstStyle/>
          <a:p>
            <a:pPr algn="ctr"/>
            <a:r>
              <a:rPr lang="hu-HU" b="1" dirty="0">
                <a:latin typeface="Comic Sans MS" panose="030F0702030302020204" pitchFamily="66" charset="0"/>
                <a:ea typeface="Times New Roman" panose="02020603050405020304" pitchFamily="18" charset="0"/>
                <a:cs typeface="Calibri" panose="020F0502020204030204" pitchFamily="34" charset="0"/>
              </a:rPr>
              <a:t> Zsanett Szitai 12/B</a:t>
            </a:r>
            <a:endParaRPr lang="en-GB" b="1" dirty="0">
              <a:latin typeface="Comic Sans MS" panose="030F0702030302020204" pitchFamily="66" charset="0"/>
              <a:ea typeface="Times New Roman" panose="02020603050405020304" pitchFamily="18" charset="0"/>
              <a:cs typeface="Calibri" panose="020F0502020204030204" pitchFamily="34" charset="0"/>
            </a:endParaRPr>
          </a:p>
          <a:p>
            <a:pPr algn="ctr"/>
            <a:r>
              <a:rPr lang="en-GB" b="1" dirty="0">
                <a:latin typeface="Comic Sans MS" panose="030F0702030302020204" pitchFamily="66" charset="0"/>
                <a:ea typeface="Times New Roman" panose="02020603050405020304" pitchFamily="18" charset="0"/>
                <a:cs typeface="Calibri" panose="020F0502020204030204" pitchFamily="34" charset="0"/>
              </a:rPr>
              <a:t>Editor</a:t>
            </a:r>
            <a:r>
              <a:rPr lang="hu-HU" b="1" dirty="0">
                <a:latin typeface="Comic Sans MS" panose="030F0702030302020204" pitchFamily="66" charset="0"/>
                <a:ea typeface="Times New Roman" panose="02020603050405020304" pitchFamily="18" charset="0"/>
                <a:cs typeface="Calibri" panose="020F0502020204030204" pitchFamily="34" charset="0"/>
              </a:rPr>
              <a:t> </a:t>
            </a:r>
            <a:endParaRPr lang="en-GB" dirty="0"/>
          </a:p>
        </p:txBody>
      </p:sp>
      <p:sp>
        <p:nvSpPr>
          <p:cNvPr id="9" name="TextBox 8"/>
          <p:cNvSpPr txBox="1"/>
          <p:nvPr/>
        </p:nvSpPr>
        <p:spPr>
          <a:xfrm>
            <a:off x="917556" y="4407301"/>
            <a:ext cx="3151524" cy="369332"/>
          </a:xfrm>
          <a:prstGeom prst="rect">
            <a:avLst/>
          </a:prstGeom>
          <a:noFill/>
        </p:spPr>
        <p:txBody>
          <a:bodyPr wrap="square" rtlCol="0">
            <a:spAutoFit/>
          </a:bodyPr>
          <a:lstStyle/>
          <a:p>
            <a:pPr algn="ctr"/>
            <a:r>
              <a:rPr lang="hu-HU" b="1" dirty="0"/>
              <a:t> </a:t>
            </a:r>
            <a:r>
              <a:rPr lang="en-GB" dirty="0" smtClean="0">
                <a:latin typeface="Comic Sans MS" panose="030F0702030302020204" pitchFamily="66" charset="0"/>
              </a:rPr>
              <a:t>Edited by </a:t>
            </a:r>
            <a:r>
              <a:rPr lang="en-GB" dirty="0" err="1" smtClean="0">
                <a:latin typeface="Comic Sans MS" panose="030F0702030302020204" pitchFamily="66" charset="0"/>
              </a:rPr>
              <a:t>Viktória</a:t>
            </a:r>
            <a:r>
              <a:rPr lang="en-GB" dirty="0" smtClean="0">
                <a:latin typeface="Comic Sans MS" panose="030F0702030302020204" pitchFamily="66" charset="0"/>
              </a:rPr>
              <a:t> Vas</a:t>
            </a:r>
            <a:endParaRPr lang="en-GB" dirty="0">
              <a:latin typeface="Comic Sans MS" panose="030F0702030302020204" pitchFamily="66" charset="0"/>
            </a:endParaRPr>
          </a:p>
        </p:txBody>
      </p:sp>
      <p:sp>
        <p:nvSpPr>
          <p:cNvPr id="10" name="Szövegdoboz 9"/>
          <p:cNvSpPr txBox="1"/>
          <p:nvPr/>
        </p:nvSpPr>
        <p:spPr>
          <a:xfrm>
            <a:off x="7150298" y="4407301"/>
            <a:ext cx="3904798" cy="369332"/>
          </a:xfrm>
          <a:prstGeom prst="rect">
            <a:avLst/>
          </a:prstGeom>
          <a:noFill/>
        </p:spPr>
        <p:txBody>
          <a:bodyPr wrap="square" rtlCol="0">
            <a:spAutoFit/>
          </a:bodyPr>
          <a:lstStyle/>
          <a:p>
            <a:r>
              <a:rPr lang="hu-HU" dirty="0" smtClean="0">
                <a:latin typeface="Comic Sans MS" panose="030F0702030302020204" pitchFamily="66" charset="0"/>
              </a:rPr>
              <a:t>Mentor: Katalin, Sándorné </a:t>
            </a:r>
            <a:r>
              <a:rPr lang="hu-HU" dirty="0" err="1" smtClean="0">
                <a:latin typeface="Comic Sans MS" panose="030F0702030302020204" pitchFamily="66" charset="0"/>
              </a:rPr>
              <a:t>Peleskei</a:t>
            </a:r>
            <a:endParaRPr lang="en-GB" dirty="0">
              <a:latin typeface="Comic Sans MS" panose="030F0702030302020204" pitchFamily="66" charset="0"/>
            </a:endParaRPr>
          </a:p>
        </p:txBody>
      </p:sp>
    </p:spTree>
    <p:extLst>
      <p:ext uri="{BB962C8B-B14F-4D97-AF65-F5344CB8AC3E}">
        <p14:creationId xmlns:p14="http://schemas.microsoft.com/office/powerpoint/2010/main" val="158253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sp>
        <p:nvSpPr>
          <p:cNvPr id="2" name="Téglalap 1"/>
          <p:cNvSpPr/>
          <p:nvPr/>
        </p:nvSpPr>
        <p:spPr>
          <a:xfrm>
            <a:off x="402336" y="356617"/>
            <a:ext cx="11411712" cy="2946512"/>
          </a:xfrm>
          <a:prstGeom prst="rect">
            <a:avLst/>
          </a:prstGeom>
        </p:spPr>
        <p:txBody>
          <a:bodyPr wrap="square">
            <a:spAutoFit/>
          </a:bodyPr>
          <a:lstStyle/>
          <a:p>
            <a:pPr>
              <a:lnSpc>
                <a:spcPct val="115000"/>
              </a:lnSpc>
              <a:spcAft>
                <a:spcPts val="1000"/>
              </a:spcAft>
            </a:pPr>
            <a:r>
              <a:rPr lang="hu-HU" sz="1400" dirty="0" err="1">
                <a:latin typeface="Comic Sans MS" panose="030F0702030302020204" pitchFamily="66" charset="0"/>
                <a:ea typeface="Times New Roman" panose="02020603050405020304" pitchFamily="18" charset="0"/>
                <a:cs typeface="Times New Roman" panose="02020603050405020304" pitchFamily="18" charset="0"/>
              </a:rPr>
              <a:t>Source</a:t>
            </a:r>
            <a:r>
              <a:rPr lang="hu-HU" sz="1400" dirty="0">
                <a:latin typeface="Comic Sans MS" panose="030F0702030302020204" pitchFamily="66" charset="0"/>
                <a:ea typeface="Times New Roman" panose="02020603050405020304" pitchFamily="18" charset="0"/>
                <a:cs typeface="Times New Roman" panose="02020603050405020304" pitchFamily="18" charset="0"/>
              </a:rPr>
              <a:t>: </a:t>
            </a:r>
            <a:endParaRPr lang="hu-HU" sz="1400" dirty="0" smtClean="0">
              <a:latin typeface="Comic Sans MS" panose="030F0702030302020204" pitchFamily="66" charset="0"/>
              <a:ea typeface="Times New Roman" panose="02020603050405020304" pitchFamily="18" charset="0"/>
              <a:cs typeface="Times New Roman" panose="02020603050405020304" pitchFamily="18" charset="0"/>
            </a:endParaRPr>
          </a:p>
          <a:p>
            <a:pPr>
              <a:lnSpc>
                <a:spcPct val="115000"/>
              </a:lnSpc>
              <a:spcAft>
                <a:spcPts val="1000"/>
              </a:spcAft>
            </a:pPr>
            <a:r>
              <a:rPr lang="hu-HU" sz="1400" dirty="0" err="1" smtClean="0">
                <a:latin typeface="Comic Sans MS" panose="030F0702030302020204" pitchFamily="66" charset="0"/>
                <a:ea typeface="Times New Roman" panose="02020603050405020304" pitchFamily="18" charset="0"/>
                <a:cs typeface="Times New Roman" panose="02020603050405020304" pitchFamily="18" charset="0"/>
              </a:rPr>
              <a:t>Hungarian</a:t>
            </a:r>
            <a:r>
              <a:rPr lang="hu-HU" sz="1400" dirty="0" smtClean="0">
                <a:latin typeface="Comic Sans MS" panose="030F0702030302020204" pitchFamily="66" charset="0"/>
                <a:ea typeface="Times New Roman" panose="02020603050405020304" pitchFamily="18" charset="0"/>
                <a:cs typeface="Times New Roman" panose="02020603050405020304" pitchFamily="18" charset="0"/>
              </a:rPr>
              <a:t> </a:t>
            </a:r>
            <a:r>
              <a:rPr lang="hu-HU" sz="1400" dirty="0" err="1">
                <a:latin typeface="Comic Sans MS" panose="030F0702030302020204" pitchFamily="66" charset="0"/>
                <a:ea typeface="Times New Roman" panose="02020603050405020304" pitchFamily="18" charset="0"/>
                <a:cs typeface="Times New Roman" panose="02020603050405020304" pitchFamily="18" charset="0"/>
              </a:rPr>
              <a:t>Illumintaed</a:t>
            </a:r>
            <a:r>
              <a:rPr lang="hu-HU" sz="1400"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dirty="0" err="1" smtClean="0">
                <a:latin typeface="Comic Sans MS" panose="030F0702030302020204" pitchFamily="66" charset="0"/>
                <a:ea typeface="Times New Roman" panose="02020603050405020304" pitchFamily="18" charset="0"/>
                <a:cs typeface="Times New Roman" panose="02020603050405020304" pitchFamily="18" charset="0"/>
              </a:rPr>
              <a:t>Chronicle</a:t>
            </a:r>
            <a:endParaRPr lang="hu-HU" sz="1400" dirty="0" smtClean="0">
              <a:latin typeface="Comic Sans MS" panose="030F0702030302020204" pitchFamily="66" charset="0"/>
              <a:ea typeface="Times New Roman" panose="02020603050405020304" pitchFamily="18" charset="0"/>
              <a:cs typeface="Times New Roman" panose="02020603050405020304" pitchFamily="18" charset="0"/>
            </a:endParaRPr>
          </a:p>
          <a:p>
            <a:pPr>
              <a:lnSpc>
                <a:spcPct val="115000"/>
              </a:lnSpc>
              <a:spcAft>
                <a:spcPts val="1000"/>
              </a:spcAft>
            </a:pPr>
            <a:r>
              <a:rPr lang="hu-HU" sz="1400" dirty="0" err="1">
                <a:latin typeface="Comic Sans MS" panose="030F0702030302020204" pitchFamily="66" charset="0"/>
              </a:rPr>
              <a:t>By</a:t>
            </a:r>
            <a:r>
              <a:rPr lang="hu-HU" sz="1400" dirty="0">
                <a:latin typeface="Comic Sans MS" panose="030F0702030302020204" pitchFamily="66" charset="0"/>
              </a:rPr>
              <a:t> Anonymus - </a:t>
            </a:r>
            <a:r>
              <a:rPr lang="hu-HU" sz="1400" dirty="0" err="1">
                <a:latin typeface="Comic Sans MS" panose="030F0702030302020204" pitchFamily="66" charset="0"/>
              </a:rPr>
              <a:t>Csanády</a:t>
            </a:r>
            <a:r>
              <a:rPr lang="hu-HU" sz="1400" dirty="0">
                <a:latin typeface="Comic Sans MS" panose="030F0702030302020204" pitchFamily="66" charset="0"/>
              </a:rPr>
              <a:t> (vitalap · szerkesztései) (A feltöltő saját munkája), Közkincs, https://commons.wikimedia.org/w/index.php?curid=1971102</a:t>
            </a:r>
          </a:p>
          <a:p>
            <a:pPr>
              <a:lnSpc>
                <a:spcPct val="115000"/>
              </a:lnSpc>
              <a:spcAft>
                <a:spcPts val="1000"/>
              </a:spcAft>
            </a:pPr>
            <a:endParaRPr lang="hu-HU" sz="1400" dirty="0">
              <a:latin typeface="Comic Sans MS" panose="030F0702030302020204" pitchFamily="66" charset="0"/>
              <a:ea typeface="Times New Roman" panose="02020603050405020304" pitchFamily="18" charset="0"/>
              <a:cs typeface="Times New Roman" panose="02020603050405020304" pitchFamily="18" charset="0"/>
            </a:endParaRPr>
          </a:p>
          <a:p>
            <a:pPr>
              <a:lnSpc>
                <a:spcPct val="115000"/>
              </a:lnSpc>
              <a:spcAft>
                <a:spcPts val="1000"/>
              </a:spcAft>
            </a:pPr>
            <a:r>
              <a:rPr lang="hu-HU" sz="1400" dirty="0" err="1">
                <a:latin typeface="Comic Sans MS" panose="030F0702030302020204" pitchFamily="66" charset="0"/>
                <a:ea typeface="Times New Roman" panose="02020603050405020304" pitchFamily="18" charset="0"/>
                <a:cs typeface="Times New Roman" panose="02020603050405020304" pitchFamily="18" charset="0"/>
              </a:rPr>
              <a:t>Disclaimer</a:t>
            </a:r>
            <a:r>
              <a:rPr lang="hu-HU" sz="1400" dirty="0">
                <a:latin typeface="Comic Sans MS" panose="030F0702030302020204" pitchFamily="66" charset="0"/>
                <a:ea typeface="Times New Roman" panose="02020603050405020304" pitchFamily="18" charset="0"/>
                <a:cs typeface="Times New Roman" panose="02020603050405020304" pitchFamily="18" charset="0"/>
              </a:rPr>
              <a:t>:</a:t>
            </a:r>
          </a:p>
          <a:p>
            <a:pPr algn="just">
              <a:lnSpc>
                <a:spcPct val="115000"/>
              </a:lnSpc>
              <a:spcAft>
                <a:spcPts val="1000"/>
              </a:spcAft>
            </a:pPr>
            <a:r>
              <a:rPr lang="hu-HU" sz="1400" i="1" dirty="0">
                <a:latin typeface="Comic Sans MS" panose="030F0702030302020204" pitchFamily="66" charset="0"/>
                <a:ea typeface="Times New Roman" panose="02020603050405020304" pitchFamily="18" charset="0"/>
                <a:cs typeface="Times New Roman" panose="02020603050405020304" pitchFamily="18" charset="0"/>
              </a:rPr>
              <a:t>"The European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Commission</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support</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for</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production</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of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this</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publication</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does</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not</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constitute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an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endorsement</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of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contents</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which</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reflects</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views</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only</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of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authors</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and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Commission</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cannot</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be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held</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responsible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for</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any</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use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which</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may</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be made of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information</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contained</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 </a:t>
            </a:r>
            <a:r>
              <a:rPr lang="hu-HU" sz="1400" i="1" dirty="0" err="1">
                <a:latin typeface="Comic Sans MS" panose="030F0702030302020204" pitchFamily="66" charset="0"/>
                <a:ea typeface="Times New Roman" panose="02020603050405020304" pitchFamily="18" charset="0"/>
                <a:cs typeface="Times New Roman" panose="02020603050405020304" pitchFamily="18" charset="0"/>
              </a:rPr>
              <a:t>therein</a:t>
            </a:r>
            <a:r>
              <a:rPr lang="hu-HU" sz="1400" i="1" dirty="0">
                <a:latin typeface="Comic Sans MS" panose="030F0702030302020204" pitchFamily="66" charset="0"/>
                <a:ea typeface="Times New Roman" panose="02020603050405020304" pitchFamily="18" charset="0"/>
                <a:cs typeface="Times New Roman" panose="02020603050405020304" pitchFamily="18" charset="0"/>
              </a:rPr>
              <a:t>.„</a:t>
            </a:r>
          </a:p>
        </p:txBody>
      </p:sp>
      <p:sp>
        <p:nvSpPr>
          <p:cNvPr id="3" name="Téglalap 2"/>
          <p:cNvSpPr/>
          <p:nvPr/>
        </p:nvSpPr>
        <p:spPr>
          <a:xfrm>
            <a:off x="402336" y="3740654"/>
            <a:ext cx="4762843" cy="488147"/>
          </a:xfrm>
          <a:prstGeom prst="rect">
            <a:avLst/>
          </a:prstGeom>
        </p:spPr>
        <p:txBody>
          <a:bodyPr wrap="none">
            <a:spAutoFit/>
          </a:bodyPr>
          <a:lstStyle/>
          <a:p>
            <a:pPr algn="ctr">
              <a:lnSpc>
                <a:spcPct val="115000"/>
              </a:lnSpc>
              <a:spcAft>
                <a:spcPts val="1000"/>
              </a:spcAft>
            </a:pPr>
            <a:r>
              <a:rPr lang="hu-HU" sz="2400" b="1" i="1" dirty="0">
                <a:solidFill>
                  <a:srgbClr val="314451"/>
                </a:solidFill>
                <a:latin typeface="Comic Sans MS" panose="030F0702030302020204" pitchFamily="66" charset="0"/>
                <a:ea typeface="Times New Roman" panose="02020603050405020304" pitchFamily="18" charset="0"/>
                <a:cs typeface="Times New Roman" panose="02020603050405020304" pitchFamily="18" charset="0"/>
              </a:rPr>
              <a:t>Erasmus+ </a:t>
            </a:r>
            <a:r>
              <a:rPr lang="hu-HU" sz="2400" b="1" i="1" u="sng"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hlinkClick r:id="rId2"/>
              </a:rPr>
              <a:t>BookPals@schools.eu</a:t>
            </a:r>
            <a:endParaRPr lang="hu-HU" sz="2400" dirty="0">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4" name="Kép 3"/>
          <p:cNvPicPr/>
          <p:nvPr/>
        </p:nvPicPr>
        <p:blipFill>
          <a:blip r:embed="rId3" cstate="print">
            <a:extLst>
              <a:ext uri="{28A0092B-C50C-407E-A947-70E740481C1C}">
                <a14:useLocalDpi xmlns:a14="http://schemas.microsoft.com/office/drawing/2010/main" val="0"/>
              </a:ext>
            </a:extLst>
          </a:blip>
          <a:stretch>
            <a:fillRect/>
          </a:stretch>
        </p:blipFill>
        <p:spPr>
          <a:xfrm>
            <a:off x="6617610" y="3355041"/>
            <a:ext cx="3059430" cy="873760"/>
          </a:xfrm>
          <a:prstGeom prst="rect">
            <a:avLst/>
          </a:prstGeom>
        </p:spPr>
      </p:pic>
      <p:pic>
        <p:nvPicPr>
          <p:cNvPr id="5" name="Kép 4"/>
          <p:cNvPicPr/>
          <p:nvPr/>
        </p:nvPicPr>
        <p:blipFill>
          <a:blip r:embed="rId4" cstate="print">
            <a:extLst>
              <a:ext uri="{28A0092B-C50C-407E-A947-70E740481C1C}">
                <a14:useLocalDpi xmlns:a14="http://schemas.microsoft.com/office/drawing/2010/main" val="0"/>
              </a:ext>
            </a:extLst>
          </a:blip>
          <a:stretch>
            <a:fillRect/>
          </a:stretch>
        </p:blipFill>
        <p:spPr>
          <a:xfrm>
            <a:off x="1144158" y="4881734"/>
            <a:ext cx="1175872" cy="702564"/>
          </a:xfrm>
          <a:prstGeom prst="rect">
            <a:avLst/>
          </a:prstGeom>
          <a:ln>
            <a:solidFill>
              <a:schemeClr val="accent1"/>
            </a:solidFill>
          </a:ln>
        </p:spPr>
      </p:pic>
      <p:pic>
        <p:nvPicPr>
          <p:cNvPr id="6" name="Kép 5"/>
          <p:cNvPicPr/>
          <p:nvPr/>
        </p:nvPicPr>
        <p:blipFill>
          <a:blip r:embed="rId5" cstate="print">
            <a:extLst>
              <a:ext uri="{28A0092B-C50C-407E-A947-70E740481C1C}">
                <a14:useLocalDpi xmlns:a14="http://schemas.microsoft.com/office/drawing/2010/main" val="0"/>
              </a:ext>
            </a:extLst>
          </a:blip>
          <a:stretch>
            <a:fillRect/>
          </a:stretch>
        </p:blipFill>
        <p:spPr>
          <a:xfrm>
            <a:off x="2816335" y="4881734"/>
            <a:ext cx="1106424" cy="702563"/>
          </a:xfrm>
          <a:prstGeom prst="rect">
            <a:avLst/>
          </a:prstGeom>
          <a:ln>
            <a:solidFill>
              <a:schemeClr val="accent1"/>
            </a:solidFill>
          </a:ln>
        </p:spPr>
      </p:pic>
      <p:pic>
        <p:nvPicPr>
          <p:cNvPr id="7" name="Kép 6"/>
          <p:cNvPicPr/>
          <p:nvPr/>
        </p:nvPicPr>
        <p:blipFill>
          <a:blip r:embed="rId6" cstate="hqprint">
            <a:extLst>
              <a:ext uri="{28A0092B-C50C-407E-A947-70E740481C1C}">
                <a14:useLocalDpi xmlns:a14="http://schemas.microsoft.com/office/drawing/2010/main" val="0"/>
              </a:ext>
            </a:extLst>
          </a:blip>
          <a:stretch>
            <a:fillRect/>
          </a:stretch>
        </p:blipFill>
        <p:spPr>
          <a:xfrm>
            <a:off x="4419064" y="4881734"/>
            <a:ext cx="1127760" cy="702563"/>
          </a:xfrm>
          <a:prstGeom prst="rect">
            <a:avLst/>
          </a:prstGeom>
          <a:ln>
            <a:solidFill>
              <a:schemeClr val="accent1"/>
            </a:solidFill>
          </a:ln>
        </p:spPr>
      </p:pic>
      <p:pic>
        <p:nvPicPr>
          <p:cNvPr id="8" name="Kép 7"/>
          <p:cNvPicPr/>
          <p:nvPr/>
        </p:nvPicPr>
        <p:blipFill>
          <a:blip r:embed="rId7" cstate="hqprint">
            <a:extLst>
              <a:ext uri="{28A0092B-C50C-407E-A947-70E740481C1C}">
                <a14:useLocalDpi xmlns:a14="http://schemas.microsoft.com/office/drawing/2010/main" val="0"/>
              </a:ext>
            </a:extLst>
          </a:blip>
          <a:stretch>
            <a:fillRect/>
          </a:stretch>
        </p:blipFill>
        <p:spPr>
          <a:xfrm>
            <a:off x="6043129" y="4881733"/>
            <a:ext cx="1148962" cy="702563"/>
          </a:xfrm>
          <a:prstGeom prst="rect">
            <a:avLst/>
          </a:prstGeom>
          <a:ln>
            <a:solidFill>
              <a:schemeClr val="accent1"/>
            </a:solidFill>
          </a:ln>
        </p:spPr>
      </p:pic>
      <p:pic>
        <p:nvPicPr>
          <p:cNvPr id="9" name="Kép 8"/>
          <p:cNvPicPr/>
          <p:nvPr/>
        </p:nvPicPr>
        <p:blipFill>
          <a:blip r:embed="rId8" cstate="hqprint">
            <a:extLst>
              <a:ext uri="{28A0092B-C50C-407E-A947-70E740481C1C}">
                <a14:useLocalDpi xmlns:a14="http://schemas.microsoft.com/office/drawing/2010/main" val="0"/>
              </a:ext>
            </a:extLst>
          </a:blip>
          <a:stretch>
            <a:fillRect/>
          </a:stretch>
        </p:blipFill>
        <p:spPr>
          <a:xfrm>
            <a:off x="7688396" y="4881733"/>
            <a:ext cx="1144541" cy="702563"/>
          </a:xfrm>
          <a:prstGeom prst="rect">
            <a:avLst/>
          </a:prstGeom>
          <a:ln>
            <a:solidFill>
              <a:schemeClr val="accent1"/>
            </a:solidFill>
          </a:ln>
        </p:spPr>
      </p:pic>
      <p:pic>
        <p:nvPicPr>
          <p:cNvPr id="10" name="Kép 9"/>
          <p:cNvPicPr/>
          <p:nvPr/>
        </p:nvPicPr>
        <p:blipFill>
          <a:blip r:embed="rId9" cstate="print">
            <a:extLst>
              <a:ext uri="{28A0092B-C50C-407E-A947-70E740481C1C}">
                <a14:useLocalDpi xmlns:a14="http://schemas.microsoft.com/office/drawing/2010/main" val="0"/>
              </a:ext>
            </a:extLst>
          </a:blip>
          <a:stretch>
            <a:fillRect/>
          </a:stretch>
        </p:blipFill>
        <p:spPr>
          <a:xfrm>
            <a:off x="9329242" y="4881732"/>
            <a:ext cx="1104348" cy="702563"/>
          </a:xfrm>
          <a:prstGeom prst="rect">
            <a:avLst/>
          </a:prstGeom>
          <a:ln>
            <a:solidFill>
              <a:schemeClr val="accent1"/>
            </a:solidFill>
          </a:ln>
        </p:spPr>
      </p:pic>
      <p:pic>
        <p:nvPicPr>
          <p:cNvPr id="11" name="Kép 10"/>
          <p:cNvPicPr/>
          <p:nvPr/>
        </p:nvPicPr>
        <p:blipFill>
          <a:blip r:embed="rId10" cstate="print">
            <a:extLst>
              <a:ext uri="{28A0092B-C50C-407E-A947-70E740481C1C}">
                <a14:useLocalDpi xmlns:a14="http://schemas.microsoft.com/office/drawing/2010/main" val="0"/>
              </a:ext>
            </a:extLst>
          </a:blip>
          <a:stretch>
            <a:fillRect/>
          </a:stretch>
        </p:blipFill>
        <p:spPr>
          <a:xfrm>
            <a:off x="9257538" y="356617"/>
            <a:ext cx="2038886" cy="1594530"/>
          </a:xfrm>
          <a:prstGeom prst="rect">
            <a:avLst/>
          </a:prstGeom>
        </p:spPr>
      </p:pic>
    </p:spTree>
    <p:extLst>
      <p:ext uri="{BB962C8B-B14F-4D97-AF65-F5344CB8AC3E}">
        <p14:creationId xmlns:p14="http://schemas.microsoft.com/office/powerpoint/2010/main" val="2896489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294</Words>
  <Application>Microsoft Office PowerPoint</Application>
  <PresentationFormat>Szélesvásznú</PresentationFormat>
  <Paragraphs>30</Paragraphs>
  <Slides>8</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8</vt:i4>
      </vt:variant>
    </vt:vector>
  </HeadingPairs>
  <TitlesOfParts>
    <vt:vector size="15" baseType="lpstr">
      <vt:lpstr>Arial</vt:lpstr>
      <vt:lpstr>Calibri</vt:lpstr>
      <vt:lpstr>Calibri Light</vt:lpstr>
      <vt:lpstr>Comic Sans MS</vt:lpstr>
      <vt:lpstr>Copperplate Gothic Bold</vt:lpstr>
      <vt:lpstr>Times New Roman</vt:lpstr>
      <vt:lpstr>Office Theme</vt:lpstr>
      <vt:lpstr>The Legend of the White Horse</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Legend of the White Horse,</dc:title>
  <dc:creator>Mark Keight</dc:creator>
  <cp:lastModifiedBy>Windows-felhasználó</cp:lastModifiedBy>
  <cp:revision>15</cp:revision>
  <dcterms:created xsi:type="dcterms:W3CDTF">2017-03-18T15:11:10Z</dcterms:created>
  <dcterms:modified xsi:type="dcterms:W3CDTF">2017-03-27T14:59:50Z</dcterms:modified>
</cp:coreProperties>
</file>