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56" r:id="rId3"/>
    <p:sldId id="277" r:id="rId4"/>
    <p:sldId id="261" r:id="rId5"/>
    <p:sldId id="262" r:id="rId6"/>
    <p:sldId id="263" r:id="rId7"/>
    <p:sldId id="264" r:id="rId8"/>
    <p:sldId id="265" r:id="rId9"/>
    <p:sldId id="276" r:id="rId10"/>
    <p:sldId id="266" r:id="rId11"/>
    <p:sldId id="267" r:id="rId12"/>
    <p:sldId id="268" r:id="rId13"/>
    <p:sldId id="270" r:id="rId14"/>
    <p:sldId id="271" r:id="rId15"/>
    <p:sldId id="274" r:id="rId16"/>
    <p:sldId id="260" r:id="rId17"/>
    <p:sldId id="272" r:id="rId18"/>
    <p:sldId id="258" r:id="rId19"/>
    <p:sldId id="259" r:id="rId20"/>
    <p:sldId id="281" r:id="rId21"/>
    <p:sldId id="283" r:id="rId22"/>
    <p:sldId id="275" r:id="rId23"/>
    <p:sldId id="282" r:id="rId24"/>
    <p:sldId id="286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1F8F-73E5-4C25-ABD0-F3AA2F273121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3858-0B47-46AA-8867-9C731F8B8F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8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1F8F-73E5-4C25-ABD0-F3AA2F273121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3858-0B47-46AA-8867-9C731F8B8F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9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1F8F-73E5-4C25-ABD0-F3AA2F273121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3858-0B47-46AA-8867-9C731F8B8F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1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1F8F-73E5-4C25-ABD0-F3AA2F273121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3858-0B47-46AA-8867-9C731F8B8F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38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1F8F-73E5-4C25-ABD0-F3AA2F273121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3858-0B47-46AA-8867-9C731F8B8F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1F8F-73E5-4C25-ABD0-F3AA2F273121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3858-0B47-46AA-8867-9C731F8B8F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8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1F8F-73E5-4C25-ABD0-F3AA2F273121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3858-0B47-46AA-8867-9C731F8B8F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08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1F8F-73E5-4C25-ABD0-F3AA2F273121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3858-0B47-46AA-8867-9C731F8B8F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95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1F8F-73E5-4C25-ABD0-F3AA2F273121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3858-0B47-46AA-8867-9C731F8B8F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7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1F8F-73E5-4C25-ABD0-F3AA2F273121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3858-0B47-46AA-8867-9C731F8B8F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6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1F8F-73E5-4C25-ABD0-F3AA2F273121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3858-0B47-46AA-8867-9C731F8B8F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26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B1F8F-73E5-4C25-ABD0-F3AA2F273121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43858-0B47-46AA-8867-9C731F8B8F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29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tiria\Documents\ERASMUS_LEFKARA\ULYSSES_POLAND\ithaka poster 02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02" y="0"/>
            <a:ext cx="4849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761" y="2099255"/>
            <a:ext cx="63621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“Greek and Cypriot modern literature, based on the ancient </a:t>
            </a:r>
            <a:r>
              <a:rPr lang="en-US" dirty="0" err="1" smtClean="0">
                <a:latin typeface="Georgia" pitchFamily="18" charset="0"/>
              </a:rPr>
              <a:t>greek</a:t>
            </a:r>
            <a:r>
              <a:rPr lang="en-US" dirty="0" smtClean="0">
                <a:latin typeface="Georgia" pitchFamily="18" charset="0"/>
              </a:rPr>
              <a:t> myth of the adventure of Odysseus.”</a:t>
            </a:r>
          </a:p>
          <a:p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The task was presented in Poland during the second mobility.</a:t>
            </a:r>
          </a:p>
          <a:p>
            <a:endParaRPr lang="en-US" dirty="0" smtClean="0">
              <a:latin typeface="Georgia" pitchFamily="18" charset="0"/>
            </a:endParaRPr>
          </a:p>
          <a:p>
            <a:r>
              <a:rPr lang="en-US" b="1" dirty="0" smtClean="0">
                <a:latin typeface="Georgia" pitchFamily="18" charset="0"/>
              </a:rPr>
              <a:t>Students:</a:t>
            </a:r>
          </a:p>
          <a:p>
            <a:r>
              <a:rPr lang="en-US" dirty="0" err="1" smtClean="0">
                <a:latin typeface="Georgia" pitchFamily="18" charset="0"/>
              </a:rPr>
              <a:t>Michaelia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Andreou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latin typeface="Georgia" pitchFamily="18" charset="0"/>
              </a:rPr>
              <a:t>Styliana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Andreou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Elena </a:t>
            </a:r>
            <a:r>
              <a:rPr lang="en-US" dirty="0" err="1" smtClean="0">
                <a:latin typeface="Georgia" pitchFamily="18" charset="0"/>
              </a:rPr>
              <a:t>Rouvi</a:t>
            </a:r>
            <a:endParaRPr lang="en-US" dirty="0" smtClean="0"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  <a:p>
            <a:r>
              <a:rPr lang="en-US" b="1" dirty="0" smtClean="0">
                <a:latin typeface="Georgia" pitchFamily="18" charset="0"/>
              </a:rPr>
              <a:t>Teachers: </a:t>
            </a:r>
          </a:p>
          <a:p>
            <a:r>
              <a:rPr lang="en-US" dirty="0" err="1" smtClean="0">
                <a:latin typeface="Georgia" pitchFamily="18" charset="0"/>
              </a:rPr>
              <a:t>Sotiria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Papamargariti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Marina </a:t>
            </a:r>
            <a:r>
              <a:rPr lang="en-US" dirty="0" err="1" smtClean="0">
                <a:latin typeface="Georgia" pitchFamily="18" charset="0"/>
              </a:rPr>
              <a:t>Zervou</a:t>
            </a:r>
            <a:r>
              <a:rPr lang="en-US" dirty="0" smtClean="0">
                <a:latin typeface="Georgia" pitchFamily="18" charset="0"/>
              </a:rPr>
              <a:t>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5" y="476518"/>
            <a:ext cx="2137772" cy="1511309"/>
          </a:xfrm>
          <a:prstGeom prst="rect">
            <a:avLst/>
          </a:prstGeom>
        </p:spPr>
      </p:pic>
      <p:pic>
        <p:nvPicPr>
          <p:cNvPr id="6" name="Obraz 4" descr="Znalezione obrazy dla zapytania erasmus plu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1843" y="626315"/>
            <a:ext cx="2253802" cy="121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26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29" y="476444"/>
            <a:ext cx="3447553" cy="1081120"/>
          </a:xfrm>
        </p:spPr>
        <p:txBody>
          <a:bodyPr>
            <a:normAutofit/>
          </a:bodyPr>
          <a:lstStyle/>
          <a:p>
            <a:r>
              <a:rPr lang="en-US" sz="4900" b="1" dirty="0"/>
              <a:t>Aegean Sea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17" y="19289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Love</a:t>
            </a:r>
            <a:br>
              <a:rPr lang="en-US" dirty="0" smtClean="0"/>
            </a:br>
            <a:r>
              <a:rPr lang="en-US" dirty="0" smtClean="0"/>
              <a:t>Archipelago</a:t>
            </a:r>
            <a:br>
              <a:rPr lang="en-US" dirty="0" smtClean="0"/>
            </a:br>
            <a:r>
              <a:rPr lang="en-US" dirty="0" smtClean="0"/>
              <a:t>And the bow of the foams</a:t>
            </a:r>
            <a:br>
              <a:rPr lang="en-US" dirty="0" smtClean="0"/>
            </a:br>
            <a:r>
              <a:rPr lang="en-US" dirty="0" smtClean="0"/>
              <a:t>And the dreams of seagulls</a:t>
            </a:r>
            <a:br>
              <a:rPr lang="en-US" dirty="0" smtClean="0"/>
            </a:br>
            <a:r>
              <a:rPr lang="en-US" dirty="0" smtClean="0"/>
              <a:t>In the tallest mast the sailor flaps</a:t>
            </a:r>
            <a:br>
              <a:rPr lang="en-US" dirty="0" smtClean="0"/>
            </a:br>
            <a:r>
              <a:rPr lang="en-US" dirty="0" smtClean="0"/>
              <a:t>A song</a:t>
            </a:r>
            <a:endParaRPr lang="el-GR" dirty="0"/>
          </a:p>
        </p:txBody>
      </p:sp>
      <p:pic>
        <p:nvPicPr>
          <p:cNvPr id="2052" name="Picture 4" descr="Image result for φασιανός ζωγράφ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66" y="757334"/>
            <a:ext cx="6443796" cy="480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3283" y="4611757"/>
            <a:ext cx="2313830" cy="94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44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76" y="421842"/>
            <a:ext cx="10515600" cy="5254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Love</a:t>
            </a:r>
            <a:br>
              <a:rPr lang="en-US" sz="3200" dirty="0" smtClean="0"/>
            </a:br>
            <a:r>
              <a:rPr lang="en-US" sz="3200" dirty="0" smtClean="0"/>
              <a:t>The song</a:t>
            </a:r>
            <a:br>
              <a:rPr lang="en-US" sz="3200" dirty="0" smtClean="0"/>
            </a:br>
            <a:r>
              <a:rPr lang="en-US" sz="3200" dirty="0" smtClean="0"/>
              <a:t>And the horizons of journey</a:t>
            </a:r>
            <a:br>
              <a:rPr lang="en-US" sz="3200" dirty="0" smtClean="0"/>
            </a:br>
            <a:r>
              <a:rPr lang="en-US" sz="3200" dirty="0" smtClean="0"/>
              <a:t>And nostalgia’ s echoes</a:t>
            </a:r>
            <a:br>
              <a:rPr lang="en-US" sz="3200" dirty="0" smtClean="0"/>
            </a:br>
            <a:r>
              <a:rPr lang="en-US" sz="3200" dirty="0" smtClean="0"/>
              <a:t>On the wet rock a woman is waiting </a:t>
            </a:r>
            <a:br>
              <a:rPr lang="en-US" sz="3200" dirty="0" smtClean="0"/>
            </a:br>
            <a:r>
              <a:rPr lang="en-US" sz="3200" dirty="0" smtClean="0"/>
              <a:t>A boat</a:t>
            </a:r>
            <a:endParaRPr lang="el-GR" sz="3200" dirty="0"/>
          </a:p>
        </p:txBody>
      </p:sp>
      <p:pic>
        <p:nvPicPr>
          <p:cNvPr id="4" name="Picture 6" descr="http://odysseas-elitis.weebly.com/uploads/1/0/0/3/10039441/441732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92" y="248278"/>
            <a:ext cx="4164827" cy="32407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ΕΛΛΗΝΕΣ ΖΩΓΡΑΦΟΙ- ΝΙΚΟΛΑΟΣ ΛΥΤΡΑ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55" y="2977500"/>
            <a:ext cx="6793940" cy="3396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40" y="3861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Love</a:t>
            </a:r>
            <a:br>
              <a:rPr lang="en-US" dirty="0" smtClean="0"/>
            </a:br>
            <a:r>
              <a:rPr lang="en-US" dirty="0" smtClean="0"/>
              <a:t>The boat</a:t>
            </a:r>
            <a:br>
              <a:rPr lang="en-US" dirty="0" smtClean="0"/>
            </a:br>
            <a:r>
              <a:rPr lang="en-US" dirty="0" smtClean="0"/>
              <a:t>And the carelessness of the wind</a:t>
            </a:r>
            <a:br>
              <a:rPr lang="en-US" dirty="0" smtClean="0"/>
            </a:br>
            <a:r>
              <a:rPr lang="en-US" dirty="0" smtClean="0"/>
              <a:t>And the sail of hope</a:t>
            </a:r>
            <a:br>
              <a:rPr lang="en-US" dirty="0" smtClean="0"/>
            </a:br>
            <a:r>
              <a:rPr lang="en-US" dirty="0" smtClean="0"/>
              <a:t>In the most light wave the island welcomes</a:t>
            </a:r>
          </a:p>
          <a:p>
            <a:pPr marL="0" indent="0">
              <a:buNone/>
            </a:pPr>
            <a:r>
              <a:rPr lang="en-US" dirty="0" smtClean="0"/>
              <a:t>The return</a:t>
            </a:r>
            <a:endParaRPr lang="el-GR" dirty="0"/>
          </a:p>
        </p:txBody>
      </p:sp>
      <p:pic>
        <p:nvPicPr>
          <p:cNvPr id="16386" name="Picture 2" descr="Image result for κολαζ ελύτ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3" y="3142301"/>
            <a:ext cx="3856383" cy="3077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φασιανός ζωγράφο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15" y="457660"/>
            <a:ext cx="4048125" cy="576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mtClean="0"/>
              <a:t>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13675" cy="201485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400" dirty="0" err="1" smtClean="0"/>
              <a:t>Pantelis</a:t>
            </a:r>
            <a:r>
              <a:rPr lang="en-US" sz="6400" dirty="0" smtClean="0"/>
              <a:t> </a:t>
            </a:r>
            <a:r>
              <a:rPr lang="en-US" sz="6400" dirty="0" err="1" smtClean="0"/>
              <a:t>Michanikos</a:t>
            </a:r>
            <a:endParaRPr lang="el-GR" sz="6400" dirty="0" smtClean="0"/>
          </a:p>
          <a:p>
            <a:pPr marL="0" indent="0" algn="ctr">
              <a:buNone/>
            </a:pPr>
            <a:r>
              <a:rPr lang="el-GR" sz="5200" dirty="0" smtClean="0"/>
              <a:t>(1926-1979)</a:t>
            </a:r>
            <a:r>
              <a:rPr lang="en-US" sz="6400" dirty="0" smtClean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		</a:t>
            </a:r>
          </a:p>
          <a:p>
            <a:endParaRPr lang="el-GR" dirty="0"/>
          </a:p>
        </p:txBody>
      </p:sp>
      <p:pic>
        <p:nvPicPr>
          <p:cNvPr id="4" name="Picture 2" descr="https://attachment.outlook.office.net/owa/psotiria@hotmail.com/service.svc/s/GetAttachmentThumbnail?id=AQMkADAwATE2ZjMxLTNkOGUtZTJmMS0wMAItMDAKAEYAAAN2l0s%2FgcFdQ4LgjorlMAsYBwBZJuvnkBeBQL1AypOY446RAAACAQwAAABZJuvnkBeBQL1AypOY446RAAE%2BDX0jAAAAARIAEAB9IeDziukmRpScsJu6JByZ&amp;thumbnailType=2&amp;X-OWA-CANARY=94MYIpF3m0m4HuA13trGXkB4-RD6Z9QYXfAR72x2KKQNC6kf2htEnooC6OyUDOVTSMTK4MoCopc.&amp;token=340f9fe2-06e0-423f-b467-6da62408fb0f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68" y="283159"/>
            <a:ext cx="4396067" cy="57829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551" y="2016339"/>
            <a:ext cx="10445885" cy="1267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000" dirty="0" smtClean="0"/>
              <a:t>Odysseus </a:t>
            </a:r>
            <a:r>
              <a:rPr lang="en-US" sz="4000" dirty="0"/>
              <a:t>was tied under the ram’ s belly.</a:t>
            </a:r>
            <a:br>
              <a:rPr lang="en-US" sz="4000" dirty="0"/>
            </a:br>
            <a:r>
              <a:rPr lang="en-US" sz="4000" dirty="0"/>
              <a:t>	(It is not, of course, a poetic image).</a:t>
            </a:r>
            <a:endParaRPr lang="el-GR" sz="4000" dirty="0"/>
          </a:p>
          <a:p>
            <a:endParaRPr lang="el-GR" dirty="0"/>
          </a:p>
        </p:txBody>
      </p:sp>
      <p:pic>
        <p:nvPicPr>
          <p:cNvPr id="8194" name="Picture 2" descr="https://attachment.outlook.office.net/owa/psotiria@hotmail.com/service.svc/s/GetAttachmentThumbnail?id=AQMkADAwATE2ZjMxLTNkOGUtZTJmMS0wMAItMDAKAEYAAAN2l0s%2FgcFdQ4LgjorlMAsYBwBZJuvnkBeBQL1AypOY446RAAACAQwAAABZJuvnkBeBQL1AypOY446RAAE%2BDX0jAAAAARIAEAB6PaDCpyqCTqlL7C%2Bmqp2O&amp;thumbnailType=2&amp;X-OWA-CANARY=lDGhSIkvMUOg8NORFa5EZ1Cuk477Z9QYCzUZlGkZeJjp_KsoiRCNa6jwtqFPIGNdLXuQQ1YeYgc.&amp;token=bbbbd8dc-d60a-40e3-b763-9e57c015d633&amp;owa=outlook.live.com&amp;isc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45" y="3458747"/>
            <a:ext cx="4166483" cy="325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1657" y="679829"/>
            <a:ext cx="6750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In the cave of </a:t>
            </a:r>
            <a:r>
              <a:rPr lang="en-US" sz="5400" b="1" dirty="0" err="1"/>
              <a:t>Cyclop</a:t>
            </a:r>
            <a:endParaRPr lang="el-GR" sz="5400" dirty="0"/>
          </a:p>
        </p:txBody>
      </p:sp>
    </p:spTree>
    <p:extLst>
      <p:ext uri="{BB962C8B-B14F-4D97-AF65-F5344CB8AC3E}">
        <p14:creationId xmlns:p14="http://schemas.microsoft.com/office/powerpoint/2010/main" val="38174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ttachment.outlook.office.net/owa/psotiria@hotmail.com/service.svc/s/GetAttachmentThumbnail?id=AQMkADAwATE2ZjMxLTNkOGUtZTJmMS0wMAItMDAKAEYAAAN2l0s%2FgcFdQ4LgjorlMAsYBwBZJuvnkBeBQL1AypOY446RAAACAQwAAABZJuvnkBeBQL1AypOY446RAAE%2BDX0jAAAAARIAEADO9nReDWBHQL4oO4V0VJgA&amp;thumbnailType=2&amp;X-OWA-CANARY=-SE8AiQNS0qSC3mtMIzksvBW0432Z9QYBa70mla-qRj7VVIetFj4vBZBlajgWF2dq70NQkfp_Hc.&amp;token=40166eba-c581-4ffc-8052-df624b54527e&amp;owa=outlook.live.com&amp;isc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36" y="0"/>
            <a:ext cx="8998085" cy="67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2549"/>
            <a:ext cx="10515600" cy="5175014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 smtClean="0"/>
              <a:t>We are in the cave</a:t>
            </a:r>
            <a:br>
              <a:rPr lang="en-US" sz="3600" dirty="0" smtClean="0"/>
            </a:br>
            <a:r>
              <a:rPr lang="en-US" sz="3600" dirty="0" smtClean="0"/>
              <a:t>	and death stands at the door.</a:t>
            </a:r>
            <a:br>
              <a:rPr lang="en-US" sz="3600" dirty="0" smtClean="0"/>
            </a:br>
            <a:r>
              <a:rPr lang="en-US" sz="3600" dirty="0" smtClean="0"/>
              <a:t>	The heartbeat will pass</a:t>
            </a:r>
            <a:br>
              <a:rPr lang="en-US" sz="3600" dirty="0" smtClean="0"/>
            </a:br>
            <a:r>
              <a:rPr lang="en-US" sz="3600" dirty="0" smtClean="0"/>
              <a:t>	underneath the palpable</a:t>
            </a:r>
            <a:br>
              <a:rPr lang="en-US" sz="3600" dirty="0" smtClean="0"/>
            </a:br>
            <a:r>
              <a:rPr lang="en-US" sz="3600" dirty="0" smtClean="0"/>
              <a:t>	of </a:t>
            </a:r>
            <a:r>
              <a:rPr lang="en-US" sz="3600" dirty="0" err="1" smtClean="0"/>
              <a:t>Polyphemus</a:t>
            </a:r>
            <a:r>
              <a:rPr lang="en-US" sz="3600" dirty="0" smtClean="0"/>
              <a:t>. </a:t>
            </a:r>
            <a:endParaRPr lang="el-GR" sz="3600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 descr="https://attachment.outlook.office.net/owa/psotiria@hotmail.com/service.svc/s/GetAttachmentThumbnail?id=AQMkADAwATE2ZjMxLTNkOGUtZTJmMS0wMAItMDAKAEYAAAN2l0s%2FgcFdQ4LgjorlMAsYBwBZJuvnkBeBQL1AypOY446RAAACAQwAAABZJuvnkBeBQL1AypOY446RAAE%2BDX0jAAAAARIAEAD4%2FoVmGNhrSbsVbHGoUp%2Bd&amp;thumbnailType=2&amp;X-OWA-CANARY=Zhni9pwASUuk31fUQUuy3lCcA9v1Z9QY9GLb9eESY7k7xfZ24C1CcnSwDbXIIOIZszDgvad1SKc.&amp;token=296c67f5-0ac9-46ed-a9f8-872a17b716a8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78" y="62975"/>
            <a:ext cx="4540194" cy="68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ttachment.outlook.office.net/owa/psotiria@hotmail.com/service.svc/s/GetAttachmentThumbnail?id=AQMkADAwATE2ZjMxLTNkOGUtZTJmMS0wMAItMDAKAEYAAAN2l0s%2FgcFdQ4LgjorlMAsYBwBZJuvnkBeBQL1AypOY446RAAACAQwAAABZJuvnkBeBQL1AypOY446RAAE%2BDX0jAAAAARIAEADCWmMWwGcVT4QH1cKbRF9H&amp;thumbnailType=2&amp;X-OWA-CANARY=-SE8AiQNS0qSC3mtMIzksvBW0432Z9QYBa70mla-qRj7VVIetFj4vBZBlajgWF2dq70NQkfp_Hc.&amp;token=40166eba-c581-4ffc-8052-df624b54527e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34" y="758807"/>
            <a:ext cx="6828711" cy="444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ttachment.outlook.office.net/owa/psotiria@hotmail.com/service.svc/s/GetAttachmentThumbnail?id=AQMkADAwATE2ZjMxLTNkOGUtZTJmMS0wMAItMDAKAEYAAAN2l0s%2FgcFdQ4LgjorlMAsYBwBZJuvnkBeBQL1AypOY446RAAACAQwAAABZJuvnkBeBQL1AypOY446RAAE%2BDX0jAAAAARIAEAAPYePFohUNRbrw87e1KnUI&amp;thumbnailType=2&amp;X-OWA-CANARY=PCMTqHV4mkaHwhSEHSSS4kDbtE38Z9QYhdhE5_47lyIqQ6dWqlX7PSHk_jHU-H1X1kQWxSG_7Vw.&amp;token=01f29a0c-2e0a-40ac-8bda-1ec8bdc61dbb&amp;owa=outlook.live.com&amp;is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6" y="758807"/>
            <a:ext cx="4249774" cy="524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3932"/>
            <a:ext cx="10515600" cy="5505754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r>
              <a:rPr lang="en-US" sz="3600" dirty="0" smtClean="0"/>
              <a:t>“My ram,</a:t>
            </a:r>
            <a:br>
              <a:rPr lang="en-US" sz="3600" dirty="0" smtClean="0"/>
            </a:br>
            <a:r>
              <a:rPr lang="en-US" sz="3600" dirty="0" smtClean="0"/>
              <a:t>I will make golden horns</a:t>
            </a:r>
            <a:r>
              <a:rPr lang="el-GR" sz="3600" dirty="0" smtClean="0"/>
              <a:t> </a:t>
            </a:r>
            <a:r>
              <a:rPr lang="en-US" sz="3600" dirty="0" smtClean="0"/>
              <a:t>for you</a:t>
            </a:r>
            <a:br>
              <a:rPr lang="en-US" sz="3600" dirty="0" smtClean="0"/>
            </a:br>
            <a:r>
              <a:rPr lang="en-US" sz="3600" dirty="0" smtClean="0"/>
              <a:t>to copulate with brilliance</a:t>
            </a:r>
            <a:br>
              <a:rPr lang="en-US" sz="3600" dirty="0" smtClean="0"/>
            </a:br>
            <a:r>
              <a:rPr lang="en-US" sz="3600" dirty="0" smtClean="0"/>
              <a:t>the ewes of </a:t>
            </a:r>
            <a:r>
              <a:rPr lang="en-US" sz="3600" dirty="0" err="1" smtClean="0"/>
              <a:t>Polyphemus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dirty="0" smtClean="0"/>
              <a:t>But now</a:t>
            </a:r>
            <a:br>
              <a:rPr lang="en-US" sz="3600" dirty="0" smtClean="0"/>
            </a:br>
            <a:r>
              <a:rPr lang="en-US" sz="3600" dirty="0" smtClean="0"/>
              <a:t>stretched your rugged body</a:t>
            </a:r>
            <a:br>
              <a:rPr lang="en-US" sz="3600" dirty="0" smtClean="0"/>
            </a:br>
            <a:r>
              <a:rPr lang="en-US" sz="3600" dirty="0" smtClean="0"/>
              <a:t>and get me out of the death’s door.</a:t>
            </a:r>
            <a:br>
              <a:rPr lang="en-US" sz="3600" dirty="0" smtClean="0"/>
            </a:br>
            <a:r>
              <a:rPr lang="en-US" sz="3600" dirty="0" smtClean="0"/>
              <a:t>Completely blind </a:t>
            </a:r>
            <a:r>
              <a:rPr lang="en-US" sz="3600" dirty="0" err="1" smtClean="0"/>
              <a:t>Polyphemus</a:t>
            </a:r>
            <a:r>
              <a:rPr lang="en-US" sz="3600" dirty="0" smtClean="0"/>
              <a:t> does not see light</a:t>
            </a:r>
            <a:br>
              <a:rPr lang="en-US" sz="3600" dirty="0" smtClean="0"/>
            </a:br>
            <a:r>
              <a:rPr lang="en-US" sz="3600" dirty="0" smtClean="0"/>
              <a:t>and the sun is shining out of the cave.</a:t>
            </a:r>
            <a:br>
              <a:rPr lang="en-US" sz="3600" dirty="0" smtClean="0"/>
            </a:br>
            <a:r>
              <a:rPr lang="en-US" sz="3600" dirty="0" smtClean="0"/>
              <a:t>There I will kiss you on the forehead</a:t>
            </a:r>
            <a:br>
              <a:rPr lang="en-US" sz="3600" dirty="0" smtClean="0"/>
            </a:br>
            <a:r>
              <a:rPr lang="en-US" sz="3600" dirty="0" smtClean="0"/>
              <a:t>and caress your groin.”</a:t>
            </a:r>
            <a:endParaRPr lang="el-GR" sz="3600" dirty="0" smtClean="0"/>
          </a:p>
        </p:txBody>
      </p:sp>
      <p:pic>
        <p:nvPicPr>
          <p:cNvPr id="6" name="Picture 6" descr="https://attachment.outlook.office.net/owa/psotiria@hotmail.com/service.svc/s/GetAttachmentThumbnail?id=AQMkADAwATE2ZjMxLTNkOGUtZTJmMS0wMAItMDAKAEYAAAN2l0s%2FgcFdQ4LgjorlMAsYBwBZJuvnkBeBQL1AypOY446RAAACAQwAAABZJuvnkBeBQL1AypOY446RAAE%2BDX0jAAAAARIAEAC6AhiMqzOOQ6lZDMtn0Iwk&amp;thumbnailType=2&amp;X-OWA-CANARY=-SE8AiQNS0qSC3mtMIzksvBW0432Z9QYBa70mla-qRj7VVIetFj4vBZBlajgWF2dq70NQkfp_Hc.&amp;token=40166eba-c581-4ffc-8052-df624b54527e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32" y="428018"/>
            <a:ext cx="4548389" cy="317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8770" y="362036"/>
            <a:ext cx="10515600" cy="589486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4400" dirty="0" smtClean="0"/>
              <a:t>He said, and giving a strong tweak</a:t>
            </a:r>
            <a:br>
              <a:rPr lang="en-US" sz="4400" dirty="0" smtClean="0"/>
            </a:br>
            <a:r>
              <a:rPr lang="en-US" sz="4400" dirty="0" smtClean="0"/>
              <a:t>on ram’s rear</a:t>
            </a:r>
            <a:br>
              <a:rPr lang="en-US" sz="4400" dirty="0" smtClean="0"/>
            </a:br>
            <a:r>
              <a:rPr lang="en-US" sz="4400" dirty="0" smtClean="0"/>
              <a:t>Odysseus dared </a:t>
            </a:r>
          </a:p>
          <a:p>
            <a:pPr marL="914400" lvl="2" indent="0">
              <a:buNone/>
            </a:pPr>
            <a:r>
              <a:rPr lang="en-US" sz="4400" dirty="0" smtClean="0"/>
              <a:t>towards life or death.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18436" name="Picture 4" descr="https://attachment.outlook.office.net/owa/psotiria@hotmail.com/service.svc/s/GetAttachmentThumbnail?id=AQMkADAwATE2ZjMxLTNkOGUtZTJmMS0wMAItMDAKAEYAAAN2l0s%2FgcFdQ4LgjorlMAsYBwBZJuvnkBeBQL1AypOY446RAAACAQwAAABZJuvnkBeBQL1AypOY446RAAE%2BDX0kAAAAARIAEAD%2F3vDhw5JgTI9RNam%2FtM9u&amp;thumbnailType=2&amp;X-OWA-CANARY=xtTyiGbEK0qVJqaWUIwFiuDFMwgBaNQY52UhEWb5Mlditk1FZfRXTi9Y6WC1ebAHiasTupEbuCY.&amp;token=fdcf15d8-2721-46ba-9273-5dfa98aee2ea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15" y="1633725"/>
            <a:ext cx="6164229" cy="4623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309467"/>
            <a:ext cx="3941274" cy="2947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5349"/>
            <a:ext cx="9144000" cy="16557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C1D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myth of Odysseus in modern Greek literature</a:t>
            </a:r>
            <a:endParaRPr lang="el-GR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C1D2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0" name="Picture 2" descr="https://attachment.outlook.office.net/owa/psotiria@hotmail.com/service.svc/s/GetAttachmentThumbnail?id=AQMkADAwATE2ZjMxLTNkOGUtZTJmMS0wMAItMDAKAEYAAAN2l0s%2FgcFdQ4LgjorlMAsYBwBZJuvnkBeBQL1AypOY446RAAACAQwAAABZJuvnkBeBQL1AypOY446RAAE%2BDX0jAAAAARIAEAB6WrajqlLATpoxqOvaEyjd&amp;thumbnailType=2&amp;X-OWA-CANARY=Zhni9pwASUuk31fUQUuy3lCcA9v1Z9QY9GLb9eESY7k7xfZ24C1CcnSwDbXIIOIZszDgvad1SKc.&amp;token=296c67f5-0ac9-46ed-a9f8-872a17b716a8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36" y="631168"/>
            <a:ext cx="9011253" cy="331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2.27210.gr/sites/default/files/article/2014/05/147825g-thodoros_aggelopoulos_-_tainiotheke_ellados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92" y="2075179"/>
            <a:ext cx="7869744" cy="402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7327" y="262646"/>
            <a:ext cx="5642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Theodoros</a:t>
            </a:r>
            <a:r>
              <a:rPr lang="en-US" sz="4000" b="1" dirty="0" smtClean="0"/>
              <a:t> Angelopoulos</a:t>
            </a:r>
          </a:p>
          <a:p>
            <a:pPr algn="ctr"/>
            <a:r>
              <a:rPr lang="en-US" sz="4000" b="1" dirty="0" smtClean="0"/>
              <a:t>Filmmaker</a:t>
            </a:r>
          </a:p>
          <a:p>
            <a:pPr algn="ctr"/>
            <a:r>
              <a:rPr lang="en-US" sz="4000" b="1" dirty="0" smtClean="0"/>
              <a:t> </a:t>
            </a:r>
            <a:r>
              <a:rPr lang="en-US" sz="4000" dirty="0" smtClean="0"/>
              <a:t>(1935-1912)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9087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ulysses g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58" y="0"/>
            <a:ext cx="4844442" cy="68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ulysses g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99" y="0"/>
            <a:ext cx="4844442" cy="68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ulysses g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4442" cy="68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1.27210.gr/sites/default/files/article/2014/05/147825g-to_blemma_tou_odussea_0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009" y="555914"/>
            <a:ext cx="118677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A successful Greek filmmaker </a:t>
            </a:r>
            <a:r>
              <a:rPr lang="en-US" sz="2800" b="1" dirty="0" smtClean="0">
                <a:latin typeface="+mj-lt"/>
              </a:rPr>
              <a:t>is </a:t>
            </a:r>
            <a:r>
              <a:rPr lang="en-US" sz="2800" b="1" dirty="0">
                <a:latin typeface="+mj-lt"/>
              </a:rPr>
              <a:t>returning home and sets out on an epic journey across the </a:t>
            </a:r>
            <a:r>
              <a:rPr lang="en-US" sz="2800" b="1" dirty="0" smtClean="0">
                <a:latin typeface="+mj-lt"/>
              </a:rPr>
              <a:t>battered Balkans </a:t>
            </a:r>
            <a:r>
              <a:rPr lang="en-US" sz="2800" b="1" dirty="0">
                <a:latin typeface="+mj-lt"/>
              </a:rPr>
              <a:t>in search of three lost reels of film by the </a:t>
            </a:r>
            <a:r>
              <a:rPr lang="en-US" sz="2800" b="1" dirty="0" err="1" smtClean="0">
                <a:latin typeface="+mj-lt"/>
              </a:rPr>
              <a:t>Manaki</a:t>
            </a:r>
            <a:r>
              <a:rPr lang="en-US" sz="2800" b="1" dirty="0" smtClean="0">
                <a:latin typeface="+mj-lt"/>
              </a:rPr>
              <a:t> brothers, </a:t>
            </a:r>
            <a:r>
              <a:rPr lang="en-US" sz="2800" b="1" dirty="0">
                <a:latin typeface="+mj-lt"/>
              </a:rPr>
              <a:t>the pioneering photographers who introduced movies into the Balkans at the beginning of the century</a:t>
            </a:r>
            <a:r>
              <a:rPr lang="en-US" sz="2800" b="1" dirty="0" smtClean="0">
                <a:latin typeface="+mj-lt"/>
              </a:rPr>
              <a:t>. The </a:t>
            </a:r>
            <a:r>
              <a:rPr lang="en-US" sz="2800" b="1" dirty="0">
                <a:latin typeface="+mj-lt"/>
              </a:rPr>
              <a:t>search for the reels of film works as a metaphor for a search for the common history of the </a:t>
            </a:r>
            <a:r>
              <a:rPr lang="en-US" sz="2800" b="1" dirty="0" smtClean="0">
                <a:latin typeface="+mj-lt"/>
              </a:rPr>
              <a:t>Balkan countries</a:t>
            </a:r>
            <a:r>
              <a:rPr lang="en-US" sz="2800" b="1" dirty="0">
                <a:latin typeface="+mj-lt"/>
              </a:rPr>
              <a:t>. It is also a reflection on the impossibility of finding new fora of communication</a:t>
            </a:r>
            <a:r>
              <a:rPr lang="en-US" sz="2800" b="1" dirty="0" smtClean="0">
                <a:latin typeface="+mj-lt"/>
              </a:rPr>
              <a:t>.</a:t>
            </a:r>
          </a:p>
          <a:p>
            <a:pPr algn="just"/>
            <a:endParaRPr lang="en-US" sz="2800" b="1" dirty="0">
              <a:latin typeface="+mj-lt"/>
            </a:endParaRPr>
          </a:p>
          <a:p>
            <a:pPr algn="just"/>
            <a:r>
              <a:rPr lang="en-US" sz="2800" b="1" dirty="0" smtClean="0">
                <a:latin typeface="+mj-lt"/>
              </a:rPr>
              <a:t>Odysseus </a:t>
            </a:r>
            <a:r>
              <a:rPr lang="en-US" sz="2800" b="1" dirty="0">
                <a:latin typeface="+mj-lt"/>
              </a:rPr>
              <a:t>returns in the twentieth century to find a nation that mocks its classical past, thrives on repressive state policies and dictatorship, and corrupt and dynastic measures. </a:t>
            </a:r>
            <a:r>
              <a:rPr lang="en-US" sz="2800" b="1" dirty="0" smtClean="0">
                <a:latin typeface="+mj-lt"/>
              </a:rPr>
              <a:t>Angelopoulos makes </a:t>
            </a:r>
            <a:r>
              <a:rPr lang="en-US" sz="2800" b="1" dirty="0">
                <a:latin typeface="+mj-lt"/>
              </a:rPr>
              <a:t>nostalgic journeys into the past and weaves  </a:t>
            </a:r>
            <a:r>
              <a:rPr lang="en-US" sz="2800" b="1" dirty="0" smtClean="0">
                <a:latin typeface="+mj-lt"/>
              </a:rPr>
              <a:t>his exiled travelling </a:t>
            </a:r>
            <a:r>
              <a:rPr lang="en-US" sz="2800" b="1" dirty="0" err="1" smtClean="0">
                <a:latin typeface="+mj-lt"/>
              </a:rPr>
              <a:t>heros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never fully make it back to their Ithaca. </a:t>
            </a:r>
            <a:r>
              <a:rPr lang="en-US" sz="2800" b="1" dirty="0" smtClean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film ends in Sarajevo, where </a:t>
            </a:r>
            <a:r>
              <a:rPr lang="en-US" sz="2800" b="1" dirty="0" smtClean="0">
                <a:latin typeface="+mj-lt"/>
              </a:rPr>
              <a:t>he </a:t>
            </a:r>
            <a:r>
              <a:rPr lang="en-US" sz="2800" b="1" dirty="0">
                <a:latin typeface="+mj-lt"/>
              </a:rPr>
              <a:t>finds both the lost reels and his true love (Maia </a:t>
            </a:r>
            <a:r>
              <a:rPr lang="en-US" sz="2800" b="1" dirty="0" err="1">
                <a:latin typeface="+mj-lt"/>
              </a:rPr>
              <a:t>Morgensten</a:t>
            </a:r>
            <a:r>
              <a:rPr lang="en-US" sz="2800" b="1" dirty="0">
                <a:latin typeface="+mj-lt"/>
              </a:rPr>
              <a:t>), who is executed by a death squad. The director laments both the lost love and the impossibility of building a new solidarity in the Balkans.</a:t>
            </a:r>
          </a:p>
        </p:txBody>
      </p:sp>
    </p:spTree>
    <p:extLst>
      <p:ext uri="{BB962C8B-B14F-4D97-AF65-F5344CB8AC3E}">
        <p14:creationId xmlns:p14="http://schemas.microsoft.com/office/powerpoint/2010/main" val="30552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ulysses g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tiria\Documents\ERASMUS_LEFKARA\ULYSSES_POLAND\ithaka poster 02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01" y="0"/>
            <a:ext cx="4849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καβάφη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51" y="1593713"/>
            <a:ext cx="7680701" cy="4797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9204" y="350196"/>
            <a:ext cx="6615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C</a:t>
            </a:r>
            <a:r>
              <a:rPr lang="en-US" sz="6600" dirty="0" smtClean="0"/>
              <a:t>. P. </a:t>
            </a:r>
            <a:r>
              <a:rPr lang="en-US" sz="6600" dirty="0" err="1" smtClean="0"/>
              <a:t>Cavafy</a:t>
            </a:r>
            <a:r>
              <a:rPr lang="el-GR" sz="6600" dirty="0" smtClean="0"/>
              <a:t> </a:t>
            </a:r>
            <a:r>
              <a:rPr lang="el-GR" sz="3600" dirty="0" smtClean="0"/>
              <a:t>(1863-1933)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6630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10" y="267848"/>
            <a:ext cx="10515600" cy="1325563"/>
          </a:xfrm>
        </p:spPr>
        <p:txBody>
          <a:bodyPr/>
          <a:lstStyle/>
          <a:p>
            <a:r>
              <a:rPr lang="en-US" b="1" dirty="0" smtClean="0"/>
              <a:t>Second Odyssey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10" y="15934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great second Odyssey,</a:t>
            </a:r>
            <a:br>
              <a:rPr lang="en-US" dirty="0" smtClean="0"/>
            </a:br>
            <a:r>
              <a:rPr lang="en-US" dirty="0" smtClean="0"/>
              <a:t>Greater even than the first perhaps,</a:t>
            </a:r>
            <a:br>
              <a:rPr lang="en-US" dirty="0" smtClean="0"/>
            </a:br>
            <a:r>
              <a:rPr lang="en-US" dirty="0" smtClean="0"/>
              <a:t>But alas, without Homer, without hexameters.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Small was his ancestral home, </a:t>
            </a:r>
            <a:br>
              <a:rPr lang="en-US" dirty="0" smtClean="0"/>
            </a:br>
            <a:r>
              <a:rPr lang="en-US" dirty="0" smtClean="0"/>
              <a:t>Small was his ancestral city, </a:t>
            </a:r>
            <a:br>
              <a:rPr lang="en-US" dirty="0" smtClean="0"/>
            </a:br>
            <a:r>
              <a:rPr lang="en-US" dirty="0" smtClean="0"/>
              <a:t>And the whole of his Ithaca was small.</a:t>
            </a:r>
            <a:endParaRPr lang="el-GR" dirty="0"/>
          </a:p>
        </p:txBody>
      </p:sp>
      <p:pic>
        <p:nvPicPr>
          <p:cNvPr id="13314" name="Picture 2" descr="Πηνελόπη και Οδυσσεύ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48" y="784715"/>
            <a:ext cx="4324166" cy="490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10" y="579236"/>
            <a:ext cx="4934326" cy="3982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57" y="719847"/>
            <a:ext cx="10515600" cy="5252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affection of Telemachus, the loyalty</a:t>
            </a:r>
            <a:br>
              <a:rPr lang="en-US" sz="3600" dirty="0" smtClean="0"/>
            </a:br>
            <a:r>
              <a:rPr lang="en-US" sz="3600" dirty="0" smtClean="0"/>
              <a:t>Of Penelope, his father’s aging years,</a:t>
            </a:r>
            <a:br>
              <a:rPr lang="en-US" sz="3600" dirty="0" smtClean="0"/>
            </a:br>
            <a:r>
              <a:rPr lang="en-US" sz="3600" dirty="0" smtClean="0"/>
              <a:t>His old friends, the love</a:t>
            </a:r>
            <a:br>
              <a:rPr lang="en-US" sz="3600" dirty="0" smtClean="0"/>
            </a:br>
            <a:r>
              <a:rPr lang="en-US" sz="3600" dirty="0" smtClean="0"/>
              <a:t>Of his devoted subjects,</a:t>
            </a:r>
            <a:br>
              <a:rPr lang="en-US" sz="3600" dirty="0" smtClean="0"/>
            </a:br>
            <a:r>
              <a:rPr lang="en-US" sz="3600" dirty="0" smtClean="0"/>
              <a:t>The peace and repose of his home</a:t>
            </a:r>
            <a:br>
              <a:rPr lang="en-US" sz="3600" dirty="0" smtClean="0"/>
            </a:br>
            <a:r>
              <a:rPr lang="en-US" sz="3600" dirty="0" smtClean="0"/>
              <a:t>Bored him.</a:t>
            </a:r>
            <a:br>
              <a:rPr lang="en-US" sz="3600" dirty="0" smtClean="0"/>
            </a:br>
            <a:r>
              <a:rPr lang="en-US" sz="3600" dirty="0" smtClean="0"/>
              <a:t> </a:t>
            </a:r>
            <a:br>
              <a:rPr lang="en-US" sz="3600" dirty="0" smtClean="0"/>
            </a:br>
            <a:r>
              <a:rPr lang="en-US" sz="3600" dirty="0" smtClean="0"/>
              <a:t>                   		 And so he left.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182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41" y="963039"/>
            <a:ext cx="10515600" cy="4786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 the shores of Ithaca gradually</a:t>
            </a:r>
            <a:br>
              <a:rPr lang="en-US" sz="3200" dirty="0" smtClean="0"/>
            </a:br>
            <a:r>
              <a:rPr lang="en-US" sz="3200" dirty="0" smtClean="0"/>
              <a:t>Faded away behind him</a:t>
            </a:r>
            <a:br>
              <a:rPr lang="en-US" sz="3200" dirty="0" smtClean="0"/>
            </a:br>
            <a:r>
              <a:rPr lang="en-US" sz="3200" dirty="0" smtClean="0"/>
              <a:t>And he sailed swiftly westward</a:t>
            </a:r>
            <a:br>
              <a:rPr lang="en-US" sz="3200" dirty="0" smtClean="0"/>
            </a:br>
            <a:r>
              <a:rPr lang="en-US" sz="3200" dirty="0" smtClean="0"/>
              <a:t>Toward Iberia and the Pillars of Hercules,</a:t>
            </a:r>
            <a:br>
              <a:rPr lang="en-US" sz="3200" dirty="0" smtClean="0"/>
            </a:br>
            <a:r>
              <a:rPr lang="en-US" sz="3200" dirty="0" smtClean="0"/>
              <a:t>Far from every Achaean sea, </a:t>
            </a:r>
            <a:br>
              <a:rPr lang="en-US" sz="3200" dirty="0" smtClean="0"/>
            </a:br>
            <a:r>
              <a:rPr lang="en-US" sz="3200" dirty="0" smtClean="0"/>
              <a:t>He felt he was alive once more,</a:t>
            </a:r>
            <a:br>
              <a:rPr lang="en-US" sz="3200" dirty="0" smtClean="0"/>
            </a:br>
            <a:r>
              <a:rPr lang="en-US" sz="3200" dirty="0" smtClean="0"/>
              <a:t>Freed from the oppressive bonds</a:t>
            </a:r>
            <a:br>
              <a:rPr lang="en-US" sz="3200" dirty="0" smtClean="0"/>
            </a:br>
            <a:r>
              <a:rPr lang="en-US" sz="3200" dirty="0" smtClean="0"/>
              <a:t>Of familiar, domestic things.</a:t>
            </a:r>
            <a:br>
              <a:rPr lang="en-US" sz="3200" dirty="0" smtClean="0"/>
            </a:br>
            <a:r>
              <a:rPr lang="en-US" sz="3200" dirty="0" smtClean="0"/>
              <a:t>And his adventurous heart rejoiced</a:t>
            </a:r>
            <a:br>
              <a:rPr lang="en-US" sz="3200" dirty="0" smtClean="0"/>
            </a:br>
            <a:r>
              <a:rPr lang="en-US" sz="3200" dirty="0" smtClean="0"/>
              <a:t>Coldly, devoid of love. </a:t>
            </a:r>
            <a:endParaRPr lang="el-GR" sz="3200" dirty="0"/>
          </a:p>
        </p:txBody>
      </p:sp>
      <p:pic>
        <p:nvPicPr>
          <p:cNvPr id="14338" name="Picture 2" descr="Οδυσσέας 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6" y="233464"/>
            <a:ext cx="4415554" cy="622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Ithaka</a:t>
            </a:r>
            <a:r>
              <a:rPr lang="en-US" sz="5400" b="1" dirty="0" smtClean="0"/>
              <a:t> </a:t>
            </a:r>
            <a:endParaRPr lang="el-G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527966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5100" b="1" dirty="0" smtClean="0"/>
              <a:t>As </a:t>
            </a:r>
            <a:r>
              <a:rPr lang="en-US" sz="5100" b="1" dirty="0"/>
              <a:t>you set out for </a:t>
            </a:r>
            <a:r>
              <a:rPr lang="en-US" sz="5100" b="1" dirty="0" err="1"/>
              <a:t>Ithaka</a:t>
            </a:r>
            <a:r>
              <a:rPr lang="en-US" sz="5100" b="1" dirty="0"/>
              <a:t/>
            </a:r>
            <a:br>
              <a:rPr lang="en-US" sz="5100" b="1" dirty="0"/>
            </a:br>
            <a:r>
              <a:rPr lang="en-US" sz="5100" b="1" dirty="0" smtClean="0"/>
              <a:t>hope </a:t>
            </a:r>
            <a:r>
              <a:rPr lang="en-US" sz="5100" b="1" dirty="0"/>
              <a:t>the voyage is a long one,</a:t>
            </a:r>
            <a:br>
              <a:rPr lang="en-US" sz="5100" b="1" dirty="0"/>
            </a:br>
            <a:r>
              <a:rPr lang="en-US" sz="5100" b="1" dirty="0" smtClean="0"/>
              <a:t>full </a:t>
            </a:r>
            <a:r>
              <a:rPr lang="en-US" sz="5100" b="1" dirty="0"/>
              <a:t>of adventure, full of discovery.</a:t>
            </a:r>
            <a:br>
              <a:rPr lang="en-US" sz="5100" b="1" dirty="0"/>
            </a:br>
            <a:r>
              <a:rPr lang="en-US" sz="5100" b="1" dirty="0" err="1" smtClean="0"/>
              <a:t>Laistrygonians</a:t>
            </a:r>
            <a:r>
              <a:rPr lang="en-US" sz="5100" b="1" dirty="0" smtClean="0"/>
              <a:t> and Cyclops,</a:t>
            </a:r>
            <a:br>
              <a:rPr lang="en-US" sz="5100" b="1" dirty="0" smtClean="0"/>
            </a:br>
            <a:r>
              <a:rPr lang="en-US" sz="5100" b="1" dirty="0" smtClean="0"/>
              <a:t>angry Poseidon—don’t be afraid of them:</a:t>
            </a:r>
            <a:br>
              <a:rPr lang="en-US" sz="5100" b="1" dirty="0" smtClean="0"/>
            </a:br>
            <a:r>
              <a:rPr lang="en-US" sz="5100" b="1" dirty="0" smtClean="0"/>
              <a:t>[…]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5100" b="1" dirty="0" err="1" smtClean="0"/>
              <a:t>Laistrygonians</a:t>
            </a:r>
            <a:r>
              <a:rPr lang="en-US" sz="5100" b="1" dirty="0" smtClean="0"/>
              <a:t> and Cyclops,</a:t>
            </a:r>
            <a:br>
              <a:rPr lang="en-US" sz="5100" b="1" dirty="0" smtClean="0"/>
            </a:br>
            <a:r>
              <a:rPr lang="en-US" sz="5100" b="1" dirty="0" smtClean="0"/>
              <a:t>wild Poseidon—you won’t encounter them</a:t>
            </a:r>
            <a:br>
              <a:rPr lang="en-US" sz="5100" b="1" dirty="0" smtClean="0"/>
            </a:br>
            <a:r>
              <a:rPr lang="en-US" sz="5100" b="1" dirty="0" smtClean="0"/>
              <a:t>unless you bring them along inside your soul,</a:t>
            </a:r>
            <a:br>
              <a:rPr lang="en-US" sz="5100" b="1" dirty="0" smtClean="0"/>
            </a:br>
            <a:r>
              <a:rPr lang="en-US" sz="5100" b="1" dirty="0" smtClean="0"/>
              <a:t>unless your soul </a:t>
            </a:r>
            <a:r>
              <a:rPr lang="en-US" sz="5100" b="1" dirty="0"/>
              <a:t>sets them up in front of you.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pic>
        <p:nvPicPr>
          <p:cNvPr id="5122" name="Picture 2" descr="Image result for φασιανός ζωγράφ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88" y="365125"/>
            <a:ext cx="4535955" cy="6194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03" y="1140452"/>
            <a:ext cx="10515600" cy="516834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Ithaka</a:t>
            </a:r>
            <a:r>
              <a:rPr lang="en-US" dirty="0" smtClean="0"/>
              <a:t> </a:t>
            </a:r>
            <a:r>
              <a:rPr lang="en-US" dirty="0"/>
              <a:t>gave you the marvelous journey.</a:t>
            </a:r>
            <a:br>
              <a:rPr lang="en-US" dirty="0"/>
            </a:br>
            <a:r>
              <a:rPr lang="en-US" dirty="0" smtClean="0"/>
              <a:t>Without </a:t>
            </a:r>
            <a:r>
              <a:rPr lang="en-US" dirty="0"/>
              <a:t>her you would not have set out.</a:t>
            </a:r>
            <a:br>
              <a:rPr lang="en-US" dirty="0"/>
            </a:br>
            <a:r>
              <a:rPr lang="en-US" dirty="0" smtClean="0"/>
              <a:t>She </a:t>
            </a:r>
            <a:r>
              <a:rPr lang="en-US" dirty="0"/>
              <a:t>has nothing left to give you now.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/>
              <a:t>if you find her poor, </a:t>
            </a:r>
            <a:r>
              <a:rPr lang="en-US" dirty="0" err="1"/>
              <a:t>Ithaka</a:t>
            </a:r>
            <a:r>
              <a:rPr lang="en-US" dirty="0"/>
              <a:t> won’t have fooled you.</a:t>
            </a:r>
            <a:br>
              <a:rPr lang="en-US" dirty="0"/>
            </a:br>
            <a:r>
              <a:rPr lang="en-US" dirty="0" smtClean="0"/>
              <a:t>Wise </a:t>
            </a:r>
            <a:r>
              <a:rPr lang="en-US" dirty="0"/>
              <a:t>as you will have become, so full of experience,</a:t>
            </a:r>
            <a:br>
              <a:rPr lang="en-US" dirty="0"/>
            </a:br>
            <a:r>
              <a:rPr lang="en-US" dirty="0" smtClean="0"/>
              <a:t>you </a:t>
            </a:r>
            <a:r>
              <a:rPr lang="en-US" dirty="0"/>
              <a:t>will have understood by then what these </a:t>
            </a:r>
            <a:r>
              <a:rPr lang="en-US" dirty="0" err="1"/>
              <a:t>Ithakas</a:t>
            </a:r>
            <a:r>
              <a:rPr lang="en-US" dirty="0"/>
              <a:t> mean.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148" name="Picture 4" descr="Ο Οδυσσέας και οι Σειρήνε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22" y="225375"/>
            <a:ext cx="5554495" cy="4292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trin-Welz-Stein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14" y="378653"/>
            <a:ext cx="285750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5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ελύτη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8" y="572417"/>
            <a:ext cx="5471885" cy="5061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85233" y="1420439"/>
            <a:ext cx="5736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/>
              <a:t>Odysseas</a:t>
            </a:r>
            <a:r>
              <a:rPr lang="en-US" sz="6000" dirty="0" smtClean="0"/>
              <a:t> Elytis</a:t>
            </a:r>
            <a:endParaRPr lang="el-GR" sz="6000" dirty="0" smtClean="0"/>
          </a:p>
          <a:p>
            <a:pPr algn="ctr"/>
            <a:r>
              <a:rPr lang="el-GR" sz="4800" dirty="0" smtClean="0"/>
              <a:t>(1911-1996)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27836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318</Words>
  <Application>Microsoft Office PowerPoint</Application>
  <PresentationFormat>Custom</PresentationFormat>
  <Paragraphs>49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Second Odyssey</vt:lpstr>
      <vt:lpstr>PowerPoint Presentation</vt:lpstr>
      <vt:lpstr>PowerPoint Presentation</vt:lpstr>
      <vt:lpstr>Ithaka </vt:lpstr>
      <vt:lpstr>PowerPoint Presentation</vt:lpstr>
      <vt:lpstr>PowerPoint Presentation</vt:lpstr>
      <vt:lpstr>Aegean Sea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mariosa</dc:creator>
  <cp:lastModifiedBy>Sotiria</cp:lastModifiedBy>
  <cp:revision>83</cp:revision>
  <dcterms:created xsi:type="dcterms:W3CDTF">2017-03-10T18:48:00Z</dcterms:created>
  <dcterms:modified xsi:type="dcterms:W3CDTF">2017-04-01T19:54:43Z</dcterms:modified>
</cp:coreProperties>
</file>