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AFAF"/>
    <a:srgbClr val="FF6600"/>
    <a:srgbClr val="009900"/>
    <a:srgbClr val="0000FF"/>
    <a:srgbClr val="FFCCFF"/>
    <a:srgbClr val="FF99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smtClean="0"/>
              <a:t>Mintacím szerkesztése</a:t>
            </a:r>
            <a:endParaRPr lang="hu-HU"/>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Kattintson ide az alcím mintájának szerkesztéséhez</a:t>
            </a:r>
            <a:endParaRPr lang="hu-HU"/>
          </a:p>
        </p:txBody>
      </p:sp>
      <p:sp>
        <p:nvSpPr>
          <p:cNvPr id="4" name="Dátum helye 3"/>
          <p:cNvSpPr>
            <a:spLocks noGrp="1"/>
          </p:cNvSpPr>
          <p:nvPr>
            <p:ph type="dt" sz="half" idx="10"/>
          </p:nvPr>
        </p:nvSpPr>
        <p:spPr/>
        <p:txBody>
          <a:bodyPr/>
          <a:lstStyle/>
          <a:p>
            <a:fld id="{60781D42-4D40-49A4-9441-D39D1AC77423}" type="datetimeFigureOut">
              <a:rPr lang="hu-HU" smtClean="0"/>
              <a:t>2017. 03. 27.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0E7F7A56-C121-4165-8215-EA343161D502}" type="slidenum">
              <a:rPr lang="hu-HU" smtClean="0"/>
              <a:t>‹#›</a:t>
            </a:fld>
            <a:endParaRPr lang="hu-HU"/>
          </a:p>
        </p:txBody>
      </p:sp>
    </p:spTree>
    <p:extLst>
      <p:ext uri="{BB962C8B-B14F-4D97-AF65-F5344CB8AC3E}">
        <p14:creationId xmlns:p14="http://schemas.microsoft.com/office/powerpoint/2010/main" val="1607996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60781D42-4D40-49A4-9441-D39D1AC77423}" type="datetimeFigureOut">
              <a:rPr lang="hu-HU" smtClean="0"/>
              <a:t>2017. 03. 27.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0E7F7A56-C121-4165-8215-EA343161D502}" type="slidenum">
              <a:rPr lang="hu-HU" smtClean="0"/>
              <a:t>‹#›</a:t>
            </a:fld>
            <a:endParaRPr lang="hu-HU"/>
          </a:p>
        </p:txBody>
      </p:sp>
    </p:spTree>
    <p:extLst>
      <p:ext uri="{BB962C8B-B14F-4D97-AF65-F5344CB8AC3E}">
        <p14:creationId xmlns:p14="http://schemas.microsoft.com/office/powerpoint/2010/main" val="2426088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60781D42-4D40-49A4-9441-D39D1AC77423}" type="datetimeFigureOut">
              <a:rPr lang="hu-HU" smtClean="0"/>
              <a:t>2017. 03. 27.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0E7F7A56-C121-4165-8215-EA343161D502}" type="slidenum">
              <a:rPr lang="hu-HU" smtClean="0"/>
              <a:t>‹#›</a:t>
            </a:fld>
            <a:endParaRPr lang="hu-HU"/>
          </a:p>
        </p:txBody>
      </p:sp>
    </p:spTree>
    <p:extLst>
      <p:ext uri="{BB962C8B-B14F-4D97-AF65-F5344CB8AC3E}">
        <p14:creationId xmlns:p14="http://schemas.microsoft.com/office/powerpoint/2010/main" val="2432523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60781D42-4D40-49A4-9441-D39D1AC77423}" type="datetimeFigureOut">
              <a:rPr lang="hu-HU" smtClean="0"/>
              <a:t>2017. 03. 27.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0E7F7A56-C121-4165-8215-EA343161D502}" type="slidenum">
              <a:rPr lang="hu-HU" smtClean="0"/>
              <a:t>‹#›</a:t>
            </a:fld>
            <a:endParaRPr lang="hu-HU"/>
          </a:p>
        </p:txBody>
      </p:sp>
    </p:spTree>
    <p:extLst>
      <p:ext uri="{BB962C8B-B14F-4D97-AF65-F5344CB8AC3E}">
        <p14:creationId xmlns:p14="http://schemas.microsoft.com/office/powerpoint/2010/main" val="1904988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smtClean="0"/>
              <a:t>Mintacím szerkesztése</a:t>
            </a:r>
            <a:endParaRPr lang="hu-HU"/>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60781D42-4D40-49A4-9441-D39D1AC77423}" type="datetimeFigureOut">
              <a:rPr lang="hu-HU" smtClean="0"/>
              <a:t>2017. 03. 27.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0E7F7A56-C121-4165-8215-EA343161D502}" type="slidenum">
              <a:rPr lang="hu-HU" smtClean="0"/>
              <a:t>‹#›</a:t>
            </a:fld>
            <a:endParaRPr lang="hu-HU"/>
          </a:p>
        </p:txBody>
      </p:sp>
    </p:spTree>
    <p:extLst>
      <p:ext uri="{BB962C8B-B14F-4D97-AF65-F5344CB8AC3E}">
        <p14:creationId xmlns:p14="http://schemas.microsoft.com/office/powerpoint/2010/main" val="1926183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60781D42-4D40-49A4-9441-D39D1AC77423}" type="datetimeFigureOut">
              <a:rPr lang="hu-HU" smtClean="0"/>
              <a:t>2017. 03. 27.</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0E7F7A56-C121-4165-8215-EA343161D502}" type="slidenum">
              <a:rPr lang="hu-HU" smtClean="0"/>
              <a:t>‹#›</a:t>
            </a:fld>
            <a:endParaRPr lang="hu-HU"/>
          </a:p>
        </p:txBody>
      </p:sp>
    </p:spTree>
    <p:extLst>
      <p:ext uri="{BB962C8B-B14F-4D97-AF65-F5344CB8AC3E}">
        <p14:creationId xmlns:p14="http://schemas.microsoft.com/office/powerpoint/2010/main" val="3561070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smtClean="0"/>
              <a:t>Mintacím szerkesztése</a:t>
            </a:r>
            <a:endParaRPr lang="hu-HU"/>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60781D42-4D40-49A4-9441-D39D1AC77423}" type="datetimeFigureOut">
              <a:rPr lang="hu-HU" smtClean="0"/>
              <a:t>2017. 03. 27.</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0E7F7A56-C121-4165-8215-EA343161D502}" type="slidenum">
              <a:rPr lang="hu-HU" smtClean="0"/>
              <a:t>‹#›</a:t>
            </a:fld>
            <a:endParaRPr lang="hu-HU"/>
          </a:p>
        </p:txBody>
      </p:sp>
    </p:spTree>
    <p:extLst>
      <p:ext uri="{BB962C8B-B14F-4D97-AF65-F5344CB8AC3E}">
        <p14:creationId xmlns:p14="http://schemas.microsoft.com/office/powerpoint/2010/main" val="2092572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60781D42-4D40-49A4-9441-D39D1AC77423}" type="datetimeFigureOut">
              <a:rPr lang="hu-HU" smtClean="0"/>
              <a:t>2017. 03. 27.</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0E7F7A56-C121-4165-8215-EA343161D502}" type="slidenum">
              <a:rPr lang="hu-HU" smtClean="0"/>
              <a:t>‹#›</a:t>
            </a:fld>
            <a:endParaRPr lang="hu-HU"/>
          </a:p>
        </p:txBody>
      </p:sp>
    </p:spTree>
    <p:extLst>
      <p:ext uri="{BB962C8B-B14F-4D97-AF65-F5344CB8AC3E}">
        <p14:creationId xmlns:p14="http://schemas.microsoft.com/office/powerpoint/2010/main" val="733882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60781D42-4D40-49A4-9441-D39D1AC77423}" type="datetimeFigureOut">
              <a:rPr lang="hu-HU" smtClean="0"/>
              <a:t>2017. 03. 27.</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0E7F7A56-C121-4165-8215-EA343161D502}" type="slidenum">
              <a:rPr lang="hu-HU" smtClean="0"/>
              <a:t>‹#›</a:t>
            </a:fld>
            <a:endParaRPr lang="hu-HU"/>
          </a:p>
        </p:txBody>
      </p:sp>
    </p:spTree>
    <p:extLst>
      <p:ext uri="{BB962C8B-B14F-4D97-AF65-F5344CB8AC3E}">
        <p14:creationId xmlns:p14="http://schemas.microsoft.com/office/powerpoint/2010/main" val="587698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60781D42-4D40-49A4-9441-D39D1AC77423}" type="datetimeFigureOut">
              <a:rPr lang="hu-HU" smtClean="0"/>
              <a:t>2017. 03. 27.</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0E7F7A56-C121-4165-8215-EA343161D502}" type="slidenum">
              <a:rPr lang="hu-HU" smtClean="0"/>
              <a:t>‹#›</a:t>
            </a:fld>
            <a:endParaRPr lang="hu-HU"/>
          </a:p>
        </p:txBody>
      </p:sp>
    </p:spTree>
    <p:extLst>
      <p:ext uri="{BB962C8B-B14F-4D97-AF65-F5344CB8AC3E}">
        <p14:creationId xmlns:p14="http://schemas.microsoft.com/office/powerpoint/2010/main" val="1891812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60781D42-4D40-49A4-9441-D39D1AC77423}" type="datetimeFigureOut">
              <a:rPr lang="hu-HU" smtClean="0"/>
              <a:t>2017. 03. 27.</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0E7F7A56-C121-4165-8215-EA343161D502}" type="slidenum">
              <a:rPr lang="hu-HU" smtClean="0"/>
              <a:t>‹#›</a:t>
            </a:fld>
            <a:endParaRPr lang="hu-HU"/>
          </a:p>
        </p:txBody>
      </p:sp>
    </p:spTree>
    <p:extLst>
      <p:ext uri="{BB962C8B-B14F-4D97-AF65-F5344CB8AC3E}">
        <p14:creationId xmlns:p14="http://schemas.microsoft.com/office/powerpoint/2010/main" val="1784629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781D42-4D40-49A4-9441-D39D1AC77423}" type="datetimeFigureOut">
              <a:rPr lang="hu-HU" smtClean="0"/>
              <a:t>2017. 03. 27.</a:t>
            </a:fld>
            <a:endParaRPr lang="hu-HU"/>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7F7A56-C121-4165-8215-EA343161D502}" type="slidenum">
              <a:rPr lang="hu-HU" smtClean="0"/>
              <a:t>‹#›</a:t>
            </a:fld>
            <a:endParaRPr lang="hu-HU"/>
          </a:p>
        </p:txBody>
      </p:sp>
    </p:spTree>
    <p:extLst>
      <p:ext uri="{BB962C8B-B14F-4D97-AF65-F5344CB8AC3E}">
        <p14:creationId xmlns:p14="http://schemas.microsoft.com/office/powerpoint/2010/main" val="3634145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hu.wikipedia.org/wiki/S%C3%A1rk%C3%A1ny" TargetMode="External"/><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jpeg"/><Relationship Id="rId7" Type="http://schemas.openxmlformats.org/officeDocument/2006/relationships/image" Target="../media/image17.png"/><Relationship Id="rId2" Type="http://schemas.openxmlformats.org/officeDocument/2006/relationships/hyperlink" Target="mailto:BookPals@schools.eu" TargetMode="External"/><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Underworld" TargetMode="External"/><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hyperlink" Target="https://en.wikipedia.org/wiki/Turul" TargetMode="External"/><Relationship Id="rId5" Type="http://schemas.openxmlformats.org/officeDocument/2006/relationships/hyperlink" Target="https://en.wikipedia.org/wiki/Tree_of_Life" TargetMode="External"/><Relationship Id="rId4" Type="http://schemas.openxmlformats.org/officeDocument/2006/relationships/hyperlink" Target="https://en.wikipedia.org/wiki/World_Tre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Ordog" TargetMode="External"/><Relationship Id="rId7" Type="http://schemas.openxmlformats.org/officeDocument/2006/relationships/hyperlink" Target="https://en.wikipedia.org/wiki/Fly" TargetMode="External"/><Relationship Id="rId2" Type="http://schemas.openxmlformats.org/officeDocument/2006/relationships/hyperlink" Target="https://en.wikipedia.org/wiki/God" TargetMode="External"/><Relationship Id="rId1" Type="http://schemas.openxmlformats.org/officeDocument/2006/relationships/slideLayout" Target="../slideLayouts/slideLayout7.xml"/><Relationship Id="rId6" Type="http://schemas.openxmlformats.org/officeDocument/2006/relationships/hyperlink" Target="https://en.wikipedia.org/wiki/Lice" TargetMode="External"/><Relationship Id="rId5" Type="http://schemas.openxmlformats.org/officeDocument/2006/relationships/hyperlink" Target="https://en.wikipedia.org/wiki/Flea" TargetMode="External"/><Relationship Id="rId4" Type="http://schemas.openxmlformats.org/officeDocument/2006/relationships/hyperlink" Target="https://en.wikipedia.org/wiki/Evi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Turul" TargetMode="External"/><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9000">
              <a:srgbClr val="FF6600"/>
            </a:gs>
            <a:gs pos="45000">
              <a:srgbClr val="FFFF00"/>
            </a:gs>
            <a:gs pos="83000">
              <a:schemeClr val="accent6">
                <a:lumMod val="60000"/>
                <a:lumOff val="40000"/>
              </a:schemeClr>
            </a:gs>
            <a:gs pos="100000">
              <a:schemeClr val="accent6">
                <a:lumMod val="75000"/>
              </a:schemeClr>
            </a:gs>
          </a:gsLst>
          <a:lin ang="5400000" scaled="1"/>
        </a:gradFill>
        <a:effectLst/>
      </p:bgPr>
    </p:bg>
    <p:spTree>
      <p:nvGrpSpPr>
        <p:cNvPr id="1" name=""/>
        <p:cNvGrpSpPr/>
        <p:nvPr/>
      </p:nvGrpSpPr>
      <p:grpSpPr>
        <a:xfrm>
          <a:off x="0" y="0"/>
          <a:ext cx="0" cy="0"/>
          <a:chOff x="0" y="0"/>
          <a:chExt cx="0" cy="0"/>
        </a:xfrm>
      </p:grpSpPr>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666273" y="-1168398"/>
            <a:ext cx="6859455" cy="9196254"/>
          </a:xfrm>
          <a:prstGeom prst="rect">
            <a:avLst/>
          </a:prstGeom>
        </p:spPr>
      </p:pic>
    </p:spTree>
    <p:extLst>
      <p:ext uri="{BB962C8B-B14F-4D97-AF65-F5344CB8AC3E}">
        <p14:creationId xmlns:p14="http://schemas.microsoft.com/office/powerpoint/2010/main" val="1195758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6000">
              <a:srgbClr val="FF0000"/>
            </a:gs>
            <a:gs pos="54000">
              <a:srgbClr val="FFAFAF"/>
            </a:gs>
            <a:gs pos="83000">
              <a:schemeClr val="bg1"/>
            </a:gs>
            <a:gs pos="100000">
              <a:srgbClr val="FF6600"/>
            </a:gs>
          </a:gsLst>
          <a:lin ang="5400000" scaled="1"/>
        </a:gradFill>
        <a:effectLst/>
      </p:bgPr>
    </p:bg>
    <p:spTree>
      <p:nvGrpSpPr>
        <p:cNvPr id="1" name=""/>
        <p:cNvGrpSpPr/>
        <p:nvPr/>
      </p:nvGrpSpPr>
      <p:grpSpPr>
        <a:xfrm>
          <a:off x="0" y="0"/>
          <a:ext cx="0" cy="0"/>
          <a:chOff x="0" y="0"/>
          <a:chExt cx="0" cy="0"/>
        </a:xfrm>
      </p:grpSpPr>
      <p:pic>
        <p:nvPicPr>
          <p:cNvPr id="2" name="Kép 1" descr="sárkány.jpg"/>
          <p:cNvPicPr/>
          <p:nvPr/>
        </p:nvPicPr>
        <p:blipFill>
          <a:blip r:embed="rId2"/>
          <a:stretch>
            <a:fillRect/>
          </a:stretch>
        </p:blipFill>
        <p:spPr>
          <a:xfrm>
            <a:off x="7404989" y="0"/>
            <a:ext cx="4787011" cy="6858000"/>
          </a:xfrm>
          <a:prstGeom prst="rect">
            <a:avLst/>
          </a:prstGeom>
        </p:spPr>
      </p:pic>
      <p:sp>
        <p:nvSpPr>
          <p:cNvPr id="3" name="Téglalap 2"/>
          <p:cNvSpPr/>
          <p:nvPr/>
        </p:nvSpPr>
        <p:spPr>
          <a:xfrm>
            <a:off x="746759" y="776087"/>
            <a:ext cx="5950131" cy="5057795"/>
          </a:xfrm>
          <a:prstGeom prst="rect">
            <a:avLst/>
          </a:prstGeom>
        </p:spPr>
        <p:txBody>
          <a:bodyPr wrap="square">
            <a:spAutoFit/>
          </a:bodyPr>
          <a:lstStyle/>
          <a:p>
            <a:pPr algn="ctr">
              <a:lnSpc>
                <a:spcPct val="150000"/>
              </a:lnSpc>
              <a:spcAft>
                <a:spcPts val="1000"/>
              </a:spcAft>
            </a:pPr>
            <a:r>
              <a:rPr lang="en-GB" b="1" dirty="0" err="1" smtClean="0">
                <a:latin typeface="Lucida Console" panose="020B0609040504020204" pitchFamily="49" charset="0"/>
                <a:ea typeface="Times New Roman" panose="02020603050405020304" pitchFamily="18" charset="0"/>
                <a:cs typeface="Times New Roman" panose="02020603050405020304" pitchFamily="18" charset="0"/>
                <a:hlinkClick r:id="rId3" tooltip="hu:Sárkány"/>
              </a:rPr>
              <a:t>Sárkány</a:t>
            </a:r>
            <a:r>
              <a:rPr lang="en-GB" dirty="0" smtClean="0">
                <a:latin typeface="Lucida Console" panose="020B0609040504020204" pitchFamily="49" charset="0"/>
                <a:ea typeface="Times New Roman" panose="02020603050405020304" pitchFamily="18" charset="0"/>
                <a:cs typeface="Times New Roman" panose="02020603050405020304" pitchFamily="18" charset="0"/>
              </a:rPr>
              <a:t> (dragon)</a:t>
            </a:r>
          </a:p>
          <a:p>
            <a:pPr algn="ctr">
              <a:lnSpc>
                <a:spcPct val="150000"/>
              </a:lnSpc>
              <a:spcAft>
                <a:spcPts val="1000"/>
              </a:spcAft>
            </a:pPr>
            <a:endParaRPr lang="en-GB" dirty="0" smtClean="0">
              <a:latin typeface="Lucida Console" panose="020B0609040504020204" pitchFamily="49" charset="0"/>
              <a:ea typeface="Calibri" panose="020F0502020204030204" pitchFamily="34" charset="0"/>
              <a:cs typeface="Times New Roman" panose="02020603050405020304" pitchFamily="18" charset="0"/>
            </a:endParaRPr>
          </a:p>
          <a:p>
            <a:pPr algn="just"/>
            <a:r>
              <a:rPr lang="en-GB" dirty="0" smtClean="0">
                <a:latin typeface="Lucida Console" panose="020B0609040504020204" pitchFamily="49" charset="0"/>
                <a:ea typeface="Times New Roman" panose="02020603050405020304" pitchFamily="18" charset="0"/>
              </a:rPr>
              <a:t>Appearing in almost all folk tales, the Hungarian </a:t>
            </a:r>
            <a:r>
              <a:rPr lang="en-GB" dirty="0" err="1" smtClean="0">
                <a:latin typeface="Lucida Console" panose="020B0609040504020204" pitchFamily="49" charset="0"/>
                <a:ea typeface="Times New Roman" panose="02020603050405020304" pitchFamily="18" charset="0"/>
              </a:rPr>
              <a:t>sárkány</a:t>
            </a:r>
            <a:r>
              <a:rPr lang="en-GB" dirty="0" smtClean="0">
                <a:latin typeface="Lucida Console" panose="020B0609040504020204" pitchFamily="49" charset="0"/>
                <a:ea typeface="Times New Roman" panose="02020603050405020304" pitchFamily="18" charset="0"/>
              </a:rPr>
              <a:t> is not similar to Chinese dragons or dragons from West Europe. </a:t>
            </a:r>
            <a:r>
              <a:rPr lang="en-GB" dirty="0" smtClean="0">
                <a:latin typeface="Lucida Console" panose="020B0609040504020204" pitchFamily="49" charset="0"/>
              </a:rPr>
              <a:t>According to their oldest, universal function, dragons originally symbolized the unity of the material and spiritual world. They </a:t>
            </a:r>
            <a:r>
              <a:rPr lang="en-GB" dirty="0" smtClean="0">
                <a:latin typeface="Lucida Console" panose="020B0609040504020204" pitchFamily="49" charset="0"/>
                <a:ea typeface="Times New Roman" panose="02020603050405020304" pitchFamily="18" charset="0"/>
              </a:rPr>
              <a:t>usually had seven heads, sometimes three, 12 or 21 (relating to numbers in </a:t>
            </a:r>
            <a:r>
              <a:rPr lang="en-GB" dirty="0" smtClean="0">
                <a:latin typeface="Lucida Console" panose="020B0609040504020204" pitchFamily="49" charset="0"/>
                <a:ea typeface="Times New Roman" panose="02020603050405020304" pitchFamily="18" charset="0"/>
                <a:cs typeface="Times New Roman" panose="02020603050405020304" pitchFamily="18" charset="0"/>
              </a:rPr>
              <a:t>astrology</a:t>
            </a:r>
            <a:r>
              <a:rPr lang="en-GB" dirty="0" smtClean="0">
                <a:latin typeface="Lucida Console" panose="020B0609040504020204" pitchFamily="49" charset="0"/>
                <a:ea typeface="Times New Roman" panose="02020603050405020304" pitchFamily="18" charset="0"/>
              </a:rPr>
              <a:t>). Dragons also symbolized human behaviour or character, i.e. when the hero was fighting with him, he was fighting to overcome his own bad behaviour, habit or characteristic.</a:t>
            </a:r>
            <a:endParaRPr lang="en-GB" dirty="0">
              <a:latin typeface="Lucida Console" panose="020B0609040504020204" pitchFamily="49" charset="0"/>
            </a:endParaRPr>
          </a:p>
        </p:txBody>
      </p:sp>
    </p:spTree>
    <p:extLst>
      <p:ext uri="{BB962C8B-B14F-4D97-AF65-F5344CB8AC3E}">
        <p14:creationId xmlns:p14="http://schemas.microsoft.com/office/powerpoint/2010/main" val="2187123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6000">
              <a:srgbClr val="FF0000"/>
            </a:gs>
            <a:gs pos="54000">
              <a:srgbClr val="FFAFAF"/>
            </a:gs>
            <a:gs pos="83000">
              <a:schemeClr val="bg1"/>
            </a:gs>
            <a:gs pos="100000">
              <a:srgbClr val="FF6600"/>
            </a:gs>
          </a:gsLst>
          <a:lin ang="5400000" scaled="1"/>
        </a:gradFill>
        <a:effectLst/>
      </p:bgPr>
    </p:bg>
    <p:spTree>
      <p:nvGrpSpPr>
        <p:cNvPr id="1" name=""/>
        <p:cNvGrpSpPr/>
        <p:nvPr/>
      </p:nvGrpSpPr>
      <p:grpSpPr>
        <a:xfrm>
          <a:off x="0" y="0"/>
          <a:ext cx="0" cy="0"/>
          <a:chOff x="0" y="0"/>
          <a:chExt cx="0" cy="0"/>
        </a:xfrm>
      </p:grpSpPr>
      <p:pic>
        <p:nvPicPr>
          <p:cNvPr id="2" name="Kép 1" descr="griff.jpg"/>
          <p:cNvPicPr/>
          <p:nvPr/>
        </p:nvPicPr>
        <p:blipFill>
          <a:blip r:embed="rId2"/>
          <a:stretch>
            <a:fillRect/>
          </a:stretch>
        </p:blipFill>
        <p:spPr>
          <a:xfrm>
            <a:off x="134303" y="159258"/>
            <a:ext cx="6924866" cy="5153406"/>
          </a:xfrm>
          <a:prstGeom prst="rect">
            <a:avLst/>
          </a:prstGeom>
        </p:spPr>
      </p:pic>
      <p:sp>
        <p:nvSpPr>
          <p:cNvPr id="3" name="Téglalap 2"/>
          <p:cNvSpPr/>
          <p:nvPr/>
        </p:nvSpPr>
        <p:spPr>
          <a:xfrm>
            <a:off x="7187185" y="512064"/>
            <a:ext cx="4791456" cy="5334794"/>
          </a:xfrm>
          <a:prstGeom prst="rect">
            <a:avLst/>
          </a:prstGeom>
        </p:spPr>
        <p:txBody>
          <a:bodyPr wrap="square">
            <a:spAutoFit/>
          </a:bodyPr>
          <a:lstStyle/>
          <a:p>
            <a:pPr algn="ctr">
              <a:lnSpc>
                <a:spcPct val="150000"/>
              </a:lnSpc>
              <a:spcAft>
                <a:spcPts val="1000"/>
              </a:spcAft>
            </a:pPr>
            <a:r>
              <a:rPr lang="en-GB" b="1" dirty="0" err="1" smtClean="0">
                <a:latin typeface="Lucida Console" panose="020B0609040504020204" pitchFamily="49" charset="0"/>
                <a:ea typeface="Calibri" panose="020F0502020204030204" pitchFamily="34" charset="0"/>
                <a:cs typeface="Times New Roman" panose="02020603050405020304" pitchFamily="18" charset="0"/>
              </a:rPr>
              <a:t>Griff</a:t>
            </a:r>
            <a:r>
              <a:rPr lang="en-GB" b="1" dirty="0" smtClean="0">
                <a:latin typeface="Lucida Console" panose="020B0609040504020204" pitchFamily="49" charset="0"/>
                <a:ea typeface="Calibri" panose="020F0502020204030204" pitchFamily="34" charset="0"/>
                <a:cs typeface="Times New Roman" panose="02020603050405020304" pitchFamily="18" charset="0"/>
              </a:rPr>
              <a:t> </a:t>
            </a:r>
            <a:r>
              <a:rPr lang="en-GB" dirty="0" smtClean="0">
                <a:latin typeface="Lucida Console" panose="020B0609040504020204" pitchFamily="49" charset="0"/>
                <a:ea typeface="Calibri" panose="020F0502020204030204" pitchFamily="34" charset="0"/>
                <a:cs typeface="Times New Roman" panose="02020603050405020304" pitchFamily="18" charset="0"/>
              </a:rPr>
              <a:t>(animal)</a:t>
            </a:r>
          </a:p>
          <a:p>
            <a:pPr algn="just">
              <a:lnSpc>
                <a:spcPct val="150000"/>
              </a:lnSpc>
              <a:spcAft>
                <a:spcPts val="1000"/>
              </a:spcAft>
            </a:pPr>
            <a:r>
              <a:rPr lang="en-GB" dirty="0" smtClean="0">
                <a:latin typeface="Lucida Console" panose="020B0609040504020204" pitchFamily="49" charset="0"/>
                <a:ea typeface="Calibri" panose="020F0502020204030204" pitchFamily="34" charset="0"/>
                <a:cs typeface="Times New Roman" panose="02020603050405020304" pitchFamily="18" charset="0"/>
              </a:rPr>
              <a:t>Also known as griffin in Western Europe, but without special features. </a:t>
            </a:r>
          </a:p>
          <a:p>
            <a:pPr algn="just">
              <a:lnSpc>
                <a:spcPct val="150000"/>
              </a:lnSpc>
              <a:spcAft>
                <a:spcPts val="1000"/>
              </a:spcAft>
            </a:pPr>
            <a:r>
              <a:rPr lang="en-GB" dirty="0" smtClean="0">
                <a:latin typeface="Lucida Console" panose="020B0609040504020204" pitchFamily="49" charset="0"/>
                <a:ea typeface="Calibri" panose="020F0502020204030204" pitchFamily="34" charset="0"/>
                <a:cs typeface="Times New Roman" panose="02020603050405020304" pitchFamily="18" charset="0"/>
              </a:rPr>
              <a:t>In Hungarian mythology, it is similar to </a:t>
            </a:r>
            <a:r>
              <a:rPr lang="en-GB" dirty="0" err="1" smtClean="0">
                <a:latin typeface="Lucida Console" panose="020B0609040504020204" pitchFamily="49" charset="0"/>
                <a:ea typeface="Calibri" panose="020F0502020204030204" pitchFamily="34" charset="0"/>
                <a:cs typeface="Times New Roman" panose="02020603050405020304" pitchFamily="18" charset="0"/>
              </a:rPr>
              <a:t>Turul</a:t>
            </a:r>
            <a:r>
              <a:rPr lang="en-GB" dirty="0" smtClean="0">
                <a:latin typeface="Lucida Console" panose="020B0609040504020204" pitchFamily="49" charset="0"/>
                <a:ea typeface="Calibri" panose="020F0502020204030204" pitchFamily="34" charset="0"/>
                <a:cs typeface="Times New Roman" panose="02020603050405020304" pitchFamily="18" charset="0"/>
              </a:rPr>
              <a:t>. Featuring in some fairy tales(like </a:t>
            </a:r>
            <a:r>
              <a:rPr lang="en-GB" i="1" dirty="0" err="1" smtClean="0">
                <a:latin typeface="Lucida Console" panose="020B0609040504020204" pitchFamily="49" charset="0"/>
                <a:ea typeface="Calibri" panose="020F0502020204030204" pitchFamily="34" charset="0"/>
                <a:cs typeface="Times New Roman" panose="02020603050405020304" pitchFamily="18" charset="0"/>
              </a:rPr>
              <a:t>Fehérlófia</a:t>
            </a:r>
            <a:r>
              <a:rPr lang="en-GB" dirty="0" smtClean="0">
                <a:latin typeface="Lucida Console" panose="020B0609040504020204" pitchFamily="49" charset="0"/>
                <a:ea typeface="Calibri" panose="020F0502020204030204" pitchFamily="34" charset="0"/>
                <a:cs typeface="Times New Roman" panose="02020603050405020304" pitchFamily="18" charset="0"/>
              </a:rPr>
              <a:t> - </a:t>
            </a:r>
            <a:r>
              <a:rPr lang="en-GB" i="1" dirty="0" smtClean="0">
                <a:latin typeface="Lucida Console" panose="020B0609040504020204" pitchFamily="49" charset="0"/>
                <a:ea typeface="Calibri" panose="020F0502020204030204" pitchFamily="34" charset="0"/>
                <a:cs typeface="Times New Roman" panose="02020603050405020304" pitchFamily="18" charset="0"/>
              </a:rPr>
              <a:t>The son of the white horse</a:t>
            </a:r>
            <a:r>
              <a:rPr lang="en-GB" dirty="0" smtClean="0">
                <a:latin typeface="Lucida Console" panose="020B0609040504020204" pitchFamily="49" charset="0"/>
                <a:ea typeface="Calibri" panose="020F0502020204030204" pitchFamily="34" charset="0"/>
                <a:cs typeface="Times New Roman" panose="02020603050405020304" pitchFamily="18" charset="0"/>
              </a:rPr>
              <a:t>), it is a cruel, greedy bird eating humans, but it's the only way to get back from Underworld to Middle World.</a:t>
            </a:r>
            <a:endParaRPr lang="en-GB" dirty="0">
              <a:effectLst/>
              <a:latin typeface="Lucida Console" panose="020B060904050402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8815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6000">
              <a:schemeClr val="tx1">
                <a:lumMod val="75000"/>
                <a:lumOff val="25000"/>
              </a:schemeClr>
            </a:gs>
            <a:gs pos="54000">
              <a:srgbClr val="FFAFAF"/>
            </a:gs>
            <a:gs pos="83000">
              <a:srgbClr val="FFAFAF"/>
            </a:gs>
            <a:gs pos="100000">
              <a:schemeClr val="bg2">
                <a:lumMod val="50000"/>
              </a:schemeClr>
            </a:gs>
          </a:gsLst>
          <a:lin ang="5400000" scaled="1"/>
        </a:gradFill>
        <a:effectLst/>
      </p:bgPr>
    </p:bg>
    <p:spTree>
      <p:nvGrpSpPr>
        <p:cNvPr id="1" name=""/>
        <p:cNvGrpSpPr/>
        <p:nvPr/>
      </p:nvGrpSpPr>
      <p:grpSpPr>
        <a:xfrm>
          <a:off x="0" y="0"/>
          <a:ext cx="0" cy="0"/>
          <a:chOff x="0" y="0"/>
          <a:chExt cx="0" cy="0"/>
        </a:xfrm>
      </p:grpSpPr>
      <p:pic>
        <p:nvPicPr>
          <p:cNvPr id="2" name="Kép 1" descr="boszorkány.jpg"/>
          <p:cNvPicPr/>
          <p:nvPr/>
        </p:nvPicPr>
        <p:blipFill>
          <a:blip r:embed="rId2"/>
          <a:stretch>
            <a:fillRect/>
          </a:stretch>
        </p:blipFill>
        <p:spPr>
          <a:xfrm>
            <a:off x="254000" y="940022"/>
            <a:ext cx="6494272" cy="4977955"/>
          </a:xfrm>
          <a:prstGeom prst="rect">
            <a:avLst/>
          </a:prstGeom>
        </p:spPr>
      </p:pic>
      <p:sp>
        <p:nvSpPr>
          <p:cNvPr id="3" name="Téglalap 2"/>
          <p:cNvSpPr/>
          <p:nvPr/>
        </p:nvSpPr>
        <p:spPr>
          <a:xfrm>
            <a:off x="7043928" y="1005840"/>
            <a:ext cx="4642104" cy="5242461"/>
          </a:xfrm>
          <a:prstGeom prst="rect">
            <a:avLst/>
          </a:prstGeom>
        </p:spPr>
        <p:txBody>
          <a:bodyPr wrap="square">
            <a:spAutoFit/>
          </a:bodyPr>
          <a:lstStyle/>
          <a:p>
            <a:pPr algn="ctr">
              <a:lnSpc>
                <a:spcPct val="150000"/>
              </a:lnSpc>
              <a:spcAft>
                <a:spcPts val="1000"/>
              </a:spcAft>
            </a:pPr>
            <a:r>
              <a:rPr lang="en-GB" b="1" dirty="0" err="1" smtClean="0">
                <a:solidFill>
                  <a:srgbClr val="252525"/>
                </a:solidFill>
                <a:latin typeface="Lucida Console" panose="020B0609040504020204" pitchFamily="49" charset="0"/>
                <a:ea typeface="Times New Roman" panose="02020603050405020304" pitchFamily="18" charset="0"/>
                <a:cs typeface="Times New Roman" panose="02020603050405020304" pitchFamily="18" charset="0"/>
              </a:rPr>
              <a:t>Boszorkány</a:t>
            </a:r>
            <a:r>
              <a:rPr lang="en-GB" dirty="0" smtClean="0">
                <a:solidFill>
                  <a:srgbClr val="252525"/>
                </a:solidFill>
                <a:latin typeface="Lucida Console" panose="020B0609040504020204" pitchFamily="49" charset="0"/>
                <a:ea typeface="Times New Roman" panose="02020603050405020304" pitchFamily="18" charset="0"/>
                <a:cs typeface="Times New Roman" panose="02020603050405020304" pitchFamily="18" charset="0"/>
              </a:rPr>
              <a:t> (witch)</a:t>
            </a:r>
            <a:endParaRPr lang="en-GB" dirty="0" smtClean="0">
              <a:latin typeface="Lucida Console" panose="020B0609040504020204" pitchFamily="49" charset="0"/>
              <a:ea typeface="Calibri" panose="020F0502020204030204" pitchFamily="34" charset="0"/>
              <a:cs typeface="Times New Roman" panose="02020603050405020304" pitchFamily="18" charset="0"/>
            </a:endParaRPr>
          </a:p>
          <a:p>
            <a:pPr algn="just">
              <a:lnSpc>
                <a:spcPct val="150000"/>
              </a:lnSpc>
              <a:spcAft>
                <a:spcPts val="1000"/>
              </a:spcAft>
            </a:pPr>
            <a:r>
              <a:rPr lang="en-GB" dirty="0" smtClean="0">
                <a:solidFill>
                  <a:srgbClr val="252525"/>
                </a:solidFill>
                <a:latin typeface="Lucida Console" panose="020B0609040504020204" pitchFamily="49" charset="0"/>
                <a:ea typeface="Times New Roman" panose="02020603050405020304" pitchFamily="18" charset="0"/>
                <a:cs typeface="Times New Roman" panose="02020603050405020304" pitchFamily="18" charset="0"/>
              </a:rPr>
              <a:t>A hostile, harm-doing, supernatural old lady, the witch. She had an ability to transform, fly and curse. The </a:t>
            </a:r>
            <a:r>
              <a:rPr lang="en-GB" i="1" dirty="0" err="1" smtClean="0">
                <a:solidFill>
                  <a:srgbClr val="252525"/>
                </a:solidFill>
                <a:latin typeface="Lucida Console" panose="020B0609040504020204" pitchFamily="49" charset="0"/>
                <a:ea typeface="Times New Roman" panose="02020603050405020304" pitchFamily="18" charset="0"/>
                <a:cs typeface="Times New Roman" panose="02020603050405020304" pitchFamily="18" charset="0"/>
              </a:rPr>
              <a:t>boszorkány</a:t>
            </a:r>
            <a:r>
              <a:rPr lang="en-GB" dirty="0" smtClean="0">
                <a:solidFill>
                  <a:srgbClr val="252525"/>
                </a:solidFill>
                <a:latin typeface="Lucida Console" panose="020B0609040504020204" pitchFamily="49" charset="0"/>
                <a:ea typeface="Times New Roman" panose="02020603050405020304" pitchFamily="18" charset="0"/>
                <a:cs typeface="Times New Roman" panose="02020603050405020304" pitchFamily="18" charset="0"/>
              </a:rPr>
              <a:t> corrupted the animals, for example, soured the milk of the cows. For humans, she brought an abrupt illness.</a:t>
            </a:r>
          </a:p>
          <a:p>
            <a:pPr>
              <a:lnSpc>
                <a:spcPct val="150000"/>
              </a:lnSpc>
              <a:spcAft>
                <a:spcPts val="1000"/>
              </a:spcAft>
            </a:pPr>
            <a:r>
              <a:rPr lang="en-GB" dirty="0" smtClean="0">
                <a:solidFill>
                  <a:srgbClr val="252525"/>
                </a:solidFill>
                <a:latin typeface="Lucida Console" panose="020B0609040504020204" pitchFamily="49" charset="0"/>
                <a:ea typeface="Times New Roman" panose="02020603050405020304" pitchFamily="18" charset="0"/>
                <a:cs typeface="Times New Roman" panose="02020603050405020304" pitchFamily="18" charset="0"/>
              </a:rPr>
              <a:t>They "operated" in the night, or in the nightfall.</a:t>
            </a:r>
            <a:r>
              <a:rPr lang="hu-HU" sz="1600" dirty="0">
                <a:latin typeface="Calibri" panose="020F0502020204030204" pitchFamily="34" charset="0"/>
                <a:ea typeface="Times New Roman" panose="02020603050405020304" pitchFamily="18" charset="0"/>
                <a:cs typeface="Calibri" panose="020F0502020204030204" pitchFamily="34" charset="0"/>
              </a:rPr>
              <a:t/>
            </a:r>
            <a:br>
              <a:rPr lang="hu-HU" sz="1600" dirty="0">
                <a:latin typeface="Calibri" panose="020F0502020204030204" pitchFamily="34" charset="0"/>
                <a:ea typeface="Times New Roman" panose="02020603050405020304" pitchFamily="18" charset="0"/>
                <a:cs typeface="Calibri" panose="020F0502020204030204" pitchFamily="34" charset="0"/>
              </a:rPr>
            </a:br>
            <a:endParaRPr lang="hu-H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9226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420624" y="384049"/>
            <a:ext cx="11338560" cy="2238883"/>
          </a:xfrm>
          <a:prstGeom prst="rect">
            <a:avLst/>
          </a:prstGeom>
        </p:spPr>
        <p:txBody>
          <a:bodyPr wrap="square">
            <a:spAutoFit/>
          </a:bodyPr>
          <a:lstStyle/>
          <a:p>
            <a:pPr>
              <a:lnSpc>
                <a:spcPct val="115000"/>
              </a:lnSpc>
              <a:spcAft>
                <a:spcPts val="1000"/>
              </a:spcAft>
            </a:pPr>
            <a:r>
              <a:rPr lang="en-GB" dirty="0" smtClean="0">
                <a:latin typeface="Lucida Console" panose="020B0609040504020204" pitchFamily="49" charset="0"/>
                <a:ea typeface="Times New Roman" panose="02020603050405020304" pitchFamily="18" charset="0"/>
                <a:cs typeface="Times New Roman" panose="02020603050405020304" pitchFamily="18" charset="0"/>
              </a:rPr>
              <a:t>Source: </a:t>
            </a:r>
            <a:r>
              <a:rPr lang="en-GB" dirty="0" err="1" smtClean="0">
                <a:latin typeface="Lucida Console" panose="020B0609040504020204" pitchFamily="49" charset="0"/>
                <a:ea typeface="Times New Roman" panose="02020603050405020304" pitchFamily="18" charset="0"/>
                <a:cs typeface="Times New Roman" panose="02020603050405020304" pitchFamily="18" charset="0"/>
              </a:rPr>
              <a:t>Kandra</a:t>
            </a:r>
            <a:r>
              <a:rPr lang="en-GB" dirty="0" smtClean="0">
                <a:latin typeface="Lucida Console" panose="020B0609040504020204" pitchFamily="49" charset="0"/>
                <a:ea typeface="Times New Roman" panose="02020603050405020304" pitchFamily="18" charset="0"/>
                <a:cs typeface="Times New Roman" panose="02020603050405020304" pitchFamily="18" charset="0"/>
              </a:rPr>
              <a:t> </a:t>
            </a:r>
            <a:r>
              <a:rPr lang="en-GB" dirty="0" err="1" smtClean="0">
                <a:latin typeface="Lucida Console" panose="020B0609040504020204" pitchFamily="49" charset="0"/>
                <a:ea typeface="Times New Roman" panose="02020603050405020304" pitchFamily="18" charset="0"/>
                <a:cs typeface="Times New Roman" panose="02020603050405020304" pitchFamily="18" charset="0"/>
              </a:rPr>
              <a:t>Kabos</a:t>
            </a:r>
            <a:r>
              <a:rPr lang="en-GB" dirty="0" smtClean="0">
                <a:latin typeface="Lucida Console" panose="020B0609040504020204" pitchFamily="49" charset="0"/>
                <a:ea typeface="Times New Roman" panose="02020603050405020304" pitchFamily="18" charset="0"/>
                <a:cs typeface="Times New Roman" panose="02020603050405020304" pitchFamily="18" charset="0"/>
              </a:rPr>
              <a:t>: Magyar </a:t>
            </a:r>
            <a:r>
              <a:rPr lang="en-GB" dirty="0" err="1" smtClean="0">
                <a:latin typeface="Lucida Console" panose="020B0609040504020204" pitchFamily="49" charset="0"/>
                <a:ea typeface="Times New Roman" panose="02020603050405020304" pitchFamily="18" charset="0"/>
                <a:cs typeface="Times New Roman" panose="02020603050405020304" pitchFamily="18" charset="0"/>
              </a:rPr>
              <a:t>mytologia</a:t>
            </a:r>
            <a:r>
              <a:rPr lang="en-GB" dirty="0" smtClean="0">
                <a:latin typeface="Lucida Console" panose="020B0609040504020204" pitchFamily="49" charset="0"/>
                <a:ea typeface="Times New Roman" panose="02020603050405020304" pitchFamily="18" charset="0"/>
                <a:cs typeface="Times New Roman" panose="02020603050405020304" pitchFamily="18" charset="0"/>
              </a:rPr>
              <a:t> (Eger, 1897) – Hungarian Mythology</a:t>
            </a:r>
          </a:p>
          <a:p>
            <a:pPr>
              <a:lnSpc>
                <a:spcPct val="115000"/>
              </a:lnSpc>
              <a:spcAft>
                <a:spcPts val="1000"/>
              </a:spcAft>
            </a:pPr>
            <a:r>
              <a:rPr lang="en-GB" dirty="0" smtClean="0">
                <a:latin typeface="Lucida Console" panose="020B0609040504020204" pitchFamily="49" charset="0"/>
                <a:ea typeface="Times New Roman" panose="02020603050405020304" pitchFamily="18" charset="0"/>
                <a:cs typeface="Times New Roman" panose="02020603050405020304" pitchFamily="18" charset="0"/>
              </a:rPr>
              <a:t>Disclaimer:</a:t>
            </a:r>
          </a:p>
          <a:p>
            <a:pPr algn="just">
              <a:lnSpc>
                <a:spcPct val="115000"/>
              </a:lnSpc>
              <a:spcAft>
                <a:spcPts val="1000"/>
              </a:spcAft>
            </a:pPr>
            <a:r>
              <a:rPr lang="en-GB" i="1" dirty="0" smtClean="0">
                <a:latin typeface="Lucida Console" panose="020B0609040504020204" pitchFamily="49" charset="0"/>
                <a:ea typeface="Times New Roman" panose="02020603050405020304" pitchFamily="18" charset="0"/>
                <a:cs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en-GB" i="1" dirty="0">
              <a:latin typeface="Lucida Console" panose="020B0609040504020204" pitchFamily="49" charset="0"/>
              <a:ea typeface="Times New Roman" panose="02020603050405020304" pitchFamily="18" charset="0"/>
              <a:cs typeface="Times New Roman" panose="02020603050405020304" pitchFamily="18" charset="0"/>
            </a:endParaRPr>
          </a:p>
        </p:txBody>
      </p:sp>
      <p:sp>
        <p:nvSpPr>
          <p:cNvPr id="3" name="Téglalap 2"/>
          <p:cNvSpPr/>
          <p:nvPr/>
        </p:nvSpPr>
        <p:spPr>
          <a:xfrm>
            <a:off x="704781" y="2878236"/>
            <a:ext cx="5391219" cy="488788"/>
          </a:xfrm>
          <a:prstGeom prst="rect">
            <a:avLst/>
          </a:prstGeom>
        </p:spPr>
        <p:txBody>
          <a:bodyPr wrap="none">
            <a:spAutoFit/>
          </a:bodyPr>
          <a:lstStyle/>
          <a:p>
            <a:pPr algn="ctr">
              <a:lnSpc>
                <a:spcPct val="115000"/>
              </a:lnSpc>
              <a:spcAft>
                <a:spcPts val="1000"/>
              </a:spcAft>
            </a:pPr>
            <a:r>
              <a:rPr lang="hu-HU" sz="2400" b="1" i="1" dirty="0">
                <a:solidFill>
                  <a:srgbClr val="314451"/>
                </a:solidFill>
                <a:latin typeface="Lucida Console" panose="020B0609040504020204" pitchFamily="49" charset="0"/>
                <a:ea typeface="Times New Roman" panose="02020603050405020304" pitchFamily="18" charset="0"/>
                <a:cs typeface="Times New Roman" panose="02020603050405020304" pitchFamily="18" charset="0"/>
              </a:rPr>
              <a:t>Erasmus+ </a:t>
            </a:r>
            <a:r>
              <a:rPr lang="hu-HU" sz="2400" b="1" i="1" u="sng" dirty="0">
                <a:solidFill>
                  <a:srgbClr val="0000FF"/>
                </a:solidFill>
                <a:latin typeface="Lucida Console" panose="020B0609040504020204" pitchFamily="49" charset="0"/>
                <a:ea typeface="Times New Roman" panose="02020603050405020304" pitchFamily="18" charset="0"/>
                <a:cs typeface="Times New Roman" panose="02020603050405020304" pitchFamily="18" charset="0"/>
                <a:hlinkClick r:id="rId2"/>
              </a:rPr>
              <a:t>BookPals@schools.eu</a:t>
            </a:r>
            <a:endParaRPr lang="hu-HU" sz="2400" dirty="0">
              <a:latin typeface="Lucida Console" panose="020B0609040504020204" pitchFamily="49" charset="0"/>
              <a:ea typeface="Times New Roman" panose="02020603050405020304" pitchFamily="18" charset="0"/>
              <a:cs typeface="Times New Roman" panose="02020603050405020304" pitchFamily="18" charset="0"/>
            </a:endParaRPr>
          </a:p>
        </p:txBody>
      </p:sp>
      <p:pic>
        <p:nvPicPr>
          <p:cNvPr id="4" name="Kép 3"/>
          <p:cNvPicPr/>
          <p:nvPr/>
        </p:nvPicPr>
        <p:blipFill>
          <a:blip r:embed="rId3" cstate="print">
            <a:extLst>
              <a:ext uri="{28A0092B-C50C-407E-A947-70E740481C1C}">
                <a14:useLocalDpi xmlns:a14="http://schemas.microsoft.com/office/drawing/2010/main" val="0"/>
              </a:ext>
            </a:extLst>
          </a:blip>
          <a:stretch>
            <a:fillRect/>
          </a:stretch>
        </p:blipFill>
        <p:spPr>
          <a:xfrm>
            <a:off x="8699754" y="2555240"/>
            <a:ext cx="3059430" cy="873760"/>
          </a:xfrm>
          <a:prstGeom prst="rect">
            <a:avLst/>
          </a:prstGeom>
        </p:spPr>
      </p:pic>
      <p:pic>
        <p:nvPicPr>
          <p:cNvPr id="5" name="Kép 4"/>
          <p:cNvPicPr/>
          <p:nvPr/>
        </p:nvPicPr>
        <p:blipFill>
          <a:blip r:embed="rId4" cstate="print">
            <a:extLst>
              <a:ext uri="{28A0092B-C50C-407E-A947-70E740481C1C}">
                <a14:useLocalDpi xmlns:a14="http://schemas.microsoft.com/office/drawing/2010/main" val="0"/>
              </a:ext>
            </a:extLst>
          </a:blip>
          <a:stretch>
            <a:fillRect/>
          </a:stretch>
        </p:blipFill>
        <p:spPr>
          <a:xfrm>
            <a:off x="1308750" y="4186790"/>
            <a:ext cx="1175872" cy="702564"/>
          </a:xfrm>
          <a:prstGeom prst="rect">
            <a:avLst/>
          </a:prstGeom>
          <a:ln>
            <a:solidFill>
              <a:schemeClr val="accent1"/>
            </a:solidFill>
          </a:ln>
        </p:spPr>
      </p:pic>
      <p:pic>
        <p:nvPicPr>
          <p:cNvPr id="6" name="Kép 5"/>
          <p:cNvPicPr/>
          <p:nvPr/>
        </p:nvPicPr>
        <p:blipFill>
          <a:blip r:embed="rId5" cstate="print">
            <a:extLst>
              <a:ext uri="{28A0092B-C50C-407E-A947-70E740481C1C}">
                <a14:useLocalDpi xmlns:a14="http://schemas.microsoft.com/office/drawing/2010/main" val="0"/>
              </a:ext>
            </a:extLst>
          </a:blip>
          <a:stretch>
            <a:fillRect/>
          </a:stretch>
        </p:blipFill>
        <p:spPr>
          <a:xfrm>
            <a:off x="3069336" y="4168129"/>
            <a:ext cx="1106424" cy="702563"/>
          </a:xfrm>
          <a:prstGeom prst="rect">
            <a:avLst/>
          </a:prstGeom>
          <a:ln>
            <a:solidFill>
              <a:schemeClr val="accent1"/>
            </a:solidFill>
          </a:ln>
        </p:spPr>
      </p:pic>
      <p:pic>
        <p:nvPicPr>
          <p:cNvPr id="7" name="Kép 6"/>
          <p:cNvPicPr/>
          <p:nvPr/>
        </p:nvPicPr>
        <p:blipFill>
          <a:blip r:embed="rId6" cstate="print">
            <a:extLst>
              <a:ext uri="{28A0092B-C50C-407E-A947-70E740481C1C}">
                <a14:useLocalDpi xmlns:a14="http://schemas.microsoft.com/office/drawing/2010/main" val="0"/>
              </a:ext>
            </a:extLst>
          </a:blip>
          <a:stretch>
            <a:fillRect/>
          </a:stretch>
        </p:blipFill>
        <p:spPr>
          <a:xfrm>
            <a:off x="4748248" y="4168129"/>
            <a:ext cx="1127760" cy="702563"/>
          </a:xfrm>
          <a:prstGeom prst="rect">
            <a:avLst/>
          </a:prstGeom>
          <a:ln>
            <a:solidFill>
              <a:schemeClr val="accent1"/>
            </a:solidFill>
          </a:ln>
        </p:spPr>
      </p:pic>
      <p:pic>
        <p:nvPicPr>
          <p:cNvPr id="8" name="Kép 7"/>
          <p:cNvPicPr/>
          <p:nvPr/>
        </p:nvPicPr>
        <p:blipFill>
          <a:blip r:embed="rId7" cstate="print">
            <a:extLst>
              <a:ext uri="{28A0092B-C50C-407E-A947-70E740481C1C}">
                <a14:useLocalDpi xmlns:a14="http://schemas.microsoft.com/office/drawing/2010/main" val="0"/>
              </a:ext>
            </a:extLst>
          </a:blip>
          <a:stretch>
            <a:fillRect/>
          </a:stretch>
        </p:blipFill>
        <p:spPr>
          <a:xfrm>
            <a:off x="6448496" y="4157084"/>
            <a:ext cx="1148962" cy="702563"/>
          </a:xfrm>
          <a:prstGeom prst="rect">
            <a:avLst/>
          </a:prstGeom>
          <a:ln>
            <a:solidFill>
              <a:schemeClr val="accent1"/>
            </a:solidFill>
          </a:ln>
        </p:spPr>
      </p:pic>
      <p:pic>
        <p:nvPicPr>
          <p:cNvPr id="9" name="Kép 8"/>
          <p:cNvPicPr/>
          <p:nvPr/>
        </p:nvPicPr>
        <p:blipFill>
          <a:blip r:embed="rId8" cstate="print">
            <a:extLst>
              <a:ext uri="{28A0092B-C50C-407E-A947-70E740481C1C}">
                <a14:useLocalDpi xmlns:a14="http://schemas.microsoft.com/office/drawing/2010/main" val="0"/>
              </a:ext>
            </a:extLst>
          </a:blip>
          <a:stretch>
            <a:fillRect/>
          </a:stretch>
        </p:blipFill>
        <p:spPr>
          <a:xfrm>
            <a:off x="8174501" y="4160519"/>
            <a:ext cx="1144541" cy="702563"/>
          </a:xfrm>
          <a:prstGeom prst="rect">
            <a:avLst/>
          </a:prstGeom>
          <a:ln>
            <a:solidFill>
              <a:schemeClr val="accent1"/>
            </a:solidFill>
          </a:ln>
        </p:spPr>
      </p:pic>
      <p:pic>
        <p:nvPicPr>
          <p:cNvPr id="10" name="Kép 9"/>
          <p:cNvPicPr/>
          <p:nvPr/>
        </p:nvPicPr>
        <p:blipFill>
          <a:blip r:embed="rId9" cstate="print">
            <a:extLst>
              <a:ext uri="{28A0092B-C50C-407E-A947-70E740481C1C}">
                <a14:useLocalDpi xmlns:a14="http://schemas.microsoft.com/office/drawing/2010/main" val="0"/>
              </a:ext>
            </a:extLst>
          </a:blip>
          <a:stretch>
            <a:fillRect/>
          </a:stretch>
        </p:blipFill>
        <p:spPr>
          <a:xfrm>
            <a:off x="9896085" y="4160520"/>
            <a:ext cx="1104348" cy="702563"/>
          </a:xfrm>
          <a:prstGeom prst="rect">
            <a:avLst/>
          </a:prstGeom>
          <a:ln>
            <a:solidFill>
              <a:schemeClr val="accent1"/>
            </a:solidFill>
          </a:ln>
        </p:spPr>
      </p:pic>
    </p:spTree>
    <p:extLst>
      <p:ext uri="{BB962C8B-B14F-4D97-AF65-F5344CB8AC3E}">
        <p14:creationId xmlns:p14="http://schemas.microsoft.com/office/powerpoint/2010/main" val="4139736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ép 1" descr="Kinga.jpg"/>
          <p:cNvPicPr/>
          <p:nvPr/>
        </p:nvPicPr>
        <p:blipFill>
          <a:blip r:embed="rId2" cstate="print"/>
          <a:stretch>
            <a:fillRect/>
          </a:stretch>
        </p:blipFill>
        <p:spPr>
          <a:xfrm>
            <a:off x="655256" y="541655"/>
            <a:ext cx="2536000" cy="2621280"/>
          </a:xfrm>
          <a:prstGeom prst="rect">
            <a:avLst/>
          </a:prstGeom>
        </p:spPr>
      </p:pic>
      <p:pic>
        <p:nvPicPr>
          <p:cNvPr id="3" name="Kép 2"/>
          <p:cNvPicPr/>
          <p:nvPr/>
        </p:nvPicPr>
        <p:blipFill>
          <a:blip r:embed="rId3">
            <a:extLst>
              <a:ext uri="{28A0092B-C50C-407E-A947-70E740481C1C}">
                <a14:useLocalDpi xmlns:a14="http://schemas.microsoft.com/office/drawing/2010/main" val="0"/>
              </a:ext>
            </a:extLst>
          </a:blip>
          <a:stretch>
            <a:fillRect/>
          </a:stretch>
        </p:blipFill>
        <p:spPr>
          <a:xfrm>
            <a:off x="3847465" y="3429000"/>
            <a:ext cx="2248535" cy="2208530"/>
          </a:xfrm>
          <a:prstGeom prst="rect">
            <a:avLst/>
          </a:prstGeom>
        </p:spPr>
      </p:pic>
      <p:pic>
        <p:nvPicPr>
          <p:cNvPr id="4" name="Kép 3" descr="IMG_9316.JPG"/>
          <p:cNvPicPr/>
          <p:nvPr/>
        </p:nvPicPr>
        <p:blipFill>
          <a:blip r:embed="rId4" cstate="print"/>
          <a:stretch>
            <a:fillRect/>
          </a:stretch>
        </p:blipFill>
        <p:spPr>
          <a:xfrm>
            <a:off x="6844411" y="541655"/>
            <a:ext cx="2142490" cy="2621280"/>
          </a:xfrm>
          <a:prstGeom prst="rect">
            <a:avLst/>
          </a:prstGeom>
        </p:spPr>
      </p:pic>
      <p:sp>
        <p:nvSpPr>
          <p:cNvPr id="5" name="Szövegdoboz 4"/>
          <p:cNvSpPr txBox="1"/>
          <p:nvPr/>
        </p:nvSpPr>
        <p:spPr>
          <a:xfrm>
            <a:off x="3387661" y="928965"/>
            <a:ext cx="1584071" cy="646331"/>
          </a:xfrm>
          <a:prstGeom prst="rect">
            <a:avLst/>
          </a:prstGeom>
          <a:noFill/>
        </p:spPr>
        <p:txBody>
          <a:bodyPr wrap="square" rtlCol="0">
            <a:spAutoFit/>
          </a:bodyPr>
          <a:lstStyle/>
          <a:p>
            <a:r>
              <a:rPr lang="hu-HU" dirty="0" err="1" smtClean="0">
                <a:latin typeface="Monotype Corsiva" panose="03010101010201010101" pitchFamily="66" charset="0"/>
              </a:rPr>
              <a:t>Drawn</a:t>
            </a:r>
            <a:r>
              <a:rPr lang="hu-HU" dirty="0" smtClean="0">
                <a:latin typeface="Monotype Corsiva" panose="03010101010201010101" pitchFamily="66" charset="0"/>
              </a:rPr>
              <a:t> </a:t>
            </a:r>
            <a:r>
              <a:rPr lang="hu-HU" dirty="0" err="1" smtClean="0">
                <a:latin typeface="Monotype Corsiva" panose="03010101010201010101" pitchFamily="66" charset="0"/>
              </a:rPr>
              <a:t>by</a:t>
            </a:r>
            <a:r>
              <a:rPr lang="hu-HU" dirty="0" smtClean="0">
                <a:latin typeface="Monotype Corsiva" panose="03010101010201010101" pitchFamily="66" charset="0"/>
              </a:rPr>
              <a:t> Kinga Tóth 10/B</a:t>
            </a:r>
            <a:endParaRPr lang="hu-HU" dirty="0">
              <a:latin typeface="Monotype Corsiva" panose="03010101010201010101" pitchFamily="66" charset="0"/>
            </a:endParaRPr>
          </a:p>
        </p:txBody>
      </p:sp>
      <p:sp>
        <p:nvSpPr>
          <p:cNvPr id="7" name="Szövegdoboz 6"/>
          <p:cNvSpPr txBox="1"/>
          <p:nvPr/>
        </p:nvSpPr>
        <p:spPr>
          <a:xfrm>
            <a:off x="6483096" y="3941064"/>
            <a:ext cx="1883664" cy="646331"/>
          </a:xfrm>
          <a:prstGeom prst="rect">
            <a:avLst/>
          </a:prstGeom>
          <a:noFill/>
        </p:spPr>
        <p:txBody>
          <a:bodyPr wrap="square" rtlCol="0">
            <a:spAutoFit/>
          </a:bodyPr>
          <a:lstStyle/>
          <a:p>
            <a:r>
              <a:rPr lang="hu-HU" dirty="0" err="1" smtClean="0">
                <a:latin typeface="Monotype Corsiva" panose="03010101010201010101" pitchFamily="66" charset="0"/>
              </a:rPr>
              <a:t>Drawn</a:t>
            </a:r>
            <a:r>
              <a:rPr lang="hu-HU" dirty="0" smtClean="0">
                <a:latin typeface="Monotype Corsiva" panose="03010101010201010101" pitchFamily="66" charset="0"/>
              </a:rPr>
              <a:t> </a:t>
            </a:r>
            <a:r>
              <a:rPr lang="hu-HU" dirty="0" err="1" smtClean="0">
                <a:latin typeface="Monotype Corsiva" panose="03010101010201010101" pitchFamily="66" charset="0"/>
              </a:rPr>
              <a:t>by</a:t>
            </a:r>
            <a:r>
              <a:rPr lang="hu-HU" dirty="0" smtClean="0">
                <a:latin typeface="Monotype Corsiva" panose="03010101010201010101" pitchFamily="66" charset="0"/>
              </a:rPr>
              <a:t> Nóra </a:t>
            </a:r>
            <a:r>
              <a:rPr lang="hu-HU" dirty="0" err="1" smtClean="0">
                <a:latin typeface="Monotype Corsiva" panose="03010101010201010101" pitchFamily="66" charset="0"/>
              </a:rPr>
              <a:t>Kotnyek</a:t>
            </a:r>
            <a:r>
              <a:rPr lang="hu-HU" dirty="0" smtClean="0">
                <a:latin typeface="Monotype Corsiva" panose="03010101010201010101" pitchFamily="66" charset="0"/>
              </a:rPr>
              <a:t> 10/B</a:t>
            </a:r>
            <a:endParaRPr lang="hu-HU" dirty="0">
              <a:latin typeface="Monotype Corsiva" panose="03010101010201010101" pitchFamily="66" charset="0"/>
            </a:endParaRPr>
          </a:p>
        </p:txBody>
      </p:sp>
      <p:sp>
        <p:nvSpPr>
          <p:cNvPr id="8" name="Szövegdoboz 7"/>
          <p:cNvSpPr txBox="1"/>
          <p:nvPr/>
        </p:nvSpPr>
        <p:spPr>
          <a:xfrm>
            <a:off x="9281160" y="722376"/>
            <a:ext cx="2176272" cy="646331"/>
          </a:xfrm>
          <a:prstGeom prst="rect">
            <a:avLst/>
          </a:prstGeom>
          <a:noFill/>
        </p:spPr>
        <p:txBody>
          <a:bodyPr wrap="square" rtlCol="0">
            <a:spAutoFit/>
          </a:bodyPr>
          <a:lstStyle/>
          <a:p>
            <a:r>
              <a:rPr lang="hu-HU" dirty="0" smtClean="0">
                <a:latin typeface="Monotype Corsiva" panose="03010101010201010101" pitchFamily="66" charset="0"/>
              </a:rPr>
              <a:t>Edited </a:t>
            </a:r>
            <a:r>
              <a:rPr lang="hu-HU" dirty="0" err="1" smtClean="0">
                <a:latin typeface="Monotype Corsiva" panose="03010101010201010101" pitchFamily="66" charset="0"/>
              </a:rPr>
              <a:t>by</a:t>
            </a:r>
            <a:r>
              <a:rPr lang="hu-HU" dirty="0" smtClean="0">
                <a:latin typeface="Monotype Corsiva" panose="03010101010201010101" pitchFamily="66" charset="0"/>
              </a:rPr>
              <a:t> </a:t>
            </a:r>
          </a:p>
          <a:p>
            <a:r>
              <a:rPr lang="hu-HU" dirty="0" smtClean="0">
                <a:latin typeface="Monotype Corsiva" panose="03010101010201010101" pitchFamily="66" charset="0"/>
              </a:rPr>
              <a:t>Anett Manhertz 12/B</a:t>
            </a:r>
            <a:endParaRPr lang="hu-HU" dirty="0">
              <a:latin typeface="Monotype Corsiva" panose="03010101010201010101" pitchFamily="66" charset="0"/>
            </a:endParaRPr>
          </a:p>
        </p:txBody>
      </p:sp>
      <p:sp>
        <p:nvSpPr>
          <p:cNvPr id="9" name="Szövegdoboz 8"/>
          <p:cNvSpPr txBox="1"/>
          <p:nvPr/>
        </p:nvSpPr>
        <p:spPr>
          <a:xfrm>
            <a:off x="8001000" y="5980176"/>
            <a:ext cx="3840480" cy="369332"/>
          </a:xfrm>
          <a:prstGeom prst="rect">
            <a:avLst/>
          </a:prstGeom>
          <a:noFill/>
        </p:spPr>
        <p:txBody>
          <a:bodyPr wrap="square" rtlCol="0">
            <a:spAutoFit/>
          </a:bodyPr>
          <a:lstStyle/>
          <a:p>
            <a:r>
              <a:rPr lang="hu-HU" dirty="0" smtClean="0">
                <a:latin typeface="Monotype Corsiva" panose="03010101010201010101" pitchFamily="66" charset="0"/>
              </a:rPr>
              <a:t>Mentor: Katalin, Sándorné </a:t>
            </a:r>
            <a:r>
              <a:rPr lang="hu-HU" dirty="0" err="1" smtClean="0">
                <a:latin typeface="Monotype Corsiva" panose="03010101010201010101" pitchFamily="66" charset="0"/>
              </a:rPr>
              <a:t>Peleskei</a:t>
            </a:r>
            <a:endParaRPr lang="hu-HU" dirty="0">
              <a:latin typeface="Monotype Corsiva" panose="03010101010201010101" pitchFamily="66" charset="0"/>
            </a:endParaRPr>
          </a:p>
        </p:txBody>
      </p:sp>
      <p:sp>
        <p:nvSpPr>
          <p:cNvPr id="10" name="Szövegdoboz 9"/>
          <p:cNvSpPr txBox="1"/>
          <p:nvPr/>
        </p:nvSpPr>
        <p:spPr>
          <a:xfrm>
            <a:off x="655256" y="5980175"/>
            <a:ext cx="4684840" cy="369332"/>
          </a:xfrm>
          <a:prstGeom prst="rect">
            <a:avLst/>
          </a:prstGeom>
          <a:noFill/>
        </p:spPr>
        <p:txBody>
          <a:bodyPr wrap="square" rtlCol="0">
            <a:spAutoFit/>
          </a:bodyPr>
          <a:lstStyle/>
          <a:p>
            <a:r>
              <a:rPr lang="hu-HU" dirty="0" smtClean="0">
                <a:latin typeface="Monotype Corsiva" panose="03010101010201010101" pitchFamily="66" charset="0"/>
              </a:rPr>
              <a:t>The </a:t>
            </a:r>
            <a:r>
              <a:rPr lang="hu-HU" dirty="0" err="1" smtClean="0">
                <a:latin typeface="Monotype Corsiva" panose="03010101010201010101" pitchFamily="66" charset="0"/>
              </a:rPr>
              <a:t>presentation</a:t>
            </a:r>
            <a:r>
              <a:rPr lang="hu-HU" dirty="0" smtClean="0">
                <a:latin typeface="Monotype Corsiva" panose="03010101010201010101" pitchFamily="66" charset="0"/>
              </a:rPr>
              <a:t> </a:t>
            </a:r>
            <a:r>
              <a:rPr lang="hu-HU" dirty="0" err="1" smtClean="0">
                <a:latin typeface="Monotype Corsiva" panose="03010101010201010101" pitchFamily="66" charset="0"/>
              </a:rPr>
              <a:t>was</a:t>
            </a:r>
            <a:r>
              <a:rPr lang="hu-HU" dirty="0" smtClean="0">
                <a:latin typeface="Monotype Corsiva" panose="03010101010201010101" pitchFamily="66" charset="0"/>
              </a:rPr>
              <a:t> made </a:t>
            </a:r>
            <a:r>
              <a:rPr lang="hu-HU" dirty="0" err="1" smtClean="0">
                <a:latin typeface="Monotype Corsiva" panose="03010101010201010101" pitchFamily="66" charset="0"/>
              </a:rPr>
              <a:t>by</a:t>
            </a:r>
            <a:r>
              <a:rPr lang="hu-HU" dirty="0" smtClean="0">
                <a:latin typeface="Monotype Corsiva" panose="03010101010201010101" pitchFamily="66" charset="0"/>
              </a:rPr>
              <a:t> Viktória Vas</a:t>
            </a:r>
            <a:endParaRPr lang="hu-HU" dirty="0">
              <a:latin typeface="Monotype Corsiva" panose="03010101010201010101" pitchFamily="66" charset="0"/>
            </a:endParaRPr>
          </a:p>
        </p:txBody>
      </p:sp>
    </p:spTree>
    <p:extLst>
      <p:ext uri="{BB962C8B-B14F-4D97-AF65-F5344CB8AC3E}">
        <p14:creationId xmlns:p14="http://schemas.microsoft.com/office/powerpoint/2010/main" val="325507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9000">
              <a:srgbClr val="FF6600"/>
            </a:gs>
            <a:gs pos="45000">
              <a:srgbClr val="FFFF00"/>
            </a:gs>
            <a:gs pos="83000">
              <a:schemeClr val="accent6">
                <a:lumMod val="60000"/>
                <a:lumOff val="40000"/>
              </a:schemeClr>
            </a:gs>
            <a:gs pos="100000">
              <a:schemeClr val="accent6">
                <a:lumMod val="75000"/>
              </a:schemeClr>
            </a:gs>
          </a:gsLst>
          <a:lin ang="5400000" scaled="1"/>
        </a:gradFill>
        <a:effectLst/>
      </p:bgPr>
    </p:bg>
    <p:spTree>
      <p:nvGrpSpPr>
        <p:cNvPr id="1" name=""/>
        <p:cNvGrpSpPr/>
        <p:nvPr/>
      </p:nvGrpSpPr>
      <p:grpSpPr>
        <a:xfrm>
          <a:off x="0" y="0"/>
          <a:ext cx="0" cy="0"/>
          <a:chOff x="0" y="0"/>
          <a:chExt cx="0" cy="0"/>
        </a:xfrm>
      </p:grpSpPr>
      <p:pic>
        <p:nvPicPr>
          <p:cNvPr id="2" name="Kép 1" descr="életfa.jpg"/>
          <p:cNvPicPr/>
          <p:nvPr/>
        </p:nvPicPr>
        <p:blipFill>
          <a:blip r:embed="rId2"/>
          <a:stretch>
            <a:fillRect/>
          </a:stretch>
        </p:blipFill>
        <p:spPr>
          <a:xfrm>
            <a:off x="0" y="0"/>
            <a:ext cx="7379208" cy="6858001"/>
          </a:xfrm>
          <a:prstGeom prst="rect">
            <a:avLst/>
          </a:prstGeom>
        </p:spPr>
      </p:pic>
      <p:sp>
        <p:nvSpPr>
          <p:cNvPr id="3" name="Téglalap 2"/>
          <p:cNvSpPr/>
          <p:nvPr/>
        </p:nvSpPr>
        <p:spPr>
          <a:xfrm>
            <a:off x="7379208" y="462012"/>
            <a:ext cx="4745736" cy="6123215"/>
          </a:xfrm>
          <a:prstGeom prst="rect">
            <a:avLst/>
          </a:prstGeom>
        </p:spPr>
        <p:txBody>
          <a:bodyPr wrap="square">
            <a:spAutoFit/>
          </a:bodyPr>
          <a:lstStyle/>
          <a:p>
            <a:pPr>
              <a:lnSpc>
                <a:spcPct val="115000"/>
              </a:lnSpc>
              <a:spcBef>
                <a:spcPts val="600"/>
              </a:spcBef>
              <a:spcAft>
                <a:spcPts val="600"/>
              </a:spcAft>
            </a:pPr>
            <a:r>
              <a:rPr lang="en-GB" dirty="0" smtClean="0">
                <a:latin typeface="Lucida Console" panose="020B0609040504020204" pitchFamily="49" charset="0"/>
                <a:ea typeface="Times New Roman" panose="02020603050405020304" pitchFamily="18" charset="0"/>
                <a:cs typeface="Calibri" panose="020F0502020204030204" pitchFamily="34" charset="0"/>
              </a:rPr>
              <a:t>In Hungarian myth, the world is divided into three spheres:</a:t>
            </a:r>
            <a:endParaRPr lang="en-GB" dirty="0" smtClean="0">
              <a:effectLst/>
              <a:latin typeface="Lucida Console" panose="020B0609040504020204" pitchFamily="49" charset="0"/>
              <a:ea typeface="Calibri" panose="020F0502020204030204" pitchFamily="34" charset="0"/>
              <a:cs typeface="Times New Roman" panose="02020603050405020304" pitchFamily="18" charset="0"/>
            </a:endParaRPr>
          </a:p>
          <a:p>
            <a:pPr marL="342900" lvl="0" indent="-342900">
              <a:lnSpc>
                <a:spcPct val="115000"/>
              </a:lnSpc>
              <a:spcBef>
                <a:spcPts val="600"/>
              </a:spcBef>
              <a:spcAft>
                <a:spcPts val="600"/>
              </a:spcAft>
              <a:buFont typeface="Wingdings" panose="05000000000000000000" pitchFamily="2" charset="2"/>
              <a:buChar char=""/>
            </a:pPr>
            <a:r>
              <a:rPr lang="en-GB" dirty="0" smtClean="0">
                <a:latin typeface="Lucida Console" panose="020B0609040504020204" pitchFamily="49" charset="0"/>
                <a:ea typeface="Times New Roman" panose="02020603050405020304" pitchFamily="18" charset="0"/>
                <a:cs typeface="Calibri" panose="020F0502020204030204" pitchFamily="34" charset="0"/>
              </a:rPr>
              <a:t>the first is the Upper World, the home of the gods;</a:t>
            </a:r>
            <a:endParaRPr lang="en-GB" dirty="0" smtClean="0">
              <a:effectLst/>
              <a:latin typeface="Lucida Console" panose="020B0609040504020204" pitchFamily="49" charset="0"/>
              <a:ea typeface="Calibri" panose="020F0502020204030204" pitchFamily="34" charset="0"/>
              <a:cs typeface="Times New Roman" panose="02020603050405020304" pitchFamily="18" charset="0"/>
            </a:endParaRPr>
          </a:p>
          <a:p>
            <a:pPr marL="342900" lvl="0" indent="-342900">
              <a:lnSpc>
                <a:spcPct val="115000"/>
              </a:lnSpc>
              <a:spcBef>
                <a:spcPts val="600"/>
              </a:spcBef>
              <a:spcAft>
                <a:spcPts val="600"/>
              </a:spcAft>
              <a:buFont typeface="Wingdings" panose="05000000000000000000" pitchFamily="2" charset="2"/>
              <a:buChar char=""/>
            </a:pPr>
            <a:r>
              <a:rPr lang="en-GB" dirty="0" smtClean="0">
                <a:latin typeface="Lucida Console" panose="020B0609040504020204" pitchFamily="49" charset="0"/>
                <a:ea typeface="Times New Roman" panose="02020603050405020304" pitchFamily="18" charset="0"/>
                <a:cs typeface="Calibri" panose="020F0502020204030204" pitchFamily="34" charset="0"/>
              </a:rPr>
              <a:t>the second is the Middle World or world we know,</a:t>
            </a:r>
            <a:endParaRPr lang="en-GB" dirty="0" smtClean="0">
              <a:effectLst/>
              <a:latin typeface="Lucida Console" panose="020B0609040504020204" pitchFamily="49" charset="0"/>
              <a:ea typeface="Calibri" panose="020F0502020204030204" pitchFamily="34" charset="0"/>
              <a:cs typeface="Times New Roman" panose="02020603050405020304" pitchFamily="18" charset="0"/>
            </a:endParaRPr>
          </a:p>
          <a:p>
            <a:pPr marL="342900" lvl="0" indent="-342900">
              <a:lnSpc>
                <a:spcPct val="115000"/>
              </a:lnSpc>
              <a:spcBef>
                <a:spcPts val="600"/>
              </a:spcBef>
              <a:spcAft>
                <a:spcPts val="600"/>
              </a:spcAft>
              <a:buFont typeface="Wingdings" panose="05000000000000000000" pitchFamily="2" charset="2"/>
              <a:buChar char=""/>
            </a:pPr>
            <a:r>
              <a:rPr lang="en-GB" dirty="0" smtClean="0">
                <a:latin typeface="Lucida Console" panose="020B0609040504020204" pitchFamily="49" charset="0"/>
                <a:ea typeface="Times New Roman" panose="02020603050405020304" pitchFamily="18" charset="0"/>
                <a:cs typeface="Calibri" panose="020F0502020204030204" pitchFamily="34" charset="0"/>
              </a:rPr>
              <a:t>and finally the </a:t>
            </a:r>
            <a:r>
              <a:rPr lang="en-GB" dirty="0" smtClean="0">
                <a:latin typeface="Lucida Console" panose="020B0609040504020204" pitchFamily="49" charset="0"/>
                <a:ea typeface="Times New Roman" panose="02020603050405020304" pitchFamily="18" charset="0"/>
                <a:cs typeface="Calibri" panose="020F0502020204030204" pitchFamily="34" charset="0"/>
                <a:hlinkClick r:id="rId3" tooltip="Underworld"/>
              </a:rPr>
              <a:t>underworld</a:t>
            </a:r>
            <a:r>
              <a:rPr lang="en-GB" dirty="0" smtClean="0">
                <a:latin typeface="Lucida Console" panose="020B0609040504020204" pitchFamily="49" charset="0"/>
                <a:ea typeface="Times New Roman" panose="02020603050405020304" pitchFamily="18" charset="0"/>
                <a:cs typeface="Calibri" panose="020F0502020204030204" pitchFamily="34" charset="0"/>
              </a:rPr>
              <a:t>.</a:t>
            </a:r>
            <a:endParaRPr lang="en-GB" dirty="0" smtClean="0">
              <a:effectLst/>
              <a:latin typeface="Lucida Console" panose="020B0609040504020204" pitchFamily="49"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pPr>
            <a:r>
              <a:rPr lang="en-GB" dirty="0" smtClean="0">
                <a:latin typeface="Lucida Console" panose="020B0609040504020204" pitchFamily="49" charset="0"/>
                <a:ea typeface="Times New Roman" panose="02020603050405020304" pitchFamily="18" charset="0"/>
                <a:cs typeface="Calibri" panose="020F0502020204030204" pitchFamily="34" charset="0"/>
              </a:rPr>
              <a:t>In the cent</a:t>
            </a:r>
            <a:r>
              <a:rPr lang="hu-HU" dirty="0" smtClean="0">
                <a:latin typeface="Lucida Console" panose="020B0609040504020204" pitchFamily="49" charset="0"/>
                <a:ea typeface="Times New Roman" panose="02020603050405020304" pitchFamily="18" charset="0"/>
                <a:cs typeface="Calibri" panose="020F0502020204030204" pitchFamily="34" charset="0"/>
              </a:rPr>
              <a:t>re</a:t>
            </a:r>
            <a:r>
              <a:rPr lang="en-GB" dirty="0" smtClean="0">
                <a:latin typeface="Lucida Console" panose="020B0609040504020204" pitchFamily="49" charset="0"/>
                <a:ea typeface="Times New Roman" panose="02020603050405020304" pitchFamily="18" charset="0"/>
                <a:cs typeface="Calibri" panose="020F0502020204030204" pitchFamily="34" charset="0"/>
              </a:rPr>
              <a:t> of the world stands a tall tree: the </a:t>
            </a:r>
            <a:r>
              <a:rPr lang="en-GB" dirty="0" smtClean="0">
                <a:latin typeface="Lucida Console" panose="020B0609040504020204" pitchFamily="49" charset="0"/>
                <a:ea typeface="Times New Roman" panose="02020603050405020304" pitchFamily="18" charset="0"/>
                <a:cs typeface="Calibri" panose="020F0502020204030204" pitchFamily="34" charset="0"/>
                <a:hlinkClick r:id="rId4" tooltip="World Tree"/>
              </a:rPr>
              <a:t>World Tree</a:t>
            </a:r>
            <a:r>
              <a:rPr lang="en-GB" dirty="0" smtClean="0">
                <a:latin typeface="Lucida Console" panose="020B0609040504020204" pitchFamily="49" charset="0"/>
                <a:ea typeface="Times New Roman" panose="02020603050405020304" pitchFamily="18" charset="0"/>
                <a:cs typeface="Calibri" panose="020F0502020204030204" pitchFamily="34" charset="0"/>
              </a:rPr>
              <a:t> / </a:t>
            </a:r>
            <a:r>
              <a:rPr lang="en-GB" dirty="0" smtClean="0">
                <a:latin typeface="Lucida Console" panose="020B0609040504020204" pitchFamily="49" charset="0"/>
                <a:ea typeface="Times New Roman" panose="02020603050405020304" pitchFamily="18" charset="0"/>
                <a:cs typeface="Calibri" panose="020F0502020204030204" pitchFamily="34" charset="0"/>
                <a:hlinkClick r:id="rId5" tooltip="Tree of Life"/>
              </a:rPr>
              <a:t>Tree of Life</a:t>
            </a:r>
            <a:r>
              <a:rPr lang="en-GB" dirty="0" smtClean="0">
                <a:latin typeface="Lucida Console" panose="020B0609040504020204" pitchFamily="49" charset="0"/>
                <a:ea typeface="Times New Roman" panose="02020603050405020304" pitchFamily="18" charset="0"/>
                <a:cs typeface="Calibri" panose="020F0502020204030204" pitchFamily="34" charset="0"/>
              </a:rPr>
              <a:t>. Its foliage is the Upper World, and the </a:t>
            </a:r>
            <a:r>
              <a:rPr lang="en-GB" dirty="0" err="1" smtClean="0">
                <a:latin typeface="Lucida Console" panose="020B0609040504020204" pitchFamily="49" charset="0"/>
                <a:ea typeface="Times New Roman" panose="02020603050405020304" pitchFamily="18" charset="0"/>
                <a:cs typeface="Calibri" panose="020F0502020204030204" pitchFamily="34" charset="0"/>
                <a:hlinkClick r:id="rId6" tooltip="Turul"/>
              </a:rPr>
              <a:t>Turul</a:t>
            </a:r>
            <a:r>
              <a:rPr lang="en-GB" dirty="0" smtClean="0">
                <a:latin typeface="Lucida Console" panose="020B0609040504020204" pitchFamily="49" charset="0"/>
                <a:ea typeface="Times New Roman" panose="02020603050405020304" pitchFamily="18" charset="0"/>
                <a:cs typeface="Calibri" panose="020F0502020204030204" pitchFamily="34" charset="0"/>
              </a:rPr>
              <a:t> bird dwells on top of it. The Middle World is located at its trunk and the underworld is around its roots. In some stories, the tree has fruit: the golden apples.</a:t>
            </a:r>
            <a:endParaRPr lang="en-GB" dirty="0">
              <a:effectLst/>
              <a:latin typeface="Lucida Console" panose="020B060904050402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2290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9000">
              <a:srgbClr val="FF6600"/>
            </a:gs>
            <a:gs pos="45000">
              <a:srgbClr val="FFFF00"/>
            </a:gs>
            <a:gs pos="83000">
              <a:schemeClr val="accent6">
                <a:lumMod val="60000"/>
                <a:lumOff val="40000"/>
              </a:schemeClr>
            </a:gs>
            <a:gs pos="100000">
              <a:schemeClr val="accent6">
                <a:lumMod val="75000"/>
              </a:schemeClr>
            </a:gs>
          </a:gsLst>
          <a:lin ang="5400000" scaled="1"/>
        </a:gradFill>
        <a:effectLst/>
      </p:bgPr>
    </p:bg>
    <p:spTree>
      <p:nvGrpSpPr>
        <p:cNvPr id="1" name=""/>
        <p:cNvGrpSpPr/>
        <p:nvPr/>
      </p:nvGrpSpPr>
      <p:grpSpPr>
        <a:xfrm>
          <a:off x="0" y="0"/>
          <a:ext cx="0" cy="0"/>
          <a:chOff x="0" y="0"/>
          <a:chExt cx="0" cy="0"/>
        </a:xfrm>
      </p:grpSpPr>
      <p:sp>
        <p:nvSpPr>
          <p:cNvPr id="2" name="Téglalap 1"/>
          <p:cNvSpPr/>
          <p:nvPr/>
        </p:nvSpPr>
        <p:spPr>
          <a:xfrm>
            <a:off x="329184" y="219455"/>
            <a:ext cx="11548872" cy="6111417"/>
          </a:xfrm>
          <a:prstGeom prst="rect">
            <a:avLst/>
          </a:prstGeom>
        </p:spPr>
        <p:txBody>
          <a:bodyPr wrap="square">
            <a:spAutoFit/>
          </a:bodyPr>
          <a:lstStyle/>
          <a:p>
            <a:pPr algn="just">
              <a:lnSpc>
                <a:spcPct val="115000"/>
              </a:lnSpc>
              <a:spcBef>
                <a:spcPts val="360"/>
              </a:spcBef>
              <a:spcAft>
                <a:spcPts val="0"/>
              </a:spcAft>
            </a:pPr>
            <a:r>
              <a:rPr lang="en-GB" b="1" dirty="0" smtClean="0">
                <a:latin typeface="Lucida Console" panose="020B0609040504020204" pitchFamily="49" charset="0"/>
                <a:ea typeface="Times New Roman" panose="02020603050405020304" pitchFamily="18" charset="0"/>
                <a:cs typeface="Calibri" panose="020F0502020204030204" pitchFamily="34" charset="0"/>
              </a:rPr>
              <a:t>Upper World</a:t>
            </a:r>
            <a:endParaRPr lang="en-GB" dirty="0" smtClean="0">
              <a:effectLst/>
              <a:latin typeface="Lucida Console" panose="020B0609040504020204" pitchFamily="49"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pPr>
            <a:r>
              <a:rPr lang="en-GB" dirty="0" smtClean="0">
                <a:latin typeface="Lucida Console" panose="020B0609040504020204" pitchFamily="49" charset="0"/>
                <a:ea typeface="Times New Roman" panose="02020603050405020304" pitchFamily="18" charset="0"/>
                <a:cs typeface="Calibri" panose="020F0502020204030204" pitchFamily="34" charset="0"/>
              </a:rPr>
              <a:t>The gods and the good souls live in the Upper World. Gods have the same rank.  </a:t>
            </a:r>
            <a:r>
              <a:rPr lang="en-GB" dirty="0" err="1" smtClean="0">
                <a:latin typeface="Lucida Console" panose="020B0609040504020204" pitchFamily="49" charset="0"/>
                <a:ea typeface="Times New Roman" panose="02020603050405020304" pitchFamily="18" charset="0"/>
                <a:cs typeface="Calibri" panose="020F0502020204030204" pitchFamily="34" charset="0"/>
                <a:hlinkClick r:id="rId2" tooltip="God"/>
              </a:rPr>
              <a:t>Isten</a:t>
            </a:r>
            <a:r>
              <a:rPr lang="en-GB" dirty="0" smtClean="0">
                <a:latin typeface="Lucida Console" panose="020B0609040504020204" pitchFamily="49" charset="0"/>
                <a:ea typeface="Times New Roman" panose="02020603050405020304" pitchFamily="18" charset="0"/>
                <a:cs typeface="Calibri" panose="020F0502020204030204" pitchFamily="34" charset="0"/>
              </a:rPr>
              <a:t> ( Hun</a:t>
            </a:r>
            <a:r>
              <a:rPr lang="hu-HU" dirty="0" err="1" smtClean="0">
                <a:latin typeface="Lucida Console" panose="020B0609040504020204" pitchFamily="49" charset="0"/>
                <a:ea typeface="Times New Roman" panose="02020603050405020304" pitchFamily="18" charset="0"/>
                <a:cs typeface="Calibri" panose="020F0502020204030204" pitchFamily="34" charset="0"/>
              </a:rPr>
              <a:t>ga</a:t>
            </a:r>
            <a:r>
              <a:rPr lang="en-GB" dirty="0" err="1" smtClean="0">
                <a:latin typeface="Lucida Console" panose="020B0609040504020204" pitchFamily="49" charset="0"/>
                <a:ea typeface="Times New Roman" panose="02020603050405020304" pitchFamily="18" charset="0"/>
                <a:cs typeface="Calibri" panose="020F0502020204030204" pitchFamily="34" charset="0"/>
              </a:rPr>
              <a:t>rian</a:t>
            </a:r>
            <a:r>
              <a:rPr lang="en-GB" dirty="0" smtClean="0">
                <a:latin typeface="Lucida Console" panose="020B0609040504020204" pitchFamily="49" charset="0"/>
                <a:ea typeface="Times New Roman" panose="02020603050405020304" pitchFamily="18" charset="0"/>
                <a:cs typeface="Calibri" panose="020F0502020204030204" pitchFamily="34" charset="0"/>
              </a:rPr>
              <a:t> for "God") created the world with the help of </a:t>
            </a:r>
            <a:r>
              <a:rPr lang="en-GB" i="1" dirty="0" err="1" smtClean="0">
                <a:latin typeface="Lucida Console" panose="020B0609040504020204" pitchFamily="49" charset="0"/>
                <a:ea typeface="Times New Roman" panose="02020603050405020304" pitchFamily="18" charset="0"/>
                <a:cs typeface="Calibri" panose="020F0502020204030204" pitchFamily="34" charset="0"/>
                <a:hlinkClick r:id="rId3" tooltip="Ordog"/>
              </a:rPr>
              <a:t>Ördög</a:t>
            </a:r>
            <a:r>
              <a:rPr lang="en-GB" dirty="0" smtClean="0">
                <a:latin typeface="Lucida Console" panose="020B0609040504020204" pitchFamily="49" charset="0"/>
                <a:ea typeface="Times New Roman" panose="02020603050405020304" pitchFamily="18" charset="0"/>
                <a:cs typeface="Calibri" panose="020F0502020204030204" pitchFamily="34" charset="0"/>
              </a:rPr>
              <a:t> ("the devil" representing </a:t>
            </a:r>
            <a:r>
              <a:rPr lang="en-GB" dirty="0" smtClean="0">
                <a:latin typeface="Lucida Console" panose="020B0609040504020204" pitchFamily="49" charset="0"/>
                <a:ea typeface="Times New Roman" panose="02020603050405020304" pitchFamily="18" charset="0"/>
                <a:cs typeface="Calibri" panose="020F0502020204030204" pitchFamily="34" charset="0"/>
                <a:hlinkClick r:id="rId4" tooltip="Evil"/>
              </a:rPr>
              <a:t>Evil</a:t>
            </a:r>
            <a:r>
              <a:rPr lang="en-GB" dirty="0" smtClean="0">
                <a:latin typeface="Lucida Console" panose="020B0609040504020204" pitchFamily="49" charset="0"/>
                <a:ea typeface="Times New Roman" panose="02020603050405020304" pitchFamily="18" charset="0"/>
                <a:cs typeface="Calibri" panose="020F0502020204030204" pitchFamily="34" charset="0"/>
              </a:rPr>
              <a:t>).</a:t>
            </a:r>
            <a:endParaRPr lang="en-GB" dirty="0" smtClean="0">
              <a:effectLst/>
              <a:latin typeface="Lucida Console" panose="020B0609040504020204" pitchFamily="49" charset="0"/>
              <a:ea typeface="Calibri" panose="020F0502020204030204" pitchFamily="34" charset="0"/>
              <a:cs typeface="Times New Roman" panose="02020603050405020304" pitchFamily="18" charset="0"/>
            </a:endParaRPr>
          </a:p>
          <a:p>
            <a:pPr>
              <a:lnSpc>
                <a:spcPct val="115000"/>
              </a:lnSpc>
              <a:spcBef>
                <a:spcPts val="600"/>
              </a:spcBef>
              <a:spcAft>
                <a:spcPts val="600"/>
              </a:spcAft>
            </a:pPr>
            <a:r>
              <a:rPr lang="en-GB" dirty="0" smtClean="0">
                <a:latin typeface="Lucida Console" panose="020B0609040504020204" pitchFamily="49" charset="0"/>
                <a:ea typeface="Times New Roman" panose="02020603050405020304" pitchFamily="18" charset="0"/>
                <a:cs typeface="Calibri" panose="020F0502020204030204" pitchFamily="34" charset="0"/>
              </a:rPr>
              <a:t> </a:t>
            </a:r>
            <a:endParaRPr lang="en-GB" dirty="0" smtClean="0">
              <a:effectLst/>
              <a:latin typeface="Lucida Console" panose="020B0609040504020204" pitchFamily="49" charset="0"/>
              <a:ea typeface="Calibri" panose="020F0502020204030204" pitchFamily="34" charset="0"/>
              <a:cs typeface="Times New Roman" panose="02020603050405020304" pitchFamily="18" charset="0"/>
            </a:endParaRPr>
          </a:p>
          <a:p>
            <a:pPr algn="ctr">
              <a:lnSpc>
                <a:spcPct val="115000"/>
              </a:lnSpc>
              <a:spcBef>
                <a:spcPts val="360"/>
              </a:spcBef>
              <a:spcAft>
                <a:spcPts val="0"/>
              </a:spcAft>
            </a:pPr>
            <a:r>
              <a:rPr lang="en-GB" b="1" dirty="0" smtClean="0">
                <a:latin typeface="Lucida Console" panose="020B0609040504020204" pitchFamily="49" charset="0"/>
                <a:ea typeface="Times New Roman" panose="02020603050405020304" pitchFamily="18" charset="0"/>
                <a:cs typeface="Calibri" panose="020F0502020204030204" pitchFamily="34" charset="0"/>
              </a:rPr>
              <a:t>Middle World</a:t>
            </a:r>
            <a:endParaRPr lang="en-GB" dirty="0" smtClean="0">
              <a:effectLst/>
              <a:latin typeface="Lucida Console" panose="020B0609040504020204" pitchFamily="49" charset="0"/>
              <a:ea typeface="Calibri" panose="020F0502020204030204" pitchFamily="34" charset="0"/>
              <a:cs typeface="Times New Roman" panose="02020603050405020304" pitchFamily="18" charset="0"/>
            </a:endParaRPr>
          </a:p>
          <a:p>
            <a:pPr algn="ctr">
              <a:lnSpc>
                <a:spcPct val="115000"/>
              </a:lnSpc>
              <a:spcBef>
                <a:spcPts val="600"/>
              </a:spcBef>
              <a:spcAft>
                <a:spcPts val="600"/>
              </a:spcAft>
            </a:pPr>
            <a:r>
              <a:rPr lang="en-GB" dirty="0" smtClean="0">
                <a:latin typeface="Lucida Console" panose="020B0609040504020204" pitchFamily="49" charset="0"/>
                <a:ea typeface="Times New Roman" panose="02020603050405020304" pitchFamily="18" charset="0"/>
                <a:cs typeface="Calibri" panose="020F0502020204030204" pitchFamily="34" charset="0"/>
              </a:rPr>
              <a:t>The Middle World is shared among humans and many mythological creatures;       There are ghosts of the forests and waters, who are ordered to scare humans.</a:t>
            </a:r>
            <a:endParaRPr lang="en-GB" dirty="0" smtClean="0">
              <a:effectLst/>
              <a:latin typeface="Lucida Console" panose="020B0609040504020204" pitchFamily="49" charset="0"/>
              <a:ea typeface="Calibri" panose="020F0502020204030204" pitchFamily="34" charset="0"/>
              <a:cs typeface="Times New Roman" panose="02020603050405020304" pitchFamily="18" charset="0"/>
            </a:endParaRPr>
          </a:p>
          <a:p>
            <a:pPr algn="ctr">
              <a:lnSpc>
                <a:spcPct val="115000"/>
              </a:lnSpc>
              <a:spcBef>
                <a:spcPts val="600"/>
              </a:spcBef>
              <a:spcAft>
                <a:spcPts val="600"/>
              </a:spcAft>
            </a:pPr>
            <a:r>
              <a:rPr lang="en-GB" dirty="0" smtClean="0">
                <a:latin typeface="Lucida Console" panose="020B0609040504020204" pitchFamily="49" charset="0"/>
                <a:ea typeface="Times New Roman" panose="02020603050405020304" pitchFamily="18" charset="0"/>
                <a:cs typeface="Calibri" panose="020F0502020204030204" pitchFamily="34" charset="0"/>
              </a:rPr>
              <a:t> </a:t>
            </a:r>
            <a:endParaRPr lang="en-GB" dirty="0" smtClean="0">
              <a:effectLst/>
              <a:latin typeface="Lucida Console" panose="020B0609040504020204" pitchFamily="49" charset="0"/>
              <a:ea typeface="Calibri" panose="020F0502020204030204" pitchFamily="34" charset="0"/>
              <a:cs typeface="Times New Roman" panose="02020603050405020304" pitchFamily="18" charset="0"/>
            </a:endParaRPr>
          </a:p>
          <a:p>
            <a:pPr algn="r">
              <a:lnSpc>
                <a:spcPct val="115000"/>
              </a:lnSpc>
              <a:spcBef>
                <a:spcPts val="600"/>
              </a:spcBef>
              <a:spcAft>
                <a:spcPts val="600"/>
              </a:spcAft>
            </a:pPr>
            <a:r>
              <a:rPr lang="en-GB" b="1" dirty="0" smtClean="0">
                <a:latin typeface="Lucida Console" panose="020B0609040504020204" pitchFamily="49" charset="0"/>
                <a:ea typeface="Times New Roman" panose="02020603050405020304" pitchFamily="18" charset="0"/>
                <a:cs typeface="Calibri" panose="020F0502020204030204" pitchFamily="34" charset="0"/>
              </a:rPr>
              <a:t>Underworld</a:t>
            </a:r>
            <a:endParaRPr lang="en-GB" dirty="0" smtClean="0">
              <a:effectLst/>
              <a:latin typeface="Lucida Console" panose="020B0609040504020204" pitchFamily="49" charset="0"/>
              <a:ea typeface="Calibri" panose="020F0502020204030204" pitchFamily="34" charset="0"/>
              <a:cs typeface="Times New Roman" panose="02020603050405020304" pitchFamily="18" charset="0"/>
            </a:endParaRPr>
          </a:p>
          <a:p>
            <a:pPr algn="r">
              <a:lnSpc>
                <a:spcPct val="115000"/>
              </a:lnSpc>
              <a:spcBef>
                <a:spcPts val="600"/>
              </a:spcBef>
              <a:spcAft>
                <a:spcPts val="600"/>
              </a:spcAft>
            </a:pPr>
            <a:r>
              <a:rPr lang="en-GB" dirty="0" smtClean="0">
                <a:latin typeface="Lucida Console" panose="020B0609040504020204" pitchFamily="49" charset="0"/>
                <a:ea typeface="Times New Roman" panose="02020603050405020304" pitchFamily="18" charset="0"/>
                <a:cs typeface="Calibri" panose="020F0502020204030204" pitchFamily="34" charset="0"/>
              </a:rPr>
              <a:t>The Underworld is the place of bad souls (this includes evil spirits and the souls of dead people who were cruel and evil in their lives) and the home of </a:t>
            </a:r>
            <a:r>
              <a:rPr lang="en-GB" dirty="0" err="1" smtClean="0">
                <a:latin typeface="Lucida Console" panose="020B0609040504020204" pitchFamily="49" charset="0"/>
                <a:ea typeface="Times New Roman" panose="02020603050405020304" pitchFamily="18" charset="0"/>
                <a:cs typeface="Calibri" panose="020F0502020204030204" pitchFamily="34" charset="0"/>
              </a:rPr>
              <a:t>Ördög</a:t>
            </a:r>
            <a:r>
              <a:rPr lang="en-GB" dirty="0" smtClean="0">
                <a:latin typeface="Lucida Console" panose="020B0609040504020204" pitchFamily="49" charset="0"/>
                <a:ea typeface="Times New Roman" panose="02020603050405020304" pitchFamily="18" charset="0"/>
                <a:cs typeface="Calibri" panose="020F0502020204030204" pitchFamily="34" charset="0"/>
              </a:rPr>
              <a:t>, creator of everything bad for humans: for example, annoying animals such as </a:t>
            </a:r>
            <a:r>
              <a:rPr lang="en-GB" dirty="0" smtClean="0">
                <a:latin typeface="Lucida Console" panose="020B0609040504020204" pitchFamily="49" charset="0"/>
                <a:ea typeface="Times New Roman" panose="02020603050405020304" pitchFamily="18" charset="0"/>
                <a:cs typeface="Calibri" panose="020F0502020204030204" pitchFamily="34" charset="0"/>
                <a:hlinkClick r:id="rId5" tooltip="Flea"/>
              </a:rPr>
              <a:t>fleas</a:t>
            </a:r>
            <a:r>
              <a:rPr lang="en-GB" dirty="0" smtClean="0">
                <a:latin typeface="Lucida Console" panose="020B0609040504020204" pitchFamily="49" charset="0"/>
                <a:ea typeface="Times New Roman" panose="02020603050405020304" pitchFamily="18" charset="0"/>
                <a:cs typeface="Calibri" panose="020F0502020204030204" pitchFamily="34" charset="0"/>
              </a:rPr>
              <a:t>, </a:t>
            </a:r>
            <a:r>
              <a:rPr lang="en-GB" dirty="0" smtClean="0">
                <a:latin typeface="Lucida Console" panose="020B0609040504020204" pitchFamily="49" charset="0"/>
                <a:ea typeface="Times New Roman" panose="02020603050405020304" pitchFamily="18" charset="0"/>
                <a:cs typeface="Calibri" panose="020F0502020204030204" pitchFamily="34" charset="0"/>
                <a:hlinkClick r:id="rId6" tooltip="Lice"/>
              </a:rPr>
              <a:t>lice</a:t>
            </a:r>
            <a:r>
              <a:rPr lang="en-GB" dirty="0" smtClean="0">
                <a:latin typeface="Lucida Console" panose="020B0609040504020204" pitchFamily="49" charset="0"/>
                <a:ea typeface="Times New Roman" panose="02020603050405020304" pitchFamily="18" charset="0"/>
                <a:cs typeface="Calibri" panose="020F0502020204030204" pitchFamily="34" charset="0"/>
              </a:rPr>
              <a:t>, and </a:t>
            </a:r>
            <a:r>
              <a:rPr lang="en-GB" dirty="0" smtClean="0">
                <a:latin typeface="Lucida Console" panose="020B0609040504020204" pitchFamily="49" charset="0"/>
                <a:ea typeface="Times New Roman" panose="02020603050405020304" pitchFamily="18" charset="0"/>
                <a:cs typeface="Calibri" panose="020F0502020204030204" pitchFamily="34" charset="0"/>
                <a:hlinkClick r:id="rId7" tooltip="Fly"/>
              </a:rPr>
              <a:t>flies</a:t>
            </a:r>
            <a:r>
              <a:rPr lang="en-GB" dirty="0" smtClean="0">
                <a:latin typeface="Lucida Console" panose="020B0609040504020204" pitchFamily="49" charset="0"/>
                <a:ea typeface="Times New Roman" panose="02020603050405020304" pitchFamily="18" charset="0"/>
                <a:cs typeface="Calibri" panose="020F0502020204030204" pitchFamily="34" charset="0"/>
              </a:rPr>
              <a:t>.</a:t>
            </a:r>
            <a:endParaRPr lang="en-GB" dirty="0" smtClean="0">
              <a:effectLst/>
              <a:latin typeface="Lucida Console" panose="020B0609040504020204" pitchFamily="49" charset="0"/>
              <a:ea typeface="Calibri" panose="020F0502020204030204" pitchFamily="34" charset="0"/>
              <a:cs typeface="Times New Roman" panose="02020603050405020304" pitchFamily="18" charset="0"/>
            </a:endParaRPr>
          </a:p>
          <a:p>
            <a:pPr algn="ctr">
              <a:lnSpc>
                <a:spcPct val="115000"/>
              </a:lnSpc>
              <a:spcBef>
                <a:spcPts val="600"/>
              </a:spcBef>
              <a:spcAft>
                <a:spcPts val="600"/>
              </a:spcAft>
            </a:pPr>
            <a:r>
              <a:rPr lang="hu-HU" sz="2000" dirty="0" smtClean="0">
                <a:effectLst/>
                <a:latin typeface="Calibri" panose="020F0502020204030204" pitchFamily="34" charset="0"/>
                <a:ea typeface="Times New Roman" panose="02020603050405020304" pitchFamily="18" charset="0"/>
                <a:cs typeface="Calibri" panose="020F0502020204030204" pitchFamily="34" charset="0"/>
              </a:rPr>
              <a:t> </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2246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23000">
              <a:schemeClr val="accent5">
                <a:lumMod val="75000"/>
              </a:schemeClr>
            </a:gs>
            <a:gs pos="4000">
              <a:schemeClr val="tx1"/>
            </a:gs>
            <a:gs pos="45000">
              <a:srgbClr val="FFFF00"/>
            </a:gs>
            <a:gs pos="83000">
              <a:schemeClr val="accent1">
                <a:lumMod val="45000"/>
                <a:lumOff val="55000"/>
              </a:schemeClr>
            </a:gs>
            <a:gs pos="100000">
              <a:schemeClr val="accent5">
                <a:lumMod val="75000"/>
              </a:schemeClr>
            </a:gs>
          </a:gsLst>
          <a:lin ang="5400000" scaled="1"/>
        </a:gradFill>
        <a:effectLst/>
      </p:bgPr>
    </p:bg>
    <p:spTree>
      <p:nvGrpSpPr>
        <p:cNvPr id="1" name=""/>
        <p:cNvGrpSpPr/>
        <p:nvPr/>
      </p:nvGrpSpPr>
      <p:grpSpPr>
        <a:xfrm>
          <a:off x="0" y="0"/>
          <a:ext cx="0" cy="0"/>
          <a:chOff x="0" y="0"/>
          <a:chExt cx="0" cy="0"/>
        </a:xfrm>
      </p:grpSpPr>
      <p:sp>
        <p:nvSpPr>
          <p:cNvPr id="2" name="Téglalap 1"/>
          <p:cNvSpPr/>
          <p:nvPr/>
        </p:nvSpPr>
        <p:spPr>
          <a:xfrm>
            <a:off x="1162812" y="2923877"/>
            <a:ext cx="9866376" cy="2169825"/>
          </a:xfrm>
          <a:prstGeom prst="rect">
            <a:avLst/>
          </a:prstGeom>
        </p:spPr>
        <p:txBody>
          <a:bodyPr wrap="square">
            <a:spAutoFit/>
          </a:bodyPr>
          <a:lstStyle/>
          <a:p>
            <a:pPr algn="ctr">
              <a:lnSpc>
                <a:spcPct val="115000"/>
              </a:lnSpc>
              <a:spcBef>
                <a:spcPts val="600"/>
              </a:spcBef>
              <a:spcAft>
                <a:spcPts val="600"/>
              </a:spcAft>
            </a:pPr>
            <a:r>
              <a:rPr lang="en-GB" sz="2000" b="1" dirty="0" smtClean="0">
                <a:latin typeface="Lucida Console" panose="020B0609040504020204" pitchFamily="49" charset="0"/>
                <a:ea typeface="Times New Roman" panose="02020603050405020304" pitchFamily="18" charset="0"/>
                <a:cs typeface="Calibri" panose="020F0502020204030204" pitchFamily="34" charset="0"/>
              </a:rPr>
              <a:t>Dear Golden Father </a:t>
            </a:r>
            <a:r>
              <a:rPr lang="en-GB" sz="2000" dirty="0" smtClean="0">
                <a:latin typeface="Lucida Console" panose="020B0609040504020204" pitchFamily="49" charset="0"/>
                <a:ea typeface="Times New Roman" panose="02020603050405020304" pitchFamily="18" charset="0"/>
                <a:cs typeface="Calibri" panose="020F0502020204030204" pitchFamily="34" charset="0"/>
              </a:rPr>
              <a:t>and</a:t>
            </a:r>
            <a:r>
              <a:rPr lang="en-GB" sz="2000" b="1" dirty="0" smtClean="0">
                <a:latin typeface="Lucida Console" panose="020B0609040504020204" pitchFamily="49" charset="0"/>
                <a:ea typeface="Times New Roman" panose="02020603050405020304" pitchFamily="18" charset="0"/>
                <a:cs typeface="Calibri" panose="020F0502020204030204" pitchFamily="34" charset="0"/>
              </a:rPr>
              <a:t> Dear Golden Mother</a:t>
            </a:r>
            <a:endParaRPr lang="en-GB" sz="2000" dirty="0" smtClean="0">
              <a:effectLst/>
              <a:latin typeface="Lucida Console" panose="020B0609040504020204" pitchFamily="49" charset="0"/>
              <a:ea typeface="Calibri" panose="020F0502020204030204" pitchFamily="34" charset="0"/>
              <a:cs typeface="Times New Roman" panose="02020603050405020304" pitchFamily="18" charset="0"/>
            </a:endParaRPr>
          </a:p>
          <a:p>
            <a:pPr algn="ctr">
              <a:lnSpc>
                <a:spcPct val="115000"/>
              </a:lnSpc>
              <a:spcBef>
                <a:spcPts val="600"/>
              </a:spcBef>
              <a:spcAft>
                <a:spcPts val="600"/>
              </a:spcAft>
            </a:pPr>
            <a:r>
              <a:rPr lang="en-GB" sz="2000" dirty="0" smtClean="0">
                <a:latin typeface="Lucida Console" panose="020B0609040504020204" pitchFamily="49" charset="0"/>
                <a:ea typeface="Times New Roman" panose="02020603050405020304" pitchFamily="18" charset="0"/>
                <a:cs typeface="Calibri" panose="020F0502020204030204" pitchFamily="34" charset="0"/>
              </a:rPr>
              <a:t>Main gods, it was forbidden to make images about them</a:t>
            </a:r>
            <a:endParaRPr lang="en-GB" sz="2000" dirty="0" smtClean="0">
              <a:effectLst/>
              <a:latin typeface="Lucida Console" panose="020B0609040504020204" pitchFamily="49" charset="0"/>
              <a:ea typeface="Calibri" panose="020F0502020204030204" pitchFamily="34" charset="0"/>
              <a:cs typeface="Times New Roman" panose="02020603050405020304" pitchFamily="18" charset="0"/>
            </a:endParaRPr>
          </a:p>
          <a:p>
            <a:pPr algn="ctr">
              <a:lnSpc>
                <a:spcPct val="115000"/>
              </a:lnSpc>
              <a:spcBef>
                <a:spcPts val="600"/>
              </a:spcBef>
              <a:spcAft>
                <a:spcPts val="600"/>
              </a:spcAft>
            </a:pPr>
            <a:r>
              <a:rPr lang="en-GB" sz="2000" dirty="0" smtClean="0">
                <a:latin typeface="Lucida Console" panose="020B0609040504020204" pitchFamily="49" charset="0"/>
                <a:ea typeface="Times New Roman" panose="02020603050405020304" pitchFamily="18" charset="0"/>
                <a:cs typeface="Calibri" panose="020F0502020204030204" pitchFamily="34" charset="0"/>
              </a:rPr>
              <a:t>The most important figure of them is </a:t>
            </a:r>
            <a:r>
              <a:rPr lang="en-GB" sz="2000" i="1" dirty="0" err="1" smtClean="0">
                <a:latin typeface="Lucida Console" panose="020B0609040504020204" pitchFamily="49" charset="0"/>
                <a:ea typeface="Times New Roman" panose="02020603050405020304" pitchFamily="18" charset="0"/>
                <a:cs typeface="Calibri" panose="020F0502020204030204" pitchFamily="34" charset="0"/>
              </a:rPr>
              <a:t>Isten</a:t>
            </a:r>
            <a:r>
              <a:rPr lang="en-GB" sz="2000" dirty="0" smtClean="0">
                <a:latin typeface="Lucida Console" panose="020B0609040504020204" pitchFamily="49" charset="0"/>
                <a:ea typeface="Times New Roman" panose="02020603050405020304" pitchFamily="18" charset="0"/>
                <a:cs typeface="Calibri" panose="020F0502020204030204" pitchFamily="34" charset="0"/>
              </a:rPr>
              <a:t>. He controls the world, shapes the fate of humans, observes the Middle World from the sky, and sometimes gives warning by lightning. </a:t>
            </a:r>
            <a:endParaRPr lang="en-GB" sz="2000" dirty="0">
              <a:effectLst/>
              <a:latin typeface="Lucida Console" panose="020B060904050402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1509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6000">
              <a:schemeClr val="accent2">
                <a:lumMod val="75000"/>
              </a:schemeClr>
            </a:gs>
            <a:gs pos="54000">
              <a:srgbClr val="FFFF00"/>
            </a:gs>
            <a:gs pos="83000">
              <a:schemeClr val="accent6">
                <a:lumMod val="40000"/>
                <a:lumOff val="60000"/>
              </a:schemeClr>
            </a:gs>
            <a:gs pos="100000">
              <a:schemeClr val="accent6">
                <a:lumMod val="75000"/>
              </a:schemeClr>
            </a:gs>
          </a:gsLst>
          <a:lin ang="5400000" scaled="1"/>
        </a:gradFill>
        <a:effectLst/>
      </p:bgPr>
    </p:bg>
    <p:spTree>
      <p:nvGrpSpPr>
        <p:cNvPr id="1" name=""/>
        <p:cNvGrpSpPr/>
        <p:nvPr/>
      </p:nvGrpSpPr>
      <p:grpSpPr>
        <a:xfrm>
          <a:off x="0" y="0"/>
          <a:ext cx="0" cy="0"/>
          <a:chOff x="0" y="0"/>
          <a:chExt cx="0" cy="0"/>
        </a:xfrm>
      </p:grpSpPr>
      <p:pic>
        <p:nvPicPr>
          <p:cNvPr id="2" name="Kép 1" descr="turul.jpg"/>
          <p:cNvPicPr/>
          <p:nvPr/>
        </p:nvPicPr>
        <p:blipFill>
          <a:blip r:embed="rId2"/>
          <a:stretch>
            <a:fillRect/>
          </a:stretch>
        </p:blipFill>
        <p:spPr>
          <a:xfrm>
            <a:off x="0" y="0"/>
            <a:ext cx="6319520" cy="6626225"/>
          </a:xfrm>
          <a:prstGeom prst="rect">
            <a:avLst/>
          </a:prstGeom>
          <a:ln>
            <a:noFill/>
          </a:ln>
          <a:effectLst>
            <a:softEdge rad="112500"/>
          </a:effectLst>
        </p:spPr>
      </p:pic>
      <p:sp>
        <p:nvSpPr>
          <p:cNvPr id="3" name="Téglalap 2"/>
          <p:cNvSpPr/>
          <p:nvPr/>
        </p:nvSpPr>
        <p:spPr>
          <a:xfrm>
            <a:off x="6319520" y="881627"/>
            <a:ext cx="5247640" cy="3894399"/>
          </a:xfrm>
          <a:prstGeom prst="rect">
            <a:avLst/>
          </a:prstGeom>
        </p:spPr>
        <p:txBody>
          <a:bodyPr wrap="square">
            <a:spAutoFit/>
          </a:bodyPr>
          <a:lstStyle/>
          <a:p>
            <a:pPr algn="ctr">
              <a:lnSpc>
                <a:spcPct val="115000"/>
              </a:lnSpc>
              <a:spcAft>
                <a:spcPts val="1000"/>
              </a:spcAft>
            </a:pPr>
            <a:r>
              <a:rPr lang="en-GB" b="1" dirty="0" err="1" smtClean="0">
                <a:latin typeface="Lucida Console" panose="020B0609040504020204" pitchFamily="49" charset="0"/>
                <a:ea typeface="Times New Roman" panose="02020603050405020304" pitchFamily="18" charset="0"/>
                <a:cs typeface="Times New Roman" panose="02020603050405020304" pitchFamily="18" charset="0"/>
                <a:hlinkClick r:id="rId3" tooltip="Turul"/>
              </a:rPr>
              <a:t>Turul</a:t>
            </a:r>
            <a:r>
              <a:rPr lang="en-GB" dirty="0" smtClean="0">
                <a:latin typeface="Lucida Console" panose="020B0609040504020204" pitchFamily="49" charset="0"/>
                <a:ea typeface="Times New Roman" panose="02020603050405020304" pitchFamily="18" charset="0"/>
                <a:cs typeface="Times New Roman" panose="02020603050405020304" pitchFamily="18" charset="0"/>
              </a:rPr>
              <a:t> (animal)</a:t>
            </a:r>
            <a:endParaRPr lang="en-GB" dirty="0" smtClean="0">
              <a:effectLst/>
              <a:latin typeface="Lucida Console" panose="020B0609040504020204" pitchFamily="49" charset="0"/>
              <a:ea typeface="Calibri" panose="020F0502020204030204" pitchFamily="34" charset="0"/>
              <a:cs typeface="Times New Roman" panose="02020603050405020304" pitchFamily="18" charset="0"/>
            </a:endParaRPr>
          </a:p>
          <a:p>
            <a:pPr>
              <a:lnSpc>
                <a:spcPct val="115000"/>
              </a:lnSpc>
              <a:spcAft>
                <a:spcPts val="1000"/>
              </a:spcAft>
            </a:pPr>
            <a:r>
              <a:rPr lang="en-GB" dirty="0" smtClean="0">
                <a:latin typeface="Lucida Console" panose="020B0609040504020204" pitchFamily="49" charset="0"/>
                <a:ea typeface="Times New Roman" panose="02020603050405020304" pitchFamily="18" charset="0"/>
                <a:cs typeface="Times New Roman" panose="02020603050405020304" pitchFamily="18" charset="0"/>
              </a:rPr>
              <a:t> </a:t>
            </a:r>
            <a:endParaRPr lang="en-GB" dirty="0" smtClean="0">
              <a:effectLst/>
              <a:latin typeface="Lucida Console" panose="020B0609040504020204" pitchFamily="49" charset="0"/>
              <a:ea typeface="Calibri" panose="020F0502020204030204" pitchFamily="34" charset="0"/>
              <a:cs typeface="Times New Roman" panose="02020603050405020304" pitchFamily="18" charset="0"/>
            </a:endParaRPr>
          </a:p>
          <a:p>
            <a:pPr algn="just">
              <a:lnSpc>
                <a:spcPct val="150000"/>
              </a:lnSpc>
              <a:spcAft>
                <a:spcPts val="1000"/>
              </a:spcAft>
            </a:pPr>
            <a:r>
              <a:rPr lang="en-GB" dirty="0" smtClean="0">
                <a:solidFill>
                  <a:srgbClr val="252525"/>
                </a:solidFill>
                <a:latin typeface="Lucida Console" panose="020B0609040504020204" pitchFamily="49" charset="0"/>
                <a:ea typeface="Times New Roman" panose="02020603050405020304" pitchFamily="18" charset="0"/>
                <a:cs typeface="Times New Roman" panose="02020603050405020304" pitchFamily="18" charset="0"/>
              </a:rPr>
              <a:t>The great bird resembling to a falcon that was sent forth by </a:t>
            </a:r>
            <a:r>
              <a:rPr lang="en-GB" dirty="0" err="1" smtClean="0">
                <a:solidFill>
                  <a:srgbClr val="252525"/>
                </a:solidFill>
                <a:latin typeface="Lucida Console" panose="020B0609040504020204" pitchFamily="49" charset="0"/>
                <a:ea typeface="Times New Roman" panose="02020603050405020304" pitchFamily="18" charset="0"/>
                <a:cs typeface="Times New Roman" panose="02020603050405020304" pitchFamily="18" charset="0"/>
              </a:rPr>
              <a:t>Isten</a:t>
            </a:r>
            <a:r>
              <a:rPr lang="en-GB" dirty="0" smtClean="0">
                <a:solidFill>
                  <a:srgbClr val="252525"/>
                </a:solidFill>
                <a:latin typeface="Lucida Console" panose="020B0609040504020204" pitchFamily="49" charset="0"/>
                <a:ea typeface="Times New Roman" panose="02020603050405020304" pitchFamily="18" charset="0"/>
                <a:cs typeface="Times New Roman" panose="02020603050405020304" pitchFamily="18" charset="0"/>
              </a:rPr>
              <a:t> to guide the creation and destiny of the Magyar people. The first kings after St. Stephen I. were the hereditary of </a:t>
            </a:r>
            <a:r>
              <a:rPr lang="en-GB" i="1" dirty="0" err="1" smtClean="0">
                <a:solidFill>
                  <a:srgbClr val="252525"/>
                </a:solidFill>
                <a:latin typeface="Lucida Console" panose="020B0609040504020204" pitchFamily="49" charset="0"/>
                <a:ea typeface="Times New Roman" panose="02020603050405020304" pitchFamily="18" charset="0"/>
                <a:cs typeface="Times New Roman" panose="02020603050405020304" pitchFamily="18" charset="0"/>
              </a:rPr>
              <a:t>Turul</a:t>
            </a:r>
            <a:r>
              <a:rPr lang="en-GB" dirty="0" smtClean="0">
                <a:solidFill>
                  <a:srgbClr val="252525"/>
                </a:solidFill>
                <a:latin typeface="Lucida Console" panose="020B0609040504020204" pitchFamily="49" charset="0"/>
                <a:ea typeface="Times New Roman" panose="02020603050405020304" pitchFamily="18" charset="0"/>
                <a:cs typeface="Times New Roman" panose="02020603050405020304" pitchFamily="18" charset="0"/>
              </a:rPr>
              <a:t> ("</a:t>
            </a:r>
            <a:r>
              <a:rPr lang="en-GB" dirty="0" err="1" smtClean="0">
                <a:solidFill>
                  <a:srgbClr val="252525"/>
                </a:solidFill>
                <a:latin typeface="Lucida Console" panose="020B0609040504020204" pitchFamily="49" charset="0"/>
                <a:ea typeface="Times New Roman" panose="02020603050405020304" pitchFamily="18" charset="0"/>
                <a:cs typeface="Times New Roman" panose="02020603050405020304" pitchFamily="18" charset="0"/>
              </a:rPr>
              <a:t>Turul</a:t>
            </a:r>
            <a:r>
              <a:rPr lang="en-GB" dirty="0" smtClean="0">
                <a:solidFill>
                  <a:srgbClr val="252525"/>
                </a:solidFill>
                <a:latin typeface="Lucida Console" panose="020B0609040504020204" pitchFamily="49" charset="0"/>
                <a:ea typeface="Times New Roman" panose="02020603050405020304" pitchFamily="18" charset="0"/>
                <a:cs typeface="Times New Roman" panose="02020603050405020304" pitchFamily="18" charset="0"/>
              </a:rPr>
              <a:t> </a:t>
            </a:r>
            <a:r>
              <a:rPr lang="en-GB" dirty="0" err="1" smtClean="0">
                <a:solidFill>
                  <a:srgbClr val="252525"/>
                </a:solidFill>
                <a:latin typeface="Lucida Console" panose="020B0609040504020204" pitchFamily="49" charset="0"/>
                <a:ea typeface="Times New Roman" panose="02020603050405020304" pitchFamily="18" charset="0"/>
                <a:cs typeface="Times New Roman" panose="02020603050405020304" pitchFamily="18" charset="0"/>
              </a:rPr>
              <a:t>nemzetség</a:t>
            </a:r>
            <a:r>
              <a:rPr lang="en-GB" dirty="0" smtClean="0">
                <a:solidFill>
                  <a:srgbClr val="252525"/>
                </a:solidFill>
                <a:latin typeface="Lucida Console" panose="020B0609040504020204" pitchFamily="49" charset="0"/>
                <a:ea typeface="Times New Roman" panose="02020603050405020304" pitchFamily="18" charset="0"/>
                <a:cs typeface="Times New Roman" panose="02020603050405020304" pitchFamily="18" charset="0"/>
              </a:rPr>
              <a:t>")</a:t>
            </a:r>
            <a:endParaRPr lang="en-GB" dirty="0">
              <a:effectLst/>
              <a:latin typeface="Lucida Console" panose="020B060904050402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637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6000">
              <a:srgbClr val="FF33CC">
                <a:lumMod val="64000"/>
              </a:srgbClr>
            </a:gs>
            <a:gs pos="54000">
              <a:srgbClr val="FFCCFF"/>
            </a:gs>
            <a:gs pos="83000">
              <a:schemeClr val="accent4">
                <a:lumMod val="20000"/>
                <a:lumOff val="80000"/>
              </a:schemeClr>
            </a:gs>
            <a:gs pos="100000">
              <a:schemeClr val="accent5">
                <a:lumMod val="75000"/>
              </a:schemeClr>
            </a:gs>
          </a:gsLst>
          <a:lin ang="5400000" scaled="1"/>
        </a:gradFill>
        <a:effectLst/>
      </p:bgPr>
    </p:bg>
    <p:spTree>
      <p:nvGrpSpPr>
        <p:cNvPr id="1" name=""/>
        <p:cNvGrpSpPr/>
        <p:nvPr/>
      </p:nvGrpSpPr>
      <p:grpSpPr>
        <a:xfrm>
          <a:off x="0" y="0"/>
          <a:ext cx="0" cy="0"/>
          <a:chOff x="0" y="0"/>
          <a:chExt cx="0" cy="0"/>
        </a:xfrm>
      </p:grpSpPr>
      <p:pic>
        <p:nvPicPr>
          <p:cNvPr id="2" name="Kép 1" descr="tündér.jpg"/>
          <p:cNvPicPr/>
          <p:nvPr/>
        </p:nvPicPr>
        <p:blipFill>
          <a:blip r:embed="rId2"/>
          <a:stretch>
            <a:fillRect/>
          </a:stretch>
        </p:blipFill>
        <p:spPr>
          <a:xfrm>
            <a:off x="6713918" y="154654"/>
            <a:ext cx="5026978" cy="6548692"/>
          </a:xfrm>
          <a:prstGeom prst="rect">
            <a:avLst/>
          </a:prstGeom>
          <a:ln>
            <a:noFill/>
          </a:ln>
          <a:effectLst>
            <a:softEdge rad="112500"/>
          </a:effectLst>
        </p:spPr>
      </p:pic>
      <p:sp>
        <p:nvSpPr>
          <p:cNvPr id="3" name="Szövegdoboz 2"/>
          <p:cNvSpPr txBox="1"/>
          <p:nvPr/>
        </p:nvSpPr>
        <p:spPr>
          <a:xfrm>
            <a:off x="1088136" y="978408"/>
            <a:ext cx="4434840" cy="4662815"/>
          </a:xfrm>
          <a:prstGeom prst="rect">
            <a:avLst/>
          </a:prstGeom>
          <a:noFill/>
        </p:spPr>
        <p:txBody>
          <a:bodyPr wrap="square" rtlCol="0">
            <a:spAutoFit/>
          </a:bodyPr>
          <a:lstStyle/>
          <a:p>
            <a:pPr algn="ctr"/>
            <a:r>
              <a:rPr lang="en-GB" dirty="0" err="1" smtClean="0">
                <a:latin typeface="Lucida Console" panose="020B0609040504020204" pitchFamily="49" charset="0"/>
              </a:rPr>
              <a:t>Tündér</a:t>
            </a:r>
            <a:r>
              <a:rPr lang="en-GB" dirty="0" smtClean="0">
                <a:latin typeface="Lucida Console" panose="020B0609040504020204" pitchFamily="49" charset="0"/>
              </a:rPr>
              <a:t> (fairy</a:t>
            </a:r>
          </a:p>
          <a:p>
            <a:endParaRPr lang="en-GB" dirty="0" smtClean="0">
              <a:latin typeface="Lucida Console" panose="020B0609040504020204" pitchFamily="49" charset="0"/>
            </a:endParaRPr>
          </a:p>
          <a:p>
            <a:endParaRPr lang="en-GB" dirty="0" smtClean="0">
              <a:latin typeface="Lucida Console" panose="020B0609040504020204" pitchFamily="49" charset="0"/>
            </a:endParaRPr>
          </a:p>
          <a:p>
            <a:pPr algn="just">
              <a:lnSpc>
                <a:spcPct val="150000"/>
              </a:lnSpc>
            </a:pPr>
            <a:r>
              <a:rPr lang="en-GB" dirty="0" smtClean="0">
                <a:latin typeface="Lucida Console" panose="020B0609040504020204" pitchFamily="49" charset="0"/>
              </a:rPr>
              <a:t>Favourite creatures are the </a:t>
            </a:r>
            <a:r>
              <a:rPr lang="en-GB" dirty="0" err="1" smtClean="0">
                <a:latin typeface="Lucida Console" panose="020B0609040504020204" pitchFamily="49" charset="0"/>
              </a:rPr>
              <a:t>tündérek</a:t>
            </a:r>
            <a:r>
              <a:rPr lang="en-GB" dirty="0" smtClean="0">
                <a:latin typeface="Lucida Console" panose="020B0609040504020204" pitchFamily="49" charset="0"/>
              </a:rPr>
              <a:t> (fairies) who are beautiful young virgins or female creatures (often depicted either as personified purity and innocence or as playful and foxy). They aid humans and sometimes grant them three wishes.</a:t>
            </a:r>
            <a:endParaRPr lang="en-GB" dirty="0">
              <a:latin typeface="Lucida Console" panose="020B0609040504020204" pitchFamily="49" charset="0"/>
            </a:endParaRPr>
          </a:p>
        </p:txBody>
      </p:sp>
    </p:spTree>
    <p:extLst>
      <p:ext uri="{BB962C8B-B14F-4D97-AF65-F5344CB8AC3E}">
        <p14:creationId xmlns:p14="http://schemas.microsoft.com/office/powerpoint/2010/main" val="3188850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6000">
              <a:schemeClr val="accent2">
                <a:lumMod val="75000"/>
              </a:schemeClr>
            </a:gs>
            <a:gs pos="54000">
              <a:schemeClr val="accent2">
                <a:lumMod val="20000"/>
                <a:lumOff val="80000"/>
              </a:schemeClr>
            </a:gs>
            <a:gs pos="83000">
              <a:schemeClr val="accent4">
                <a:lumMod val="20000"/>
                <a:lumOff val="80000"/>
              </a:schemeClr>
            </a:gs>
            <a:gs pos="100000">
              <a:srgbClr val="FF6600"/>
            </a:gs>
          </a:gsLst>
          <a:lin ang="5400000" scaled="1"/>
        </a:gradFill>
        <a:effectLst/>
      </p:bgPr>
    </p:bg>
    <p:spTree>
      <p:nvGrpSpPr>
        <p:cNvPr id="1" name=""/>
        <p:cNvGrpSpPr/>
        <p:nvPr/>
      </p:nvGrpSpPr>
      <p:grpSpPr>
        <a:xfrm>
          <a:off x="0" y="0"/>
          <a:ext cx="0" cy="0"/>
          <a:chOff x="0" y="0"/>
          <a:chExt cx="0" cy="0"/>
        </a:xfrm>
      </p:grpSpPr>
      <p:pic>
        <p:nvPicPr>
          <p:cNvPr id="2" name="Kép 1" descr="garabonciás.jpg"/>
          <p:cNvPicPr/>
          <p:nvPr/>
        </p:nvPicPr>
        <p:blipFill>
          <a:blip r:embed="rId2"/>
          <a:stretch>
            <a:fillRect/>
          </a:stretch>
        </p:blipFill>
        <p:spPr>
          <a:xfrm>
            <a:off x="2058035" y="269240"/>
            <a:ext cx="8075930" cy="485648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Téglalap 2"/>
          <p:cNvSpPr/>
          <p:nvPr/>
        </p:nvSpPr>
        <p:spPr>
          <a:xfrm>
            <a:off x="1323702" y="5266944"/>
            <a:ext cx="9431383" cy="1176219"/>
          </a:xfrm>
          <a:prstGeom prst="rect">
            <a:avLst/>
          </a:prstGeom>
        </p:spPr>
        <p:txBody>
          <a:bodyPr wrap="square">
            <a:spAutoFit/>
          </a:bodyPr>
          <a:lstStyle/>
          <a:p>
            <a:pPr algn="ctr">
              <a:lnSpc>
                <a:spcPct val="115000"/>
              </a:lnSpc>
              <a:spcAft>
                <a:spcPts val="1000"/>
              </a:spcAft>
            </a:pPr>
            <a:r>
              <a:rPr lang="en-GB" b="1" dirty="0" err="1" smtClean="0">
                <a:solidFill>
                  <a:srgbClr val="252525"/>
                </a:solidFill>
                <a:latin typeface="Lucida Console" panose="020B0609040504020204" pitchFamily="49" charset="0"/>
                <a:ea typeface="Times New Roman" panose="02020603050405020304" pitchFamily="18" charset="0"/>
                <a:cs typeface="Times New Roman" panose="02020603050405020304" pitchFamily="18" charset="0"/>
              </a:rPr>
              <a:t>Garabonciás</a:t>
            </a:r>
            <a:r>
              <a:rPr lang="en-GB" dirty="0" smtClean="0">
                <a:solidFill>
                  <a:srgbClr val="252525"/>
                </a:solidFill>
                <a:latin typeface="Lucida Console" panose="020B0609040504020204" pitchFamily="49" charset="0"/>
                <a:ea typeface="Times New Roman" panose="02020603050405020304" pitchFamily="18" charset="0"/>
                <a:cs typeface="Times New Roman" panose="02020603050405020304" pitchFamily="18" charset="0"/>
              </a:rPr>
              <a:t> (person)</a:t>
            </a:r>
            <a:endParaRPr lang="en-GB" dirty="0" smtClean="0">
              <a:latin typeface="Lucida Console" panose="020B0609040504020204" pitchFamily="49" charset="0"/>
              <a:ea typeface="Calibri" panose="020F0502020204030204" pitchFamily="34" charset="0"/>
              <a:cs typeface="Times New Roman" panose="02020603050405020304" pitchFamily="18" charset="0"/>
            </a:endParaRPr>
          </a:p>
          <a:p>
            <a:pPr algn="ctr">
              <a:lnSpc>
                <a:spcPct val="115000"/>
              </a:lnSpc>
              <a:spcAft>
                <a:spcPts val="0"/>
              </a:spcAft>
            </a:pPr>
            <a:r>
              <a:rPr lang="en-GB" dirty="0" smtClean="0">
                <a:solidFill>
                  <a:srgbClr val="252525"/>
                </a:solidFill>
                <a:latin typeface="Lucida Console" panose="020B0609040504020204" pitchFamily="49" charset="0"/>
                <a:ea typeface="Times New Roman" panose="02020603050405020304" pitchFamily="18" charset="0"/>
                <a:cs typeface="Times New Roman" panose="02020603050405020304" pitchFamily="18" charset="0"/>
              </a:rPr>
              <a:t>A male figure who learned magic, unlike the </a:t>
            </a:r>
            <a:r>
              <a:rPr lang="en-GB" dirty="0" err="1" smtClean="0">
                <a:solidFill>
                  <a:srgbClr val="252525"/>
                </a:solidFill>
                <a:latin typeface="Lucida Console" panose="020B0609040504020204" pitchFamily="49" charset="0"/>
                <a:ea typeface="Times New Roman" panose="02020603050405020304" pitchFamily="18" charset="0"/>
                <a:cs typeface="Times New Roman" panose="02020603050405020304" pitchFamily="18" charset="0"/>
              </a:rPr>
              <a:t>táltos</a:t>
            </a:r>
            <a:r>
              <a:rPr lang="en-GB" dirty="0" smtClean="0">
                <a:solidFill>
                  <a:srgbClr val="252525"/>
                </a:solidFill>
                <a:latin typeface="Lucida Console" panose="020B0609040504020204" pitchFamily="49" charset="0"/>
                <a:ea typeface="Times New Roman" panose="02020603050405020304" pitchFamily="18" charset="0"/>
                <a:cs typeface="Times New Roman" panose="02020603050405020304" pitchFamily="18" charset="0"/>
              </a:rPr>
              <a:t>, who had the ability by birth. He is able to create storms</a:t>
            </a:r>
            <a:r>
              <a:rPr lang="hu-HU" dirty="0" smtClean="0">
                <a:solidFill>
                  <a:srgbClr val="252525"/>
                </a:solidFill>
                <a:latin typeface="Lucida Console" panose="020B0609040504020204" pitchFamily="49" charset="0"/>
                <a:ea typeface="Times New Roman" panose="02020603050405020304" pitchFamily="18" charset="0"/>
                <a:cs typeface="Times New Roman" panose="02020603050405020304" pitchFamily="18" charset="0"/>
              </a:rPr>
              <a:t> and </a:t>
            </a:r>
            <a:r>
              <a:rPr lang="en-GB" dirty="0" smtClean="0">
                <a:solidFill>
                  <a:srgbClr val="252525"/>
                </a:solidFill>
                <a:latin typeface="Lucida Console" panose="020B0609040504020204" pitchFamily="49" charset="0"/>
                <a:ea typeface="Times New Roman" panose="02020603050405020304" pitchFamily="18" charset="0"/>
                <a:cs typeface="Times New Roman" panose="02020603050405020304" pitchFamily="18" charset="0"/>
              </a:rPr>
              <a:t>ride dragons.</a:t>
            </a:r>
            <a:endParaRPr lang="en-GB" dirty="0">
              <a:effectLst/>
              <a:latin typeface="Lucida Console" panose="020B060904050402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4113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6000">
              <a:srgbClr val="0000FF"/>
            </a:gs>
            <a:gs pos="54000">
              <a:schemeClr val="accent1">
                <a:lumMod val="20000"/>
                <a:lumOff val="80000"/>
              </a:schemeClr>
            </a:gs>
            <a:gs pos="83000">
              <a:schemeClr val="accent6">
                <a:lumMod val="20000"/>
                <a:lumOff val="80000"/>
              </a:schemeClr>
            </a:gs>
            <a:gs pos="100000">
              <a:srgbClr val="009900"/>
            </a:gs>
          </a:gsLst>
          <a:lin ang="5400000" scaled="1"/>
        </a:gradFill>
        <a:effectLst/>
      </p:bgPr>
    </p:bg>
    <p:spTree>
      <p:nvGrpSpPr>
        <p:cNvPr id="1" name=""/>
        <p:cNvGrpSpPr/>
        <p:nvPr/>
      </p:nvGrpSpPr>
      <p:grpSpPr>
        <a:xfrm>
          <a:off x="0" y="0"/>
          <a:ext cx="0" cy="0"/>
          <a:chOff x="0" y="0"/>
          <a:chExt cx="0" cy="0"/>
        </a:xfrm>
      </p:grpSpPr>
      <p:pic>
        <p:nvPicPr>
          <p:cNvPr id="2" name="Kép 1" descr="lidérc.jpg"/>
          <p:cNvPicPr/>
          <p:nvPr/>
        </p:nvPicPr>
        <p:blipFill>
          <a:blip r:embed="rId2"/>
          <a:stretch>
            <a:fillRect/>
          </a:stretch>
        </p:blipFill>
        <p:spPr>
          <a:xfrm>
            <a:off x="495808" y="32702"/>
            <a:ext cx="4836160" cy="6792595"/>
          </a:xfrm>
          <a:prstGeom prst="rect">
            <a:avLst/>
          </a:prstGeom>
          <a:ln>
            <a:noFill/>
          </a:ln>
          <a:effectLst>
            <a:outerShdw blurRad="292100" dist="139700" dir="2700000" algn="tl" rotWithShape="0">
              <a:srgbClr val="333333">
                <a:alpha val="65000"/>
              </a:srgbClr>
            </a:outerShdw>
          </a:effectLst>
        </p:spPr>
      </p:pic>
      <p:sp>
        <p:nvSpPr>
          <p:cNvPr id="3" name="Téglalap 2"/>
          <p:cNvSpPr/>
          <p:nvPr/>
        </p:nvSpPr>
        <p:spPr>
          <a:xfrm>
            <a:off x="6096000" y="1433750"/>
            <a:ext cx="5041392" cy="3257302"/>
          </a:xfrm>
          <a:prstGeom prst="rect">
            <a:avLst/>
          </a:prstGeom>
        </p:spPr>
        <p:txBody>
          <a:bodyPr wrap="square">
            <a:spAutoFit/>
          </a:bodyPr>
          <a:lstStyle/>
          <a:p>
            <a:pPr algn="ctr">
              <a:lnSpc>
                <a:spcPct val="150000"/>
              </a:lnSpc>
              <a:spcAft>
                <a:spcPts val="1000"/>
              </a:spcAft>
            </a:pPr>
            <a:r>
              <a:rPr lang="hu-HU" b="1" dirty="0">
                <a:latin typeface="Lucida Console" panose="020B0609040504020204" pitchFamily="49" charset="0"/>
                <a:ea typeface="Calibri" panose="020F0502020204030204" pitchFamily="34" charset="0"/>
                <a:cs typeface="Times New Roman" panose="02020603050405020304" pitchFamily="18" charset="0"/>
              </a:rPr>
              <a:t>Lidérc</a:t>
            </a:r>
            <a:r>
              <a:rPr lang="hu-HU" dirty="0">
                <a:latin typeface="Lucida Console" panose="020B0609040504020204" pitchFamily="49" charset="0"/>
                <a:ea typeface="Calibri" panose="020F0502020204030204" pitchFamily="34" charset="0"/>
                <a:cs typeface="Times New Roman" panose="02020603050405020304" pitchFamily="18" charset="0"/>
              </a:rPr>
              <a:t> </a:t>
            </a:r>
            <a:r>
              <a:rPr lang="hu-HU" dirty="0" smtClean="0">
                <a:solidFill>
                  <a:srgbClr val="252525"/>
                </a:solidFill>
                <a:latin typeface="Lucida Console" panose="020B0609040504020204" pitchFamily="49" charset="0"/>
                <a:ea typeface="Times New Roman" panose="02020603050405020304" pitchFamily="18" charset="0"/>
                <a:cs typeface="Times New Roman" panose="02020603050405020304" pitchFamily="18" charset="0"/>
              </a:rPr>
              <a:t>(</a:t>
            </a:r>
            <a:r>
              <a:rPr lang="en-GB" dirty="0" smtClean="0">
                <a:solidFill>
                  <a:srgbClr val="252525"/>
                </a:solidFill>
                <a:latin typeface="Lucida Console" panose="020B0609040504020204" pitchFamily="49" charset="0"/>
                <a:ea typeface="Times New Roman" panose="02020603050405020304" pitchFamily="18" charset="0"/>
                <a:cs typeface="Times New Roman" panose="02020603050405020304" pitchFamily="18" charset="0"/>
              </a:rPr>
              <a:t>creature</a:t>
            </a:r>
            <a:r>
              <a:rPr lang="hu-HU" dirty="0" smtClean="0">
                <a:solidFill>
                  <a:srgbClr val="252525"/>
                </a:solidFill>
                <a:latin typeface="Lucida Console" panose="020B0609040504020204" pitchFamily="49" charset="0"/>
                <a:ea typeface="Times New Roman" panose="02020603050405020304" pitchFamily="18" charset="0"/>
                <a:cs typeface="Times New Roman" panose="02020603050405020304" pitchFamily="18" charset="0"/>
              </a:rPr>
              <a:t>)</a:t>
            </a:r>
            <a:endParaRPr lang="hu-HU" dirty="0">
              <a:latin typeface="Lucida Console" panose="020B0609040504020204" pitchFamily="49" charset="0"/>
              <a:ea typeface="Calibri" panose="020F0502020204030204" pitchFamily="34" charset="0"/>
              <a:cs typeface="Times New Roman" panose="02020603050405020304" pitchFamily="18" charset="0"/>
            </a:endParaRPr>
          </a:p>
          <a:p>
            <a:pPr algn="just">
              <a:lnSpc>
                <a:spcPct val="150000"/>
              </a:lnSpc>
              <a:spcAft>
                <a:spcPts val="1000"/>
              </a:spcAft>
            </a:pPr>
            <a:r>
              <a:rPr lang="hu-HU" dirty="0">
                <a:solidFill>
                  <a:srgbClr val="252525"/>
                </a:solidFill>
                <a:latin typeface="Lucida Console" panose="020B0609040504020204" pitchFamily="49" charset="0"/>
                <a:ea typeface="Times New Roman" panose="02020603050405020304" pitchFamily="18" charset="0"/>
                <a:cs typeface="Times New Roman" panose="02020603050405020304" pitchFamily="18" charset="0"/>
              </a:rPr>
              <a:t> </a:t>
            </a:r>
            <a:endParaRPr lang="hu-HU" dirty="0">
              <a:latin typeface="Lucida Console" panose="020B0609040504020204" pitchFamily="49" charset="0"/>
              <a:ea typeface="Calibri" panose="020F0502020204030204" pitchFamily="34" charset="0"/>
              <a:cs typeface="Times New Roman" panose="02020603050405020304" pitchFamily="18" charset="0"/>
            </a:endParaRPr>
          </a:p>
          <a:p>
            <a:pPr>
              <a:lnSpc>
                <a:spcPct val="150000"/>
              </a:lnSpc>
            </a:pPr>
            <a:r>
              <a:rPr lang="en-GB" dirty="0" smtClean="0">
                <a:solidFill>
                  <a:srgbClr val="252525"/>
                </a:solidFill>
                <a:latin typeface="Lucida Console" panose="020B0609040504020204" pitchFamily="49" charset="0"/>
                <a:ea typeface="Times New Roman" panose="02020603050405020304" pitchFamily="18" charset="0"/>
              </a:rPr>
              <a:t>A unique supernatural being of Hungarian folklore. It is the Hungarian demon. It has three known varieties, which often borrow traits from one another.</a:t>
            </a:r>
            <a:endParaRPr lang="en-GB" dirty="0">
              <a:latin typeface="Lucida Console" panose="020B0609040504020204" pitchFamily="49" charset="0"/>
            </a:endParaRPr>
          </a:p>
        </p:txBody>
      </p:sp>
    </p:spTree>
    <p:extLst>
      <p:ext uri="{BB962C8B-B14F-4D97-AF65-F5344CB8AC3E}">
        <p14:creationId xmlns:p14="http://schemas.microsoft.com/office/powerpoint/2010/main" val="3699377164"/>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244</Words>
  <Application>Microsoft Office PowerPoint</Application>
  <PresentationFormat>Szélesvásznú</PresentationFormat>
  <Paragraphs>48</Paragraphs>
  <Slides>13</Slides>
  <Notes>0</Notes>
  <HiddenSlides>0</HiddenSlides>
  <MMClips>0</MMClips>
  <ScaleCrop>false</ScaleCrop>
  <HeadingPairs>
    <vt:vector size="6" baseType="variant">
      <vt:variant>
        <vt:lpstr>Használt betűtípusok</vt:lpstr>
      </vt:variant>
      <vt:variant>
        <vt:i4>7</vt:i4>
      </vt:variant>
      <vt:variant>
        <vt:lpstr>Téma</vt:lpstr>
      </vt:variant>
      <vt:variant>
        <vt:i4>1</vt:i4>
      </vt:variant>
      <vt:variant>
        <vt:lpstr>Diacímek</vt:lpstr>
      </vt:variant>
      <vt:variant>
        <vt:i4>13</vt:i4>
      </vt:variant>
    </vt:vector>
  </HeadingPairs>
  <TitlesOfParts>
    <vt:vector size="21" baseType="lpstr">
      <vt:lpstr>Arial</vt:lpstr>
      <vt:lpstr>Calibri</vt:lpstr>
      <vt:lpstr>Calibri Light</vt:lpstr>
      <vt:lpstr>Lucida Console</vt:lpstr>
      <vt:lpstr>Monotype Corsiva</vt:lpstr>
      <vt:lpstr>Times New Roman</vt:lpstr>
      <vt:lpstr>Wingdings</vt:lpstr>
      <vt:lpstr>Office-téma</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Windows-felhasználó</dc:creator>
  <cp:lastModifiedBy>Windows-felhasználó</cp:lastModifiedBy>
  <cp:revision>23</cp:revision>
  <dcterms:created xsi:type="dcterms:W3CDTF">2017-03-15T16:19:48Z</dcterms:created>
  <dcterms:modified xsi:type="dcterms:W3CDTF">2017-03-27T15:23:50Z</dcterms:modified>
</cp:coreProperties>
</file>