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94" r:id="rId6"/>
    <p:sldId id="300" r:id="rId7"/>
    <p:sldId id="295" r:id="rId8"/>
    <p:sldId id="296" r:id="rId9"/>
    <p:sldId id="302" r:id="rId10"/>
    <p:sldId id="297" r:id="rId11"/>
    <p:sldId id="298" r:id="rId12"/>
    <p:sldId id="299" r:id="rId13"/>
    <p:sldId id="301" r:id="rId14"/>
    <p:sldId id="303" r:id="rId15"/>
    <p:sldId id="293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59" r:id="rId38"/>
    <p:sldId id="261" r:id="rId39"/>
    <p:sldId id="262" r:id="rId40"/>
    <p:sldId id="263" r:id="rId41"/>
    <p:sldId id="268" r:id="rId42"/>
    <p:sldId id="264" r:id="rId43"/>
    <p:sldId id="265" r:id="rId44"/>
    <p:sldId id="266" r:id="rId45"/>
    <p:sldId id="269" r:id="rId4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06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362584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8910222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243057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04875326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1088574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778178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728340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0066718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7198312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7711493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760969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1725696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4416312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44384963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0715300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9388165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7B4A5-F240-45FE-97D2-C009B6CAE579}" type="datetimeFigureOut">
              <a:rPr lang="hr-HR" smtClean="0"/>
              <a:pPr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AC9477-F3BF-47AC-9FD0-F7E05C60E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255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ookPals@schools.e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gif"/><Relationship Id="rId9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66042" y="5779257"/>
            <a:ext cx="7766936" cy="1078743"/>
          </a:xfrm>
        </p:spPr>
        <p:txBody>
          <a:bodyPr/>
          <a:lstStyle/>
          <a:p>
            <a:pPr algn="l"/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BookPals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@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schools.eu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53559" y="834667"/>
            <a:ext cx="6526924" cy="3626974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CROATIAN </a:t>
            </a:r>
          </a:p>
          <a:p>
            <a:r>
              <a:rPr lang="hr-HR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LANGUAGE </a:t>
            </a:r>
          </a:p>
          <a:p>
            <a:r>
              <a:rPr lang="hr-HR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WORKSHOP</a:t>
            </a:r>
            <a:endParaRPr lang="hr-HR" sz="6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 l="3374" t="6728" r="5544" b="7773"/>
          <a:stretch>
            <a:fillRect/>
          </a:stretch>
        </p:blipFill>
        <p:spPr bwMode="auto">
          <a:xfrm>
            <a:off x="347992" y="4457754"/>
            <a:ext cx="19446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konomskaskolapozega"/>
          <p:cNvPicPr>
            <a:picLocks noChangeAspect="1" noChangeArrowheads="1"/>
          </p:cNvPicPr>
          <p:nvPr/>
        </p:nvPicPr>
        <p:blipFill>
          <a:blip r:embed="rId4" cstate="print"/>
          <a:srcRect t="19643" b="19048"/>
          <a:stretch>
            <a:fillRect/>
          </a:stretch>
        </p:blipFill>
        <p:spPr bwMode="auto">
          <a:xfrm>
            <a:off x="272283" y="5155324"/>
            <a:ext cx="2932951" cy="144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16114912_1836287996619017_6572097266080648169_n.jpg"/>
          <p:cNvPicPr>
            <a:picLocks noChangeAspect="1"/>
          </p:cNvPicPr>
          <p:nvPr/>
        </p:nvPicPr>
        <p:blipFill>
          <a:blip r:embed="rId5" cstate="print"/>
          <a:srcRect t="3493" r="2450" b="6987"/>
          <a:stretch>
            <a:fillRect/>
          </a:stretch>
        </p:blipFill>
        <p:spPr>
          <a:xfrm>
            <a:off x="804041" y="835572"/>
            <a:ext cx="3623820" cy="33185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MAJKA (MAMA)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f7d2a1af0e4ec7a62a179cbb5bc7918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603" y="804041"/>
            <a:ext cx="6107398" cy="605395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OTAC (TATA)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preuzmi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0967" y="1954924"/>
            <a:ext cx="4319752" cy="431975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JEZIK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Language-DayTranslationsLangu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8035" y="1828800"/>
            <a:ext cx="7796628" cy="444587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KAVA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2e9bae5ece1b2d0bb8dddc83c11ace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3531" y="18893"/>
            <a:ext cx="7588469" cy="683910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SRETAN ROĐENDAN!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800px_COLOURBOX181504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434" y="1790611"/>
            <a:ext cx="8257959" cy="4830906"/>
          </a:xfr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WAIT!</a:t>
            </a:r>
            <a:b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ALREADY MAY KNOW SOME CROATIAN WORDS…</a:t>
            </a:r>
            <a:b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SEE…</a:t>
            </a:r>
            <a:endParaRPr lang="hr-H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a3f720fdffcc1be15067f855fc614df0--feeling-down-smiley-fa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1034" y="3337034"/>
            <a:ext cx="3520965" cy="352096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95332" y="103526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AUTOBUS</a:t>
            </a:r>
            <a:b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(BUS)</a:t>
            </a:r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0083" y="2892711"/>
            <a:ext cx="3296334" cy="2996667"/>
          </a:xfrm>
        </p:spPr>
      </p:pic>
      <p:pic>
        <p:nvPicPr>
          <p:cNvPr id="5" name="Slika 4" descr="cutcaster-vector-801177309-School-bus-with-happy-childr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647" y="504496"/>
            <a:ext cx="4446492" cy="45167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47186" y="1539765"/>
            <a:ext cx="6798816" cy="1320800"/>
          </a:xfrm>
        </p:spPr>
        <p:txBody>
          <a:bodyPr>
            <a:noAutofit/>
          </a:bodyPr>
          <a:lstStyle/>
          <a:p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BICIKL</a:t>
            </a:r>
            <a:b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(BICYCLE)</a:t>
            </a:r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55702" y="3342289"/>
            <a:ext cx="2836482" cy="2578620"/>
          </a:xfrm>
        </p:spPr>
      </p:pic>
      <p:pic>
        <p:nvPicPr>
          <p:cNvPr id="5" name="Slika 4" descr="cartoon-bicycle-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931" y="546538"/>
            <a:ext cx="5583621" cy="34897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0864" y="1003738"/>
            <a:ext cx="8596668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CVRČAK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(CRICKET)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sanjati-na-slovo-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03381" y="3626069"/>
            <a:ext cx="2571243" cy="2903291"/>
          </a:xfrm>
        </p:spPr>
      </p:pic>
      <p:pic>
        <p:nvPicPr>
          <p:cNvPr id="5" name="Slika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887" y="394138"/>
            <a:ext cx="3713609" cy="41320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42690" y="1445172"/>
            <a:ext cx="7508264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(DIPLOMA)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87234" y="3501167"/>
            <a:ext cx="3181979" cy="2892708"/>
          </a:xfrm>
        </p:spPr>
      </p:pic>
      <p:pic>
        <p:nvPicPr>
          <p:cNvPr id="5" name="Slika 4" descr="icono_de_birrete_y_diploma_psd_by_gianferdinand-d9r85z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568" y="536025"/>
            <a:ext cx="4946434" cy="395714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CROATIAN LANGUAGE</a:t>
            </a:r>
            <a:b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HRVATSKI JEZIK</a:t>
            </a:r>
            <a:b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CROATIA </a:t>
            </a:r>
            <a:b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HRVATSKA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hrvatska-karta-zastav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7116" y="1355835"/>
            <a:ext cx="5497902" cy="47807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22755" y="1366345"/>
            <a:ext cx="8596668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EKONOMIJA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(ECONOMICS)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Texas Letter-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5131" y="3511345"/>
            <a:ext cx="3441582" cy="2704100"/>
          </a:xfrm>
        </p:spPr>
      </p:pic>
      <p:pic>
        <p:nvPicPr>
          <p:cNvPr id="5" name="Slika 4" descr="economics_emblem_money_429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45" y="491357"/>
            <a:ext cx="4300837" cy="43008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32203" y="1555531"/>
            <a:ext cx="8596668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FAKULTET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(FACULTY)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Texas Letter-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74675" y="3882149"/>
            <a:ext cx="3310759" cy="2601311"/>
          </a:xfrm>
        </p:spPr>
      </p:pic>
      <p:pic>
        <p:nvPicPr>
          <p:cNvPr id="5" name="Slika 4" descr="fakult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262" y="602750"/>
            <a:ext cx="5092262" cy="32974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0699" y="1886607"/>
            <a:ext cx="8596668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GEOGRAFIJA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(GEOGRAPHY)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9209" y="3831021"/>
            <a:ext cx="3985536" cy="2536250"/>
          </a:xfrm>
        </p:spPr>
      </p:pic>
      <p:pic>
        <p:nvPicPr>
          <p:cNvPr id="5" name="Slika 4" descr="preuzm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262" y="543098"/>
            <a:ext cx="3079695" cy="47301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27706" y="1650123"/>
            <a:ext cx="8596668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HAMBURGER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(HAMBURGER)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250px-Hoeffler_H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9724" y="3571163"/>
            <a:ext cx="2729761" cy="2729761"/>
          </a:xfrm>
        </p:spPr>
      </p:pic>
      <p:pic>
        <p:nvPicPr>
          <p:cNvPr id="5" name="Slika 4" descr="20121008-daily-double-mcdonalds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617" y="535284"/>
            <a:ext cx="4432756" cy="375145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1447" y="1555530"/>
            <a:ext cx="7919545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INFORMACIJA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(INFORMATION)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19726" y="3563006"/>
            <a:ext cx="2210181" cy="2516543"/>
          </a:xfrm>
        </p:spPr>
      </p:pic>
      <p:pic>
        <p:nvPicPr>
          <p:cNvPr id="5" name="Slika 4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358" y="536027"/>
            <a:ext cx="4006412" cy="40064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7475" y="1981200"/>
            <a:ext cx="7319077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JAKNA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(JACKET)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8483" y="4171274"/>
            <a:ext cx="3223212" cy="2170296"/>
          </a:xfrm>
        </p:spPr>
      </p:pic>
      <p:pic>
        <p:nvPicPr>
          <p:cNvPr id="5" name="Slika 4" descr="winter-coat-clipart-9cpXdLo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027" y="620097"/>
            <a:ext cx="4114800" cy="38240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81319" y="1650124"/>
            <a:ext cx="8596668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KRUNA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(CROWN)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slova jpg_Page.B.Kn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12" y="3499945"/>
            <a:ext cx="2241975" cy="3168869"/>
          </a:xfrm>
        </p:spPr>
      </p:pic>
      <p:pic>
        <p:nvPicPr>
          <p:cNvPr id="5" name="Slika 4" descr="220px-Crown_of_George_XII_of_Georgi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323" y="594314"/>
            <a:ext cx="3357004" cy="38147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2396" y="1823544"/>
            <a:ext cx="8596668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(LAMP)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slovo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40685" y="3862551"/>
            <a:ext cx="3135049" cy="2463253"/>
          </a:xfrm>
        </p:spPr>
      </p:pic>
      <p:pic>
        <p:nvPicPr>
          <p:cNvPr id="5" name="Slika 4" descr="preuzm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94" y="519743"/>
            <a:ext cx="3210910" cy="43982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6137" y="1350579"/>
            <a:ext cx="7602857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MITOLOGIJA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(MYTHOLOGY)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M_slovo_plavo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37264" y="3436883"/>
            <a:ext cx="2652439" cy="2652439"/>
          </a:xfrm>
        </p:spPr>
      </p:pic>
      <p:pic>
        <p:nvPicPr>
          <p:cNvPr id="5" name="Slika 4" descr="preuzm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38807"/>
            <a:ext cx="3620321" cy="362032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2330" y="1366345"/>
            <a:ext cx="7208719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(NOSE)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5490" y="3401495"/>
            <a:ext cx="4389860" cy="2955839"/>
          </a:xfrm>
        </p:spPr>
      </p:pic>
      <p:pic>
        <p:nvPicPr>
          <p:cNvPr id="5" name="Slika 4" descr="nose-iStock_000016294918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168" y="315310"/>
            <a:ext cx="5467426" cy="37856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6258" y="499242"/>
            <a:ext cx="8596668" cy="1320800"/>
          </a:xfrm>
        </p:spPr>
        <p:txBody>
          <a:bodyPr>
            <a:no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CROATIAN ALPHABET =</a:t>
            </a:r>
            <a:b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HRVATSKA ABECEDA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abeceda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9808" y="2469694"/>
            <a:ext cx="3326524" cy="3685727"/>
          </a:xfrm>
        </p:spPr>
      </p:pic>
      <p:pic>
        <p:nvPicPr>
          <p:cNvPr id="5" name="Slika 4" descr="abece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6744" y="0"/>
            <a:ext cx="6115256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22427" y="1981201"/>
            <a:ext cx="7508263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(OPERA)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38018" y="3791250"/>
            <a:ext cx="2759595" cy="2759595"/>
          </a:xfrm>
        </p:spPr>
      </p:pic>
      <p:pic>
        <p:nvPicPr>
          <p:cNvPr id="5" name="Slika 4" descr="op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075" y="368737"/>
            <a:ext cx="5075183" cy="33834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31875" y="1965435"/>
            <a:ext cx="4544346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(PROFESSOR)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93552" y="3878318"/>
            <a:ext cx="2957876" cy="2688978"/>
          </a:xfrm>
        </p:spPr>
      </p:pic>
      <p:pic>
        <p:nvPicPr>
          <p:cNvPr id="5" name="Slika 4" descr="teacher-clipart-ncE74e57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182" y="482162"/>
            <a:ext cx="5447079" cy="289165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54413" y="1650124"/>
            <a:ext cx="7728981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RIJEKA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(RIVER)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5586" y="3484179"/>
            <a:ext cx="4430963" cy="2983515"/>
          </a:xfrm>
        </p:spPr>
      </p:pic>
      <p:pic>
        <p:nvPicPr>
          <p:cNvPr id="5" name="Slika 4" descr="how-to-draw-a-river_1_000000007978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026" y="523138"/>
            <a:ext cx="4363961" cy="34497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3112" y="1508235"/>
            <a:ext cx="8596668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SUNCE 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(SUN)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oHfWb1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0263" y="3739028"/>
            <a:ext cx="3212853" cy="2923696"/>
          </a:xfrm>
        </p:spPr>
      </p:pic>
      <p:pic>
        <p:nvPicPr>
          <p:cNvPr id="5" name="Slika 4" descr="preuzm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264" y="517635"/>
            <a:ext cx="3588790" cy="35887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417" y="1634358"/>
            <a:ext cx="8596668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TELEVIZIJA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(TELEVISION)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slovo-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6808" y="3610303"/>
            <a:ext cx="2920453" cy="2920453"/>
          </a:xfrm>
        </p:spPr>
      </p:pic>
      <p:pic>
        <p:nvPicPr>
          <p:cNvPr id="5" name="Slika 4" descr="11928844-TV-on-a-white-background-vector-illustration-Stock-Vector-tv-tele-draw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335" y="520262"/>
            <a:ext cx="3006905" cy="46424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40014" y="1807779"/>
            <a:ext cx="8343836" cy="1320800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UJAK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(UNCLE)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7765" y="3689132"/>
            <a:ext cx="3541225" cy="2384425"/>
          </a:xfrm>
        </p:spPr>
      </p:pic>
      <p:pic>
        <p:nvPicPr>
          <p:cNvPr id="5" name="Slika 4" descr="ceh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774" y="488731"/>
            <a:ext cx="3367481" cy="36405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2331" y="1481959"/>
            <a:ext cx="7713216" cy="1394372"/>
          </a:xfrm>
        </p:spPr>
        <p:txBody>
          <a:bodyPr>
            <a:no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ZEBRA</a:t>
            </a:r>
            <a:b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(ZEBRA)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slovo-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0299" y="3689131"/>
            <a:ext cx="2699735" cy="2699735"/>
          </a:xfrm>
        </p:spPr>
      </p:pic>
      <p:pic>
        <p:nvPicPr>
          <p:cNvPr id="5" name="Slika 4" descr="kako-nacrtati-zebru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20" y="609837"/>
            <a:ext cx="5047922" cy="37893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LONGEST CROATIAN WORDS ARE: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592317"/>
            <a:ext cx="8596668" cy="4449045"/>
          </a:xfrm>
        </p:spPr>
        <p:txBody>
          <a:bodyPr/>
          <a:lstStyle/>
          <a:p>
            <a:endParaRPr lang="hr-HR" b="1" dirty="0" smtClean="0"/>
          </a:p>
          <a:p>
            <a:endPara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prijestolonasljednikovičičinima</a:t>
            </a:r>
            <a:endPara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najneindustrijaliziranija</a:t>
            </a:r>
            <a:endPara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otorinolaringologija</a:t>
            </a:r>
          </a:p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pluskvamperfekt</a:t>
            </a: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SAY THESE CROATIAN WORDS 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18897"/>
            <a:ext cx="8596668" cy="523415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čizme 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kruščić 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skafander 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Korčula 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crijep 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kralježnica 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cvijet 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žlica 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bumbar 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frula </a:t>
            </a:r>
          </a:p>
          <a:p>
            <a:endParaRPr lang="hr-HR" dirty="0"/>
          </a:p>
        </p:txBody>
      </p:sp>
      <p:pic>
        <p:nvPicPr>
          <p:cNvPr id="15" name="Slika 14" descr="11020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2482" y="1312972"/>
            <a:ext cx="2894943" cy="2171207"/>
          </a:xfrm>
          <a:prstGeom prst="rect">
            <a:avLst/>
          </a:prstGeom>
        </p:spPr>
      </p:pic>
      <p:pic>
        <p:nvPicPr>
          <p:cNvPr id="16" name="Slika 15" descr="220px-Panpipe_(PSF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8911" y="1441017"/>
            <a:ext cx="1812510" cy="2207966"/>
          </a:xfrm>
          <a:prstGeom prst="rect">
            <a:avLst/>
          </a:prstGeom>
        </p:spPr>
      </p:pic>
      <p:pic>
        <p:nvPicPr>
          <p:cNvPr id="17" name="Slika 16" descr="08972662l.gif"/>
          <p:cNvPicPr>
            <a:picLocks noChangeAspect="1"/>
          </p:cNvPicPr>
          <p:nvPr/>
        </p:nvPicPr>
        <p:blipFill>
          <a:blip r:embed="rId4" cstate="print"/>
          <a:srcRect t="24828" r="958" b="26207"/>
          <a:stretch>
            <a:fillRect/>
          </a:stretch>
        </p:blipFill>
        <p:spPr>
          <a:xfrm>
            <a:off x="9203829" y="0"/>
            <a:ext cx="2988171" cy="1477324"/>
          </a:xfrm>
          <a:prstGeom prst="rect">
            <a:avLst/>
          </a:prstGeom>
        </p:spPr>
      </p:pic>
      <p:pic>
        <p:nvPicPr>
          <p:cNvPr id="18" name="Slika 17" descr="599827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6014" y="1450429"/>
            <a:ext cx="2956033" cy="1973152"/>
          </a:xfrm>
          <a:prstGeom prst="rect">
            <a:avLst/>
          </a:prstGeom>
        </p:spPr>
      </p:pic>
      <p:pic>
        <p:nvPicPr>
          <p:cNvPr id="19" name="Slika 18" descr="bumbar600x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83643" y="1982022"/>
            <a:ext cx="2108357" cy="1486392"/>
          </a:xfrm>
          <a:prstGeom prst="rect">
            <a:avLst/>
          </a:prstGeom>
        </p:spPr>
      </p:pic>
      <p:pic>
        <p:nvPicPr>
          <p:cNvPr id="20" name="Slika 19" descr="crijepcijena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875" y="3626069"/>
            <a:ext cx="2776779" cy="1843087"/>
          </a:xfrm>
          <a:prstGeom prst="rect">
            <a:avLst/>
          </a:prstGeom>
        </p:spPr>
      </p:pic>
      <p:pic>
        <p:nvPicPr>
          <p:cNvPr id="21" name="Slika 20" descr="cvijet-kamilice_56fbb26d7aa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0" y="3594538"/>
            <a:ext cx="2259304" cy="1694478"/>
          </a:xfrm>
          <a:prstGeom prst="rect">
            <a:avLst/>
          </a:prstGeom>
        </p:spPr>
      </p:pic>
      <p:pic>
        <p:nvPicPr>
          <p:cNvPr id="22" name="Slika 21" descr="korčul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6483" y="3284154"/>
            <a:ext cx="3368566" cy="1894818"/>
          </a:xfrm>
          <a:prstGeom prst="rect">
            <a:avLst/>
          </a:prstGeom>
        </p:spPr>
      </p:pic>
      <p:pic>
        <p:nvPicPr>
          <p:cNvPr id="23" name="Slika 22" descr="kruščić.jpg"/>
          <p:cNvPicPr>
            <a:picLocks noChangeAspect="1"/>
          </p:cNvPicPr>
          <p:nvPr/>
        </p:nvPicPr>
        <p:blipFill>
          <a:blip r:embed="rId10" cstate="print"/>
          <a:srcRect r="1056" b="10819"/>
          <a:stretch>
            <a:fillRect/>
          </a:stretch>
        </p:blipFill>
        <p:spPr>
          <a:xfrm>
            <a:off x="4745420" y="5176771"/>
            <a:ext cx="2207173" cy="1492041"/>
          </a:xfrm>
          <a:prstGeom prst="rect">
            <a:avLst/>
          </a:prstGeom>
        </p:spPr>
      </p:pic>
      <p:pic>
        <p:nvPicPr>
          <p:cNvPr id="24" name="Slika 23" descr="skafand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90689" y="5123793"/>
            <a:ext cx="2601311" cy="173420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6258" y="1933904"/>
            <a:ext cx="8596668" cy="1320800"/>
          </a:xfrm>
        </p:spPr>
        <p:txBody>
          <a:bodyPr>
            <a:noAutofit/>
          </a:bodyPr>
          <a:lstStyle/>
          <a:p>
            <a:r>
              <a:rPr lang="hr-H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CROATIAN GREETINGS</a:t>
            </a:r>
            <a:endParaRPr lang="hr-H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4" name="Rezervirano mjesto sadržaja 3" descr="hello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933" y="567685"/>
            <a:ext cx="4485288" cy="372091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64657"/>
            <a:ext cx="3153103" cy="2006520"/>
          </a:xfrm>
        </p:spPr>
      </p:pic>
      <p:pic>
        <p:nvPicPr>
          <p:cNvPr id="5" name="Slika 4" descr="0110-500x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028" y="4513535"/>
            <a:ext cx="2076451" cy="2076451"/>
          </a:xfrm>
          <a:prstGeom prst="rect">
            <a:avLst/>
          </a:prstGeom>
        </p:spPr>
      </p:pic>
      <p:pic>
        <p:nvPicPr>
          <p:cNvPr id="6" name="Slika 5" descr="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5090" y="2716222"/>
            <a:ext cx="2732689" cy="1840011"/>
          </a:xfrm>
          <a:prstGeom prst="rect">
            <a:avLst/>
          </a:prstGeom>
        </p:spPr>
      </p:pic>
      <p:pic>
        <p:nvPicPr>
          <p:cNvPr id="7" name="Slika 6" descr="01CA-500x5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92964" y="1702676"/>
            <a:ext cx="2799036" cy="2799036"/>
          </a:xfrm>
          <a:prstGeom prst="rect">
            <a:avLst/>
          </a:prstGeom>
        </p:spPr>
      </p:pic>
      <p:pic>
        <p:nvPicPr>
          <p:cNvPr id="8" name="Slika 7" descr="d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48151" y="4748959"/>
            <a:ext cx="2622331" cy="1765703"/>
          </a:xfrm>
          <a:prstGeom prst="rect">
            <a:avLst/>
          </a:prstGeom>
        </p:spPr>
      </p:pic>
      <p:pic>
        <p:nvPicPr>
          <p:cNvPr id="9" name="Slika 8" descr="l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4318" y="2002222"/>
            <a:ext cx="3184634" cy="2144321"/>
          </a:xfrm>
          <a:prstGeom prst="rect">
            <a:avLst/>
          </a:prstGeom>
        </p:spPr>
      </p:pic>
      <p:pic>
        <p:nvPicPr>
          <p:cNvPr id="10" name="Slika 9" descr="s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03931" y="4720697"/>
            <a:ext cx="2351033" cy="2137303"/>
          </a:xfrm>
          <a:prstGeom prst="rect">
            <a:avLst/>
          </a:prstGeom>
        </p:spPr>
      </p:pic>
      <p:pic>
        <p:nvPicPr>
          <p:cNvPr id="11" name="Slika 10" descr="zz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11103" y="4875366"/>
            <a:ext cx="2180897" cy="1982634"/>
          </a:xfrm>
          <a:prstGeom prst="rect">
            <a:avLst/>
          </a:prstGeom>
        </p:spPr>
      </p:pic>
      <p:sp>
        <p:nvSpPr>
          <p:cNvPr id="1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PRONOUNCE THESE SPECIFIC CROATIAN LETTERS: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5669" y="609600"/>
            <a:ext cx="10720551" cy="1320800"/>
          </a:xfrm>
        </p:spPr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POZDRAV!			ZDRAVO!			HEJ!		 BOK/BOG!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b="1" dirty="0" err="1" smtClean="0">
                <a:solidFill>
                  <a:schemeClr val="tx1"/>
                </a:solidFill>
              </a:rPr>
              <a:t>eng</a:t>
            </a:r>
            <a:r>
              <a:rPr lang="hr-HR" sz="3200" b="1" dirty="0" smtClean="0">
                <a:solidFill>
                  <a:schemeClr val="tx1"/>
                </a:solidFill>
              </a:rPr>
              <a:t>: 		HI! 			HELLO!</a:t>
            </a:r>
          </a:p>
          <a:p>
            <a:r>
              <a:rPr lang="hr-HR" sz="3200" b="1" dirty="0" err="1" smtClean="0">
                <a:solidFill>
                  <a:schemeClr val="tx1"/>
                </a:solidFill>
              </a:rPr>
              <a:t>gre</a:t>
            </a:r>
            <a:r>
              <a:rPr lang="hr-HR" sz="3200" b="1" dirty="0" smtClean="0">
                <a:solidFill>
                  <a:schemeClr val="tx1"/>
                </a:solidFill>
              </a:rPr>
              <a:t>: 		</a:t>
            </a:r>
            <a:r>
              <a:rPr lang="el-GR" sz="3200" b="1" dirty="0" smtClean="0">
                <a:solidFill>
                  <a:schemeClr val="tx1"/>
                </a:solidFill>
              </a:rPr>
              <a:t>Χαίρετε</a:t>
            </a:r>
            <a:r>
              <a:rPr lang="hr-HR" sz="3200" b="1" dirty="0" smtClean="0">
                <a:solidFill>
                  <a:schemeClr val="tx1"/>
                </a:solidFill>
              </a:rPr>
              <a:t>!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tur: 		HEY! 		MERHABA!		 SELAM!</a:t>
            </a:r>
          </a:p>
          <a:p>
            <a:r>
              <a:rPr lang="hr-HR" sz="3200" b="1" dirty="0" err="1" smtClean="0">
                <a:solidFill>
                  <a:schemeClr val="tx1"/>
                </a:solidFill>
              </a:rPr>
              <a:t>por</a:t>
            </a:r>
            <a:r>
              <a:rPr lang="hr-HR" sz="3200" b="1" dirty="0" smtClean="0">
                <a:solidFill>
                  <a:schemeClr val="tx1"/>
                </a:solidFill>
              </a:rPr>
              <a:t>:		OLÁ!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pol:		CZEŚĆ!		WITAJ!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hun:		HELLÓ!	SZIA!</a:t>
            </a:r>
            <a:endParaRPr lang="hr-HR" sz="3200" b="1" dirty="0">
              <a:solidFill>
                <a:schemeClr val="tx1"/>
              </a:solidFill>
            </a:endParaRPr>
          </a:p>
        </p:txBody>
      </p:sp>
      <p:pic>
        <p:nvPicPr>
          <p:cNvPr id="4" name="Slika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2924" y="3478924"/>
            <a:ext cx="3379077" cy="337907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43218" cy="1320800"/>
          </a:xfrm>
        </p:spPr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POZDRAV! 		ZBOGOM!		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DOVIĐENJA!		VIDIMO SE!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sadržaja 2"/>
          <p:cNvSpPr txBox="1">
            <a:spLocks noGrp="1"/>
          </p:cNvSpPr>
          <p:nvPr>
            <p:ph idx="1"/>
          </p:nvPr>
        </p:nvSpPr>
        <p:spPr>
          <a:xfrm>
            <a:off x="677334" y="2191407"/>
            <a:ext cx="8596668" cy="384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	GOODBYE!			SEE YOU!	</a:t>
            </a:r>
          </a:p>
          <a:p>
            <a:pPr lvl="0"/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	</a:t>
            </a:r>
            <a:r>
              <a:rPr lang="el-GR" sz="3200" b="1" dirty="0" smtClean="0">
                <a:solidFill>
                  <a:schemeClr val="tx1"/>
                </a:solidFill>
              </a:rPr>
              <a:t> Αντιο Σας</a:t>
            </a:r>
            <a:r>
              <a:rPr lang="hr-HR" sz="3200" b="1" dirty="0" smtClean="0">
                <a:solidFill>
                  <a:schemeClr val="tx1"/>
                </a:solidFill>
              </a:rPr>
              <a:t>!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lvl="0"/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tur: </a:t>
            </a:r>
            <a:r>
              <a:rPr lang="hr-HR" sz="3200" b="1" dirty="0" smtClean="0">
                <a:solidFill>
                  <a:schemeClr val="tx1"/>
                </a:solidFill>
              </a:rPr>
              <a:t>	 GÜLE </a:t>
            </a:r>
            <a:r>
              <a:rPr lang="hr-HR" sz="3200" b="1" dirty="0" err="1" smtClean="0">
                <a:solidFill>
                  <a:schemeClr val="tx1"/>
                </a:solidFill>
              </a:rPr>
              <a:t>GÜLE</a:t>
            </a:r>
            <a:r>
              <a:rPr lang="hr-HR" sz="3200" b="1" dirty="0" smtClean="0">
                <a:solidFill>
                  <a:schemeClr val="tx1"/>
                </a:solidFill>
              </a:rPr>
              <a:t>!		ELVEDA!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lvl="0"/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hr-HR" sz="3200" b="1" dirty="0" smtClean="0">
                <a:solidFill>
                  <a:schemeClr val="tx1"/>
                </a:solidFill>
              </a:rPr>
              <a:t>	 TCHAU!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pol:</a:t>
            </a:r>
            <a:r>
              <a:rPr lang="hr-HR" sz="3200" b="1" dirty="0" smtClean="0">
                <a:solidFill>
                  <a:schemeClr val="tx1"/>
                </a:solidFill>
              </a:rPr>
              <a:t>	 DO WIDZENIA!	DO ZOBACZENIA!</a:t>
            </a:r>
          </a:p>
          <a:p>
            <a:pPr lvl="0"/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hun:</a:t>
            </a:r>
            <a:r>
              <a:rPr lang="hr-HR" sz="3200" b="1" dirty="0" smtClean="0">
                <a:solidFill>
                  <a:schemeClr val="tx1"/>
                </a:solidFill>
              </a:rPr>
              <a:t>	 VISZONTLÁTÁSRA!</a:t>
            </a: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Slika 4" descr="b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1033" y="3689131"/>
            <a:ext cx="3520967" cy="316886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 JUTRO!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702677"/>
            <a:ext cx="8596668" cy="4338686"/>
          </a:xfrm>
        </p:spPr>
        <p:txBody>
          <a:bodyPr/>
          <a:lstStyle/>
          <a:p>
            <a:r>
              <a:rPr lang="hr-HR" sz="3200" b="1" dirty="0" err="1" smtClean="0">
                <a:solidFill>
                  <a:schemeClr val="tx1"/>
                </a:solidFill>
              </a:rPr>
              <a:t>eng</a:t>
            </a:r>
            <a:r>
              <a:rPr lang="hr-HR" sz="3200" b="1" dirty="0" smtClean="0">
                <a:solidFill>
                  <a:schemeClr val="tx1"/>
                </a:solidFill>
              </a:rPr>
              <a:t>: 	GOOD MORNING!		</a:t>
            </a:r>
          </a:p>
          <a:p>
            <a:r>
              <a:rPr lang="hr-HR" sz="3200" b="1" dirty="0" err="1" smtClean="0">
                <a:solidFill>
                  <a:schemeClr val="tx1"/>
                </a:solidFill>
              </a:rPr>
              <a:t>gre</a:t>
            </a:r>
            <a:r>
              <a:rPr lang="hr-HR" sz="3200" b="1" dirty="0" smtClean="0">
                <a:solidFill>
                  <a:schemeClr val="tx1"/>
                </a:solidFill>
              </a:rPr>
              <a:t>: 	</a:t>
            </a:r>
            <a:r>
              <a:rPr lang="el-GR" sz="3200" b="1" dirty="0" smtClean="0">
                <a:solidFill>
                  <a:schemeClr val="tx1"/>
                </a:solidFill>
              </a:rPr>
              <a:t>Καλημέρα</a:t>
            </a:r>
            <a:r>
              <a:rPr lang="hr-HR" sz="3200" b="1" dirty="0" smtClean="0">
                <a:solidFill>
                  <a:schemeClr val="tx1"/>
                </a:solidFill>
              </a:rPr>
              <a:t>!		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tur: 	GÜNAYDIN!	</a:t>
            </a:r>
          </a:p>
          <a:p>
            <a:r>
              <a:rPr lang="hr-HR" sz="3200" b="1" dirty="0" err="1" smtClean="0">
                <a:solidFill>
                  <a:schemeClr val="tx1"/>
                </a:solidFill>
              </a:rPr>
              <a:t>por</a:t>
            </a:r>
            <a:r>
              <a:rPr lang="hr-HR" sz="3200" b="1" dirty="0" smtClean="0">
                <a:solidFill>
                  <a:schemeClr val="tx1"/>
                </a:solidFill>
              </a:rPr>
              <a:t>:	BOM DIA!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pol:	DZIEŃ DOBRY!		</a:t>
            </a:r>
            <a:r>
              <a:rPr lang="hr-HR" sz="3200" dirty="0" smtClean="0">
                <a:solidFill>
                  <a:schemeClr val="tx1"/>
                </a:solidFill>
              </a:rPr>
              <a:t> </a:t>
            </a:r>
            <a:r>
              <a:rPr lang="hr-HR" sz="3200" b="1" dirty="0" smtClean="0">
                <a:solidFill>
                  <a:schemeClr val="tx1"/>
                </a:solidFill>
              </a:rPr>
              <a:t>DOBRE RANO!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hun:	JÓ REGGELT!</a:t>
            </a:r>
            <a:r>
              <a:rPr lang="hr-HR" sz="2000" b="1" dirty="0" smtClean="0">
                <a:solidFill>
                  <a:schemeClr val="tx1"/>
                </a:solidFill>
              </a:rPr>
              <a:t>	</a:t>
            </a:r>
          </a:p>
          <a:p>
            <a:endParaRPr lang="hr-HR" dirty="0"/>
          </a:p>
        </p:txBody>
      </p:sp>
      <p:pic>
        <p:nvPicPr>
          <p:cNvPr id="5" name="Slika 4" descr="good-morning-coffee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8100" y="0"/>
            <a:ext cx="45339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DOBAR DAN!</a:t>
            </a:r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907266802-briefcase-sitting-down-hurrying-st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6751" y="2976563"/>
            <a:ext cx="5175249" cy="3881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zervirano mjesto sadržaja 2"/>
          <p:cNvSpPr txBox="1">
            <a:spLocks/>
          </p:cNvSpPr>
          <p:nvPr/>
        </p:nvSpPr>
        <p:spPr>
          <a:xfrm>
            <a:off x="677334" y="1702677"/>
            <a:ext cx="8596668" cy="433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eng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	GOOD DAY / AFTERNOON!		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gre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	</a:t>
            </a:r>
            <a:r>
              <a:rPr lang="el-GR" sz="3200" b="1" dirty="0" smtClean="0"/>
              <a:t> Καλημέρα</a:t>
            </a:r>
            <a:r>
              <a:rPr lang="hr-HR" sz="3200" b="1" dirty="0" smtClean="0"/>
              <a:t>!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tur: </a:t>
            </a:r>
            <a:r>
              <a:rPr lang="hr-HR" sz="3200" b="1" dirty="0" smtClean="0"/>
              <a:t>	 TÜNAYDIN!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por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hr-HR" sz="3200" b="1" dirty="0" smtClean="0"/>
              <a:t>	 BOA TARDE!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pol:</a:t>
            </a:r>
            <a:r>
              <a:rPr lang="hr-HR" sz="3200" b="1" dirty="0" smtClean="0"/>
              <a:t>	 DZIEŃ DOBRY!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hun:</a:t>
            </a:r>
            <a:r>
              <a:rPr lang="hr-HR" sz="3200" b="1" dirty="0" smtClean="0"/>
              <a:t>	 JÓ NAPOT!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DOBRA VEČER!</a:t>
            </a:r>
            <a:endParaRPr lang="hr-H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preuz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514"/>
          <a:stretch>
            <a:fillRect/>
          </a:stretch>
        </p:blipFill>
        <p:spPr>
          <a:xfrm>
            <a:off x="8828690" y="0"/>
            <a:ext cx="3363310" cy="3168869"/>
          </a:xfrm>
        </p:spPr>
      </p:pic>
      <p:sp>
        <p:nvSpPr>
          <p:cNvPr id="5" name="Rezervirano mjesto sadržaja 2"/>
          <p:cNvSpPr txBox="1">
            <a:spLocks/>
          </p:cNvSpPr>
          <p:nvPr/>
        </p:nvSpPr>
        <p:spPr>
          <a:xfrm>
            <a:off x="677334" y="1702677"/>
            <a:ext cx="8596668" cy="433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eng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		GOOD EVENING!		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gre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	</a:t>
            </a:r>
            <a:r>
              <a:rPr lang="el-GR" sz="3200" b="1" dirty="0" smtClean="0"/>
              <a:t>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l-GR" sz="3200" b="1" dirty="0" smtClean="0"/>
              <a:t> Καλό απόγευμα</a:t>
            </a:r>
            <a:r>
              <a:rPr lang="hr-HR" sz="3200" b="1" dirty="0" smtClean="0"/>
              <a:t>!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tur: </a:t>
            </a:r>
            <a:r>
              <a:rPr lang="hr-HR" sz="3200" b="1" dirty="0" smtClean="0"/>
              <a:t>		 IYI AKŞAMLAR!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por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hr-HR" sz="3200" b="1" dirty="0" smtClean="0"/>
              <a:t>		 BOA NOITE!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pol:</a:t>
            </a:r>
            <a:r>
              <a:rPr lang="hr-HR" sz="3200" b="1" dirty="0" smtClean="0"/>
              <a:t>		 DOBRY WIECZÓR!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hun:</a:t>
            </a:r>
            <a:r>
              <a:rPr lang="hr-HR" sz="3200" b="1" dirty="0" smtClean="0"/>
              <a:t>	</a:t>
            </a:r>
            <a:r>
              <a:rPr lang="hr-HR" sz="2000" b="1" dirty="0" smtClean="0"/>
              <a:t>	 </a:t>
            </a:r>
            <a:r>
              <a:rPr lang="hr-HR" sz="3200" b="1" dirty="0" smtClean="0"/>
              <a:t>JÓ ESTÉT!</a:t>
            </a:r>
            <a:r>
              <a:rPr lang="hr-HR" sz="2000" b="1" dirty="0" smtClean="0"/>
              <a:t>	</a:t>
            </a: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LAKU NOĆ!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sadržaja 2"/>
          <p:cNvSpPr txBox="1">
            <a:spLocks noGrp="1"/>
          </p:cNvSpPr>
          <p:nvPr>
            <p:ph idx="1"/>
          </p:nvPr>
        </p:nvSpPr>
        <p:spPr>
          <a:xfrm>
            <a:off x="677334" y="1623849"/>
            <a:ext cx="8596668" cy="4417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		GOOD NIGHT!		</a:t>
            </a:r>
          </a:p>
          <a:p>
            <a:pPr lvl="0"/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	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hr-HR" sz="3200" b="1" dirty="0" smtClean="0">
                <a:solidFill>
                  <a:schemeClr val="tx1"/>
                </a:solidFill>
              </a:rPr>
              <a:t>	 </a:t>
            </a:r>
            <a:r>
              <a:rPr lang="el-GR" sz="3200" b="1" dirty="0" smtClean="0">
                <a:solidFill>
                  <a:schemeClr val="tx1"/>
                </a:solidFill>
              </a:rPr>
              <a:t>Καληνύχτα!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tur: </a:t>
            </a:r>
            <a:r>
              <a:rPr lang="hr-HR" sz="3200" b="1" dirty="0" smtClean="0">
                <a:solidFill>
                  <a:schemeClr val="tx1"/>
                </a:solidFill>
              </a:rPr>
              <a:t>		 IYI GECELER!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hr-HR" sz="3200" b="1" dirty="0" smtClean="0">
                <a:solidFill>
                  <a:schemeClr val="tx1"/>
                </a:solidFill>
              </a:rPr>
              <a:t>		 BOA NOITE!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pol:</a:t>
            </a:r>
            <a:r>
              <a:rPr lang="hr-HR" sz="3200" b="1" dirty="0" smtClean="0">
                <a:solidFill>
                  <a:schemeClr val="tx1"/>
                </a:solidFill>
              </a:rPr>
              <a:t>		 DOBRANOC!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hun:</a:t>
            </a:r>
            <a:r>
              <a:rPr lang="hr-HR" sz="3200" b="1" dirty="0" smtClean="0">
                <a:solidFill>
                  <a:schemeClr val="tx1"/>
                </a:solidFill>
              </a:rPr>
              <a:t>	</a:t>
            </a:r>
            <a:r>
              <a:rPr lang="hr-HR" sz="2000" b="1" dirty="0" smtClean="0">
                <a:solidFill>
                  <a:schemeClr val="tx1"/>
                </a:solidFill>
              </a:rPr>
              <a:t>	 </a:t>
            </a:r>
            <a:r>
              <a:rPr lang="hr-HR" sz="3200" b="1" dirty="0" smtClean="0">
                <a:solidFill>
                  <a:schemeClr val="tx1"/>
                </a:solidFill>
              </a:rPr>
              <a:t>JÓ ÉJSZAKÁT!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Slika 4" descr="370023f8bc33801f1050df0d02ba4af7--morning-memes-morning-qu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6227" y="1797268"/>
            <a:ext cx="3573517" cy="357351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81976" cy="1320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❝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If you talk to a man in a language he understands, that goes to his head. If you talk to him in his own language, that goes to his heart.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❞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Nelson Mandela</a:t>
            </a:r>
            <a:endParaRPr lang="hr-HR" dirty="0"/>
          </a:p>
        </p:txBody>
      </p:sp>
      <p:pic>
        <p:nvPicPr>
          <p:cNvPr id="4" name="Rezervirano mjesto sadržaja 3" descr="word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5931" y="2648607"/>
            <a:ext cx="4574865" cy="35945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DOBRODOŠLI!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Welcome-Different-Languages-520x2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4023" y="1655379"/>
            <a:ext cx="8430639" cy="457200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HVALA!</a:t>
            </a:r>
            <a:endParaRPr lang="hr-H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thank-you-word-in-different-languages-EXAHF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998"/>
          <a:stretch>
            <a:fillRect/>
          </a:stretch>
        </p:blipFill>
        <p:spPr>
          <a:xfrm>
            <a:off x="2703746" y="1828800"/>
            <a:ext cx="9488254" cy="50292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VOLIM TE!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zervirano mjesto sadržaja 5" descr="486803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4795" y="704483"/>
            <a:ext cx="6690254" cy="58539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OBITELJ</a:t>
            </a:r>
            <a:endParaRPr lang="hr-HR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 descr="family-languages-poster-print-by-veruca-salt-20-x-38_3469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5979" y="0"/>
            <a:ext cx="6858000" cy="6858000"/>
          </a:xfr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Faset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594</TotalTime>
  <Words>156</Words>
  <Application>Microsoft Office PowerPoint</Application>
  <PresentationFormat>Prilagođeno</PresentationFormat>
  <Paragraphs>100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46" baseType="lpstr">
      <vt:lpstr>Faseta</vt:lpstr>
      <vt:lpstr>BookPals@schools.eu </vt:lpstr>
      <vt:lpstr>CROATIAN LANGUAGE HRVATSKI JEZIK  CROATIA  HRVATSKA</vt:lpstr>
      <vt:lpstr>CROATIAN ALPHABET = HRVATSKA ABECEDA</vt:lpstr>
      <vt:lpstr>TRY TO PRONOUNCE THESE SPECIFIC CROATIAN LETTERS:</vt:lpstr>
      <vt:lpstr>❝If you talk to a man in a language he understands, that goes to his head. If you talk to him in his own language, that goes to his heart.❞ Nelson Mandela</vt:lpstr>
      <vt:lpstr>DOBRODOŠLI!</vt:lpstr>
      <vt:lpstr>HVALA!</vt:lpstr>
      <vt:lpstr>VOLIM TE!</vt:lpstr>
      <vt:lpstr>OBITELJ</vt:lpstr>
      <vt:lpstr>MAJKA (MAMA)</vt:lpstr>
      <vt:lpstr>OTAC (TATA)</vt:lpstr>
      <vt:lpstr>JEZIK</vt:lpstr>
      <vt:lpstr>KAVA</vt:lpstr>
      <vt:lpstr>SRETAN ROĐENDAN!</vt:lpstr>
      <vt:lpstr>WAIT! YOU ALREADY MAY KNOW SOME CROATIAN WORDS…  LET’S SEE…</vt:lpstr>
      <vt:lpstr>AUTOBUS (BUS)</vt:lpstr>
      <vt:lpstr>BICIKL (BICYCLE)</vt:lpstr>
      <vt:lpstr>CVRČAK (CRICKET)</vt:lpstr>
      <vt:lpstr>DIPLOMA (DIPLOMA)</vt:lpstr>
      <vt:lpstr>EKONOMIJA (ECONOMICS)</vt:lpstr>
      <vt:lpstr>FAKULTET (FACULTY)</vt:lpstr>
      <vt:lpstr>GEOGRAFIJA (GEOGRAPHY)</vt:lpstr>
      <vt:lpstr>HAMBURGER (HAMBURGER)</vt:lpstr>
      <vt:lpstr>INFORMACIJA (INFORMATION)</vt:lpstr>
      <vt:lpstr>JAKNA (JACKET)</vt:lpstr>
      <vt:lpstr>KRUNA (CROWN)</vt:lpstr>
      <vt:lpstr>LAMPA (LAMP)</vt:lpstr>
      <vt:lpstr>MITOLOGIJA (MYTHOLOGY)</vt:lpstr>
      <vt:lpstr>NOS (NOSE)</vt:lpstr>
      <vt:lpstr>OPERA (OPERA)</vt:lpstr>
      <vt:lpstr>PROFESOR (PROFESSOR)</vt:lpstr>
      <vt:lpstr>RIJEKA (RIVER)</vt:lpstr>
      <vt:lpstr>SUNCE  (SUN)</vt:lpstr>
      <vt:lpstr>TELEVIZIJA (TELEVISION)</vt:lpstr>
      <vt:lpstr>UJAK (UNCLE)</vt:lpstr>
      <vt:lpstr>ZEBRA (ZEBRA)</vt:lpstr>
      <vt:lpstr>SOME OF THE LONGEST CROATIAN WORDS ARE:</vt:lpstr>
      <vt:lpstr>TRY TO SAY THESE CROATIAN WORDS !</vt:lpstr>
      <vt:lpstr>CROATIAN GREETINGS</vt:lpstr>
      <vt:lpstr>POZDRAV!   ZDRAVO!   HEJ!   BOK/BOG! </vt:lpstr>
      <vt:lpstr>POZDRAV!   ZBOGOM!   DOVIĐENJA!  VIDIMO SE! </vt:lpstr>
      <vt:lpstr>DOBRO JUTRO!</vt:lpstr>
      <vt:lpstr>DOBAR DAN!</vt:lpstr>
      <vt:lpstr>DOBRA VEČER!</vt:lpstr>
      <vt:lpstr>LAKU NOĆ!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TRAGEDIJA</dc:title>
  <dc:creator>Zbornica02</dc:creator>
  <cp:lastModifiedBy>Coplja</cp:lastModifiedBy>
  <cp:revision>37</cp:revision>
  <dcterms:created xsi:type="dcterms:W3CDTF">2016-01-15T08:37:50Z</dcterms:created>
  <dcterms:modified xsi:type="dcterms:W3CDTF">2017-10-01T15:41:06Z</dcterms:modified>
</cp:coreProperties>
</file>