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9/28/21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97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31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899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022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499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67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9/28/21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383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9/28/21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34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9/28/21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238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9/28/21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47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178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9/28/21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839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18" r:id="rId6"/>
    <p:sldLayoutId id="2147483714" r:id="rId7"/>
    <p:sldLayoutId id="2147483715" r:id="rId8"/>
    <p:sldLayoutId id="2147483716" r:id="rId9"/>
    <p:sldLayoutId id="2147483717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hyperlink" Target="https://pngimg.com/download/55151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ngall.com/wave-png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hyperlink" Target="http://www.pngall.com/ship-png" TargetMode="External"/><Relationship Id="rId9" Type="http://schemas.openxmlformats.org/officeDocument/2006/relationships/hyperlink" Target="http://pngimg.com/download/1149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4B42D45A-4427-41D5-9DB9-AE38063D24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97" b="849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55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r>
              <a:rPr lang="es-ES" sz="5100" b="1">
                <a:latin typeface="Eras Bold ITC"/>
                <a:cs typeface="Calibri Light"/>
              </a:rPr>
              <a:t>WHAT ABOUT PLASTIC ALONG THE COASTS OF SPAIN?</a:t>
            </a:r>
          </a:p>
        </p:txBody>
      </p:sp>
      <p:sp>
        <p:nvSpPr>
          <p:cNvPr id="58" name="Rectangle: Rounded Corners 1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2731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p!!Rectangle">
            <a:extLst>
              <a:ext uri="{FF2B5EF4-FFF2-40B4-BE49-F238E27FC236}">
                <a16:creationId xmlns:a16="http://schemas.microsoft.com/office/drawing/2014/main" id="{D0D0518B-D51A-4AC9-8054-5C1EF2EB9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4" descr="Foto de stock gratuita sobre fondo, mar, texturas">
            <a:extLst>
              <a:ext uri="{FF2B5EF4-FFF2-40B4-BE49-F238E27FC236}">
                <a16:creationId xmlns:a16="http://schemas.microsoft.com/office/drawing/2014/main" id="{A85CDB2A-940C-4CA6-8882-968C5B1BB6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63" b="693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13" name="m!!text rectangle">
            <a:extLst>
              <a:ext uri="{FF2B5EF4-FFF2-40B4-BE49-F238E27FC236}">
                <a16:creationId xmlns:a16="http://schemas.microsoft.com/office/drawing/2014/main" id="{494CEDA0-FD8E-491B-8792-69F93BDA3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275" y="633619"/>
            <a:ext cx="4279383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3F97EBE-D141-49BB-BC94-1EA7B5809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645" y="980368"/>
            <a:ext cx="3666744" cy="1106424"/>
          </a:xfrm>
        </p:spPr>
        <p:txBody>
          <a:bodyPr>
            <a:normAutofit/>
          </a:bodyPr>
          <a:lstStyle/>
          <a:p>
            <a:r>
              <a:rPr lang="en-US" sz="2600"/>
              <a:t>Where</a:t>
            </a:r>
            <a:r>
              <a:rPr lang="es-ES" sz="2600"/>
              <a:t> </a:t>
            </a:r>
            <a:r>
              <a:rPr lang="es-ES" sz="2600" dirty="0" err="1"/>
              <a:t>does</a:t>
            </a:r>
            <a:r>
              <a:rPr lang="es-ES" sz="2600" dirty="0"/>
              <a:t> it come from?</a:t>
            </a:r>
          </a:p>
        </p:txBody>
      </p:sp>
      <p:sp>
        <p:nvSpPr>
          <p:cNvPr id="15" name="m!!accent">
            <a:extLst>
              <a:ext uri="{FF2B5EF4-FFF2-40B4-BE49-F238E27FC236}">
                <a16:creationId xmlns:a16="http://schemas.microsoft.com/office/drawing/2014/main" id="{0FD3EBBB-DFE8-4525-B1BF-BE7BBC8DF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267" y="1156819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9362A14-6FB8-4FFC-AAA0-2E5AFF8A8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824" y="2113280"/>
            <a:ext cx="3520440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AA915A3-4423-499F-A9AA-BC38779B1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400" y="2109784"/>
            <a:ext cx="3637990" cy="192295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800" dirty="0">
                <a:ea typeface="+mn-lt"/>
                <a:cs typeface="+mn-lt"/>
              </a:rPr>
              <a:t>80% of the plastic that is discharged into the sea comes </a:t>
            </a:r>
            <a:r>
              <a:rPr lang="en-US" sz="2800">
                <a:ea typeface="+mn-lt"/>
                <a:cs typeface="+mn-lt"/>
              </a:rPr>
              <a:t>from land, that is,    -</a:t>
            </a:r>
            <a:r>
              <a:rPr lang="en-US" sz="2800" dirty="0">
                <a:ea typeface="+mn-lt"/>
                <a:cs typeface="+mn-lt"/>
              </a:rPr>
              <a:t>- </a:t>
            </a:r>
            <a:r>
              <a:rPr lang="en-US" sz="2000">
                <a:ea typeface="+mn-lt"/>
                <a:cs typeface="+mn-lt"/>
              </a:rPr>
              <a:t>through rivers </a:t>
            </a:r>
            <a:endParaRPr lang="es-ES"/>
          </a:p>
          <a:p>
            <a:pPr marL="0" indent="0">
              <a:buNone/>
            </a:pPr>
            <a:r>
              <a:rPr lang="en-US" sz="2800">
                <a:ea typeface="+mn-lt"/>
                <a:cs typeface="+mn-lt"/>
              </a:rPr>
              <a:t>- </a:t>
            </a:r>
            <a:r>
              <a:rPr lang="en-US" sz="2000">
                <a:ea typeface="+mn-lt"/>
                <a:cs typeface="+mn-lt"/>
              </a:rPr>
              <a:t>sewage systems</a:t>
            </a:r>
          </a:p>
          <a:p>
            <a:pPr marL="0" indent="0">
              <a:buNone/>
            </a:pPr>
            <a:r>
              <a:rPr lang="en-US" sz="2800">
                <a:ea typeface="+mn-lt"/>
                <a:cs typeface="+mn-lt"/>
              </a:rPr>
              <a:t>- </a:t>
            </a:r>
            <a:r>
              <a:rPr lang="en-US" sz="2000">
                <a:ea typeface="+mn-lt"/>
                <a:cs typeface="+mn-lt"/>
              </a:rPr>
              <a:t>dragged by wind or storms.</a:t>
            </a:r>
            <a:endParaRPr lang="en-US" sz="2000"/>
          </a:p>
        </p:txBody>
      </p:sp>
      <p:pic>
        <p:nvPicPr>
          <p:cNvPr id="9" name="Imagen 9">
            <a:extLst>
              <a:ext uri="{FF2B5EF4-FFF2-40B4-BE49-F238E27FC236}">
                <a16:creationId xmlns:a16="http://schemas.microsoft.com/office/drawing/2014/main" id="{75D6C606-F2D0-468C-8E71-1148A41DC2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570" y="2267291"/>
            <a:ext cx="2743200" cy="1834587"/>
          </a:xfrm>
          <a:prstGeom prst="rect">
            <a:avLst/>
          </a:prstGeom>
        </p:spPr>
      </p:pic>
      <p:pic>
        <p:nvPicPr>
          <p:cNvPr id="7" name="Imagen 8">
            <a:extLst>
              <a:ext uri="{FF2B5EF4-FFF2-40B4-BE49-F238E27FC236}">
                <a16:creationId xmlns:a16="http://schemas.microsoft.com/office/drawing/2014/main" id="{A3B34499-63F6-4B2B-ABDB-6AD10D5782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8925" y="3779448"/>
            <a:ext cx="2286000" cy="1714500"/>
          </a:xfrm>
          <a:prstGeom prst="rect">
            <a:avLst/>
          </a:prstGeom>
        </p:spPr>
      </p:pic>
      <p:pic>
        <p:nvPicPr>
          <p:cNvPr id="12" name="Imagen 13" descr="Vista desde lo alto de una montaña con vista al mar&#10;&#10;Descripción generada automáticamente">
            <a:extLst>
              <a:ext uri="{FF2B5EF4-FFF2-40B4-BE49-F238E27FC236}">
                <a16:creationId xmlns:a16="http://schemas.microsoft.com/office/drawing/2014/main" id="{65312890-DEDB-4DA0-9142-AF8231405D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1721" y="602411"/>
            <a:ext cx="2743200" cy="1828800"/>
          </a:xfrm>
          <a:prstGeom prst="rect">
            <a:avLst/>
          </a:prstGeom>
        </p:spPr>
      </p:pic>
      <p:pic>
        <p:nvPicPr>
          <p:cNvPr id="10" name="Imagen 11">
            <a:extLst>
              <a:ext uri="{FF2B5EF4-FFF2-40B4-BE49-F238E27FC236}">
                <a16:creationId xmlns:a16="http://schemas.microsoft.com/office/drawing/2014/main" id="{DA6B1DCE-86A5-479A-BE22-7E48CE8F68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5988" y="1737863"/>
            <a:ext cx="204787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3394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6" descr="Foto de stock gratuita sobre fondo, mar, texturas">
            <a:extLst>
              <a:ext uri="{FF2B5EF4-FFF2-40B4-BE49-F238E27FC236}">
                <a16:creationId xmlns:a16="http://schemas.microsoft.com/office/drawing/2014/main" id="{C7F057F9-F024-4352-93B6-CFFAA87C8A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71" r="7088" b="-1"/>
          <a:stretch/>
        </p:blipFill>
        <p:spPr>
          <a:xfrm>
            <a:off x="3811035" y="14387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2F18329-69BB-4C5E-AF83-AD585E670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046269"/>
            <a:ext cx="3438144" cy="1124712"/>
          </a:xfrm>
        </p:spPr>
        <p:txBody>
          <a:bodyPr anchor="b">
            <a:normAutofit/>
          </a:bodyPr>
          <a:lstStyle/>
          <a:p>
            <a:r>
              <a:rPr lang="es-ES" sz="2800"/>
              <a:t>Where does it come from?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196648-F123-47E7-9A24-4749D3D85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s-ES" sz="2800">
                <a:ea typeface="+mn-lt"/>
                <a:cs typeface="+mn-lt"/>
              </a:rPr>
              <a:t>And the remaining 20% comes from offshore waste such as:</a:t>
            </a:r>
            <a:endParaRPr lang="es-ES" sz="2000">
              <a:ea typeface="+mn-lt"/>
              <a:cs typeface="+mn-lt"/>
            </a:endParaRPr>
          </a:p>
          <a:p>
            <a:pPr marL="0" indent="0">
              <a:buNone/>
            </a:pPr>
            <a:r>
              <a:rPr lang="es-ES" sz="2800" dirty="0">
                <a:ea typeface="+mn-lt"/>
                <a:cs typeface="+mn-lt"/>
              </a:rPr>
              <a:t> </a:t>
            </a:r>
            <a:r>
              <a:rPr lang="es-ES" sz="2000">
                <a:ea typeface="+mn-lt"/>
                <a:cs typeface="+mn-lt"/>
              </a:rPr>
              <a:t>gasoline</a:t>
            </a:r>
          </a:p>
          <a:p>
            <a:pPr marL="0" indent="0">
              <a:buNone/>
            </a:pPr>
            <a:r>
              <a:rPr lang="es-ES" sz="2000">
                <a:ea typeface="+mn-lt"/>
                <a:cs typeface="+mn-lt"/>
              </a:rPr>
              <a:t> fishing nets...</a:t>
            </a:r>
            <a:endParaRPr lang="es-ES" sz="2000"/>
          </a:p>
        </p:txBody>
      </p:sp>
      <p:pic>
        <p:nvPicPr>
          <p:cNvPr id="9" name="Imagen 9">
            <a:extLst>
              <a:ext uri="{FF2B5EF4-FFF2-40B4-BE49-F238E27FC236}">
                <a16:creationId xmlns:a16="http://schemas.microsoft.com/office/drawing/2014/main" id="{F7E92E2F-3220-41F7-A08C-7CD4AF0167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499230" y="-718"/>
            <a:ext cx="3706483" cy="2819399"/>
          </a:xfrm>
          <a:prstGeom prst="rect">
            <a:avLst/>
          </a:prstGeom>
        </p:spPr>
      </p:pic>
      <p:pic>
        <p:nvPicPr>
          <p:cNvPr id="14" name="Imagen 15" descr="Imagen que contiene azul, par, tabla, puesto&#10;&#10;Descripción generada automáticamente">
            <a:extLst>
              <a:ext uri="{FF2B5EF4-FFF2-40B4-BE49-F238E27FC236}">
                <a16:creationId xmlns:a16="http://schemas.microsoft.com/office/drawing/2014/main" id="{3EA62510-C806-4F88-91DB-46151B88C1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0680000">
            <a:off x="5313872" y="2484076"/>
            <a:ext cx="7200180" cy="653393"/>
          </a:xfrm>
          <a:prstGeom prst="rect">
            <a:avLst/>
          </a:prstGeom>
        </p:spPr>
      </p:pic>
      <p:pic>
        <p:nvPicPr>
          <p:cNvPr id="27" name="Imagen 27" descr="Gass Kan Red · Gratis vektorgrafikk på Pixabay">
            <a:extLst>
              <a:ext uri="{FF2B5EF4-FFF2-40B4-BE49-F238E27FC236}">
                <a16:creationId xmlns:a16="http://schemas.microsoft.com/office/drawing/2014/main" id="{F94C30CA-B997-4A56-B5AA-3F8096B45C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2249" y="4511514"/>
            <a:ext cx="1104182" cy="1127386"/>
          </a:xfrm>
          <a:prstGeom prst="rect">
            <a:avLst/>
          </a:prstGeom>
        </p:spPr>
      </p:pic>
      <p:pic>
        <p:nvPicPr>
          <p:cNvPr id="29" name="Imagen 29">
            <a:extLst>
              <a:ext uri="{FF2B5EF4-FFF2-40B4-BE49-F238E27FC236}">
                <a16:creationId xmlns:a16="http://schemas.microsoft.com/office/drawing/2014/main" id="{BD4BDEFF-5A96-4824-B9DF-87B584B98D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9512059" y="3044991"/>
            <a:ext cx="1204822" cy="796773"/>
          </a:xfrm>
          <a:prstGeom prst="rect">
            <a:avLst/>
          </a:prstGeom>
        </p:spPr>
      </p:pic>
      <p:pic>
        <p:nvPicPr>
          <p:cNvPr id="28" name="Imagen 28" descr="Clipart - Brown Cartoon Net">
            <a:extLst>
              <a:ext uri="{FF2B5EF4-FFF2-40B4-BE49-F238E27FC236}">
                <a16:creationId xmlns:a16="http://schemas.microsoft.com/office/drawing/2014/main" id="{AFE5BD1C-8858-4F09-BE8E-CC6074E80C5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48077" y="2479293"/>
            <a:ext cx="913279" cy="1827523"/>
          </a:xfrm>
          <a:prstGeom prst="rect">
            <a:avLst/>
          </a:prstGeom>
        </p:spPr>
      </p:pic>
      <p:pic>
        <p:nvPicPr>
          <p:cNvPr id="40" name="Imagen 40">
            <a:extLst>
              <a:ext uri="{FF2B5EF4-FFF2-40B4-BE49-F238E27FC236}">
                <a16:creationId xmlns:a16="http://schemas.microsoft.com/office/drawing/2014/main" id="{05F38626-04EE-4E57-ADEE-3B0C07135AB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 rot="12240000">
            <a:off x="7320573" y="2325842"/>
            <a:ext cx="1247956" cy="26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969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C8794B3-7CFB-4F00-A4A4-59978ADCF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What is this waste like?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Marcador de contenido 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98DDE217-E76F-4B79-B339-791978034D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11" t="9132" r="15775" b="5708"/>
          <a:stretch/>
        </p:blipFill>
        <p:spPr>
          <a:xfrm>
            <a:off x="6033556" y="64966"/>
            <a:ext cx="5428618" cy="673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3695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3">
            <a:extLst>
              <a:ext uri="{FF2B5EF4-FFF2-40B4-BE49-F238E27FC236}">
                <a16:creationId xmlns:a16="http://schemas.microsoft.com/office/drawing/2014/main" id="{44E0AB07-67B0-4805-AFFB-5EED2E9568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09" r="1" b="28083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4" name="Imagen 4">
            <a:extLst>
              <a:ext uri="{FF2B5EF4-FFF2-40B4-BE49-F238E27FC236}">
                <a16:creationId xmlns:a16="http://schemas.microsoft.com/office/drawing/2014/main" id="{2C9B2ECC-0BC2-4319-AA88-AE81DBED52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540" b="19122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36" name="Freeform: Shape 35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8" name="Freeform: Shape 37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80F7D12-E296-42A9-BFE7-9AEDB213C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3" y="859536"/>
            <a:ext cx="4832802" cy="124358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400"/>
              <a:t>How is the situation today?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185062"/>
            <a:ext cx="49834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A184A446-C821-4B3B-B687-809593AC8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12" y="2512611"/>
            <a:ext cx="4832803" cy="366435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s-ES" sz="1800">
                <a:ea typeface="+mn-lt"/>
                <a:cs typeface="+mn-lt"/>
              </a:rPr>
              <a:t>Spain is one of the countries with the most plastic on its coasts, it falls within the 10 countries that pours more plastic into the sea in the world.</a:t>
            </a:r>
          </a:p>
          <a:p>
            <a:pPr marL="0" indent="0">
              <a:buNone/>
            </a:pPr>
            <a:r>
              <a:rPr lang="es-ES" sz="1800">
                <a:ea typeface="+mn-lt"/>
                <a:cs typeface="+mn-lt"/>
              </a:rPr>
              <a:t>One of the biggest problems of plastic are microplastics since marine species can ingest them and we can also ingest them as well as breathe</a:t>
            </a:r>
            <a:endParaRPr lang="es-ES" sz="1800"/>
          </a:p>
        </p:txBody>
      </p:sp>
    </p:spTree>
    <p:extLst>
      <p:ext uri="{BB962C8B-B14F-4D97-AF65-F5344CB8AC3E}">
        <p14:creationId xmlns:p14="http://schemas.microsoft.com/office/powerpoint/2010/main" val="40115064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AccentBoxVTI</vt:lpstr>
      <vt:lpstr>WHAT ABOUT PLASTIC ALONG THE COASTS OF SPAIN?</vt:lpstr>
      <vt:lpstr>Where does it come from?</vt:lpstr>
      <vt:lpstr>Where does it come from?</vt:lpstr>
      <vt:lpstr>What is this waste like?</vt:lpstr>
      <vt:lpstr>How is the situation today?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>MIGUEL HERRERO AINSE</cp:lastModifiedBy>
  <cp:revision>244</cp:revision>
  <dcterms:created xsi:type="dcterms:W3CDTF">2021-09-26T10:22:54Z</dcterms:created>
  <dcterms:modified xsi:type="dcterms:W3CDTF">2021-09-28T08:01:08Z</dcterms:modified>
</cp:coreProperties>
</file>