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 BARTOS" initials="BB" lastIdx="1" clrIdx="0">
    <p:extLst>
      <p:ext uri="{19B8F6BF-5375-455C-9EA6-DF929625EA0E}">
        <p15:presenceInfo xmlns:p15="http://schemas.microsoft.com/office/powerpoint/2012/main" userId="ed52937ddb8415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033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463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741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27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003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881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587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547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588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02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92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314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280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44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26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368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578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6894-159E-4B21-A8FB-8089327B4A2D}" type="datetimeFigureOut">
              <a:rPr lang="ro-RO" smtClean="0"/>
              <a:t>03.12.2018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B9D3E-FEFC-40BF-B50A-C081BA8898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650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A6A7A55-2284-47F7-9B06-95C537069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61" y="689305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/>
              <a:t>Un amour interdit</a:t>
            </a:r>
            <a:br>
              <a:rPr lang="fr-FR" dirty="0"/>
            </a:br>
            <a:r>
              <a:rPr lang="fr-FR" sz="2000" dirty="0"/>
              <a:t>dans la Roumanie du XV siècle</a:t>
            </a:r>
            <a:br>
              <a:rPr lang="fr-FR" dirty="0"/>
            </a:br>
            <a:endParaRPr lang="ro-RO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92F0471-3D81-4DDC-BA2E-724B2D098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8871" y="2846073"/>
            <a:ext cx="2853129" cy="606776"/>
          </a:xfrm>
        </p:spPr>
        <p:txBody>
          <a:bodyPr>
            <a:normAutofit/>
          </a:bodyPr>
          <a:lstStyle/>
          <a:p>
            <a:r>
              <a:rPr lang="en-US" sz="2400" dirty="0"/>
              <a:t>Katharine Siegel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382AC6C-476F-4EA5-8512-AEB233E0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831951"/>
            <a:ext cx="6267450" cy="33718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05505B4E-5635-454F-8CFC-07AA61248626}"/>
              </a:ext>
            </a:extLst>
          </p:cNvPr>
          <p:cNvSpPr/>
          <p:nvPr/>
        </p:nvSpPr>
        <p:spPr>
          <a:xfrm>
            <a:off x="142621" y="2846073"/>
            <a:ext cx="244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Vlad III l'</a:t>
            </a:r>
            <a:r>
              <a:rPr lang="fr-FR" sz="2400" dirty="0" err="1"/>
              <a:t>Empaleur</a:t>
            </a:r>
            <a:endParaRPr lang="fr-FR" sz="2400" dirty="0"/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72DBE367-940B-4089-8484-66F1345EA4F9}"/>
              </a:ext>
            </a:extLst>
          </p:cNvPr>
          <p:cNvSpPr txBox="1"/>
          <p:nvPr/>
        </p:nvSpPr>
        <p:spPr>
          <a:xfrm>
            <a:off x="8184630" y="6488668"/>
            <a:ext cx="434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Mythe ou réalité?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2859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BBE37E3-D104-4F4A-86A1-9D0AF2B0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L’amour ne s’éteint jamais…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7EA213-756F-4A2F-846B-02E7FC2E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935511" cy="4024125"/>
          </a:xfrm>
        </p:spPr>
        <p:txBody>
          <a:bodyPr/>
          <a:lstStyle/>
          <a:p>
            <a:r>
              <a:rPr lang="fr-FR" dirty="0"/>
              <a:t>Pourtant, et cela malgré les rigueurs sociales ou religieuses, les deux amants continuent à se voir et auront même deux autres enfants – Hanna (n. 1463) et </a:t>
            </a:r>
            <a:r>
              <a:rPr lang="fr-FR" dirty="0" err="1"/>
              <a:t>Sigismund</a:t>
            </a:r>
            <a:r>
              <a:rPr lang="fr-FR" dirty="0"/>
              <a:t> (n. 1468).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Ce ne sera que la mort qui les sépare, en 1477. Face à la perte de son bien-aimé, Katharine rentre au couvent à ses 39 ans.</a:t>
            </a:r>
            <a:endParaRPr lang="ro-RO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79265E1-08F9-4962-8397-79893421E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4560"/>
            <a:ext cx="5236564" cy="39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6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A36E5F-5304-4154-A0FD-4E497EC0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3395"/>
            <a:ext cx="11506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Similitudes entre </a:t>
            </a:r>
            <a:br>
              <a:rPr lang="fr-FR" dirty="0"/>
            </a:br>
            <a:r>
              <a:rPr lang="fr-FR" i="1" dirty="0" err="1"/>
              <a:t>aucassin</a:t>
            </a:r>
            <a:r>
              <a:rPr lang="fr-FR" i="1" dirty="0"/>
              <a:t> et </a:t>
            </a:r>
            <a:r>
              <a:rPr lang="fr-FR" i="1" dirty="0" err="1"/>
              <a:t>nicolette</a:t>
            </a:r>
            <a:r>
              <a:rPr lang="fr-FR" i="1" dirty="0"/>
              <a:t> </a:t>
            </a:r>
            <a:r>
              <a:rPr lang="fr-FR" dirty="0"/>
              <a:t>et la légende roumaine</a:t>
            </a:r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EAFE5984-FF44-4634-90DB-D7A9DFBF3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8900" y="2196524"/>
            <a:ext cx="3344550" cy="2495549"/>
          </a:xfrm>
          <a:prstGeom prst="rect">
            <a:avLst/>
          </a:prstGeom>
        </p:spPr>
      </p:pic>
      <p:pic>
        <p:nvPicPr>
          <p:cNvPr id="1026" name="Picture 2" descr="Imagini pentru aucassin et nicolette">
            <a:extLst>
              <a:ext uri="{FF2B5EF4-FFF2-40B4-BE49-F238E27FC236}">
                <a16:creationId xmlns:a16="http://schemas.microsoft.com/office/drawing/2014/main" id="{82CD0DC0-A737-4C5C-BE11-CF708A6C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50" y="2196524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A2414A3D-5DB4-4AEF-8898-751A4F473813}"/>
              </a:ext>
            </a:extLst>
          </p:cNvPr>
          <p:cNvSpPr txBox="1"/>
          <p:nvPr/>
        </p:nvSpPr>
        <p:spPr>
          <a:xfrm>
            <a:off x="970671" y="5078437"/>
            <a:ext cx="1067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/>
              <a:t>Les portraits de </a:t>
            </a:r>
            <a:r>
              <a:rPr lang="fr-FR" dirty="0" err="1"/>
              <a:t>Nicolette</a:t>
            </a:r>
            <a:r>
              <a:rPr lang="fr-FR" dirty="0"/>
              <a:t> et de </a:t>
            </a:r>
            <a:r>
              <a:rPr lang="fr-FR" dirty="0" err="1"/>
              <a:t>katharine</a:t>
            </a:r>
            <a:r>
              <a:rPr lang="fr-FR" dirty="0"/>
              <a:t> nous font découvrir une beauté hors commun;</a:t>
            </a:r>
          </a:p>
          <a:p>
            <a:pPr marL="342900" indent="-342900">
              <a:buAutoNum type="arabicPeriod"/>
            </a:pPr>
            <a:r>
              <a:rPr lang="fr-FR" dirty="0"/>
              <a:t>L’impossibilité de l’amour entre les deux a comme cause principale une contrainte sociale;</a:t>
            </a:r>
          </a:p>
          <a:p>
            <a:pPr marL="342900" indent="-342900">
              <a:buAutoNum type="arabicPeriod"/>
            </a:pPr>
            <a:r>
              <a:rPr lang="fr-FR" dirty="0"/>
              <a:t>Malgré tout, les deux couples gardent allumée la flamme de l’amour;</a:t>
            </a:r>
          </a:p>
          <a:p>
            <a:pPr marL="342900" indent="-342900">
              <a:buAutoNum type="arabi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9148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C6BB33E-7F29-4748-86BC-7B87F6BF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966" y="1603717"/>
            <a:ext cx="10820400" cy="4024125"/>
          </a:xfrm>
        </p:spPr>
        <p:txBody>
          <a:bodyPr/>
          <a:lstStyle/>
          <a:p>
            <a:r>
              <a:rPr lang="fr-FR" dirty="0"/>
              <a:t>Si la légende de Dracula vous plaît, on vous attend en Roumanie, visiter le château de Vlad l’</a:t>
            </a:r>
            <a:r>
              <a:rPr lang="fr-FR" dirty="0" err="1"/>
              <a:t>Empalleur</a:t>
            </a:r>
            <a:r>
              <a:rPr lang="fr-FR" dirty="0"/>
              <a:t>, situé à Bran, à côté de B</a:t>
            </a:r>
            <a:r>
              <a:rPr lang="ro-RO" dirty="0" err="1"/>
              <a:t>rașov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270EEB8B-61E4-45A2-BA96-56EEB155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36" y="2841660"/>
            <a:ext cx="4426927" cy="330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2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BDC425-FC72-4A4A-A0AC-BF138A84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3" y="639315"/>
            <a:ext cx="4134729" cy="1219172"/>
          </a:xfrm>
        </p:spPr>
        <p:txBody>
          <a:bodyPr/>
          <a:lstStyle/>
          <a:p>
            <a:r>
              <a:rPr lang="fr-FR" dirty="0"/>
              <a:t>Réalisé par: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F6DF6B6-485D-4E28-A2AB-2C1488EE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799406" cy="1491175"/>
          </a:xfrm>
        </p:spPr>
        <p:txBody>
          <a:bodyPr>
            <a:normAutofit/>
          </a:bodyPr>
          <a:lstStyle/>
          <a:p>
            <a:r>
              <a:rPr lang="fr-FR" dirty="0"/>
              <a:t>Luca Maria </a:t>
            </a:r>
            <a:r>
              <a:rPr lang="fr-FR" dirty="0" err="1"/>
              <a:t>Casiana</a:t>
            </a:r>
            <a:endParaRPr lang="fr-FR" dirty="0"/>
          </a:p>
          <a:p>
            <a:r>
              <a:rPr lang="fr-FR" dirty="0" err="1"/>
              <a:t>Vasiliu</a:t>
            </a:r>
            <a:r>
              <a:rPr lang="fr-FR" dirty="0"/>
              <a:t> Valentin</a:t>
            </a:r>
          </a:p>
          <a:p>
            <a:r>
              <a:rPr lang="fr-FR" dirty="0" err="1"/>
              <a:t>Felseghi</a:t>
            </a:r>
            <a:r>
              <a:rPr lang="fr-FR" dirty="0"/>
              <a:t> Luca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28C3E67-4E9B-42B2-B484-BC2A0E06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683" y="2888252"/>
            <a:ext cx="7887286" cy="3619825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CCA6919D-2F40-4D28-A3D6-306CA6BDE4EE}"/>
              </a:ext>
            </a:extLst>
          </p:cNvPr>
          <p:cNvSpPr txBox="1"/>
          <p:nvPr/>
        </p:nvSpPr>
        <p:spPr>
          <a:xfrm>
            <a:off x="365373" y="4021808"/>
            <a:ext cx="3517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Aidés par le reste de l’équipe</a:t>
            </a:r>
          </a:p>
          <a:p>
            <a:r>
              <a:rPr lang="fr-FR" dirty="0"/>
              <a:t>de l’école </a:t>
            </a:r>
            <a:r>
              <a:rPr lang="ro-RO" dirty="0"/>
              <a:t>Gheorghe Șincai</a:t>
            </a:r>
          </a:p>
          <a:p>
            <a:r>
              <a:rPr lang="ro-RO" dirty="0"/>
              <a:t>Florești, Roumanie.</a:t>
            </a:r>
          </a:p>
          <a:p>
            <a:endParaRPr lang="ro-RO" dirty="0"/>
          </a:p>
          <a:p>
            <a:r>
              <a:rPr lang="ro-RO" dirty="0"/>
              <a:t>En </a:t>
            </a:r>
            <a:r>
              <a:rPr lang="ro-RO" dirty="0" err="1"/>
              <a:t>voil</a:t>
            </a:r>
            <a:r>
              <a:rPr lang="fr-FR" dirty="0"/>
              <a:t>à une photo avec nous</a:t>
            </a:r>
            <a:endParaRPr lang="ro-RO" dirty="0"/>
          </a:p>
        </p:txBody>
      </p:sp>
      <p:sp>
        <p:nvSpPr>
          <p:cNvPr id="7" name="Săgeată: dreapta 6">
            <a:extLst>
              <a:ext uri="{FF2B5EF4-FFF2-40B4-BE49-F238E27FC236}">
                <a16:creationId xmlns:a16="http://schemas.microsoft.com/office/drawing/2014/main" id="{7AD5B011-AA28-4DC9-84B8-E749058CBD96}"/>
              </a:ext>
            </a:extLst>
          </p:cNvPr>
          <p:cNvSpPr/>
          <p:nvPr/>
        </p:nvSpPr>
        <p:spPr>
          <a:xfrm>
            <a:off x="1786597" y="5731919"/>
            <a:ext cx="1814732" cy="54337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2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3D30024-D981-42C7-A5B9-7BF6CCABB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07" y="5190343"/>
            <a:ext cx="10820400" cy="12930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/>
              <a:t>La légende fait parties des chroniques de Transylvanie, mais aussi du livre récent de </a:t>
            </a:r>
            <a:r>
              <a:rPr lang="ro-RO" dirty="0" err="1"/>
              <a:t>leana</a:t>
            </a:r>
            <a:r>
              <a:rPr lang="ro-RO" dirty="0"/>
              <a:t> Gafton </a:t>
            </a:r>
            <a:r>
              <a:rPr lang="ro-RO" dirty="0" err="1"/>
              <a:t>Dragoş</a:t>
            </a:r>
            <a:r>
              <a:rPr lang="fr-FR" dirty="0"/>
              <a:t> </a:t>
            </a:r>
            <a:r>
              <a:rPr lang="it-IT" i="1" dirty="0"/>
              <a:t>Amanta secretă a lui Dracula, Katharina din Corona (L’amante secrète de Dracula, Katharine de Corone)</a:t>
            </a:r>
            <a:br>
              <a:rPr lang="it-IT" i="1" dirty="0"/>
            </a:br>
            <a:br>
              <a:rPr lang="it-IT" dirty="0"/>
            </a:b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F62AB30-3C63-4069-B56F-1811ACD2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108336"/>
            <a:ext cx="6667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EE5835B-D802-44B5-8F49-B911B585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39" y="1613317"/>
            <a:ext cx="7299543" cy="5062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/>
              <a:t>On dit que le mot roumain le plus connu dans le monde est DRACULA. Mais saviez-vous que cela provient du voïvode Vlad III Basarab, surnommé « l'</a:t>
            </a:r>
            <a:r>
              <a:rPr lang="fr-FR" sz="2400" dirty="0" err="1"/>
              <a:t>Empaleur</a:t>
            </a:r>
            <a:r>
              <a:rPr lang="fr-FR" sz="2400" dirty="0"/>
              <a:t> »?</a:t>
            </a:r>
          </a:p>
          <a:p>
            <a:pPr marL="0" indent="0" algn="just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u="sng" dirty="0"/>
              <a:t>Pourquoi l’</a:t>
            </a:r>
            <a:r>
              <a:rPr lang="fr-FR" sz="2400" u="sng" dirty="0" err="1"/>
              <a:t>Empaleur</a:t>
            </a:r>
            <a:r>
              <a:rPr lang="fr-FR" sz="2400" u="sng" dirty="0"/>
              <a:t>? </a:t>
            </a:r>
          </a:p>
          <a:p>
            <a:pPr marL="0" indent="0" algn="just">
              <a:buNone/>
            </a:pPr>
            <a:r>
              <a:rPr lang="fr-FR" sz="2400" dirty="0"/>
              <a:t>Selon la légende, la plus petite infraction, du mensonge jusqu'au crime, pouvait être punie de mort (le mythe dit « du pal », mais toutes les forêts du pays n'y auraient pas suffi). En fait, Vlad n’a empalé que quelques personnages, mais de haut rang : c'est ce qui a frappé les imaginations et lui a valu son surnom de </a:t>
            </a:r>
            <a:r>
              <a:rPr lang="fr-FR" sz="2400" dirty="0" err="1"/>
              <a:t>Țepeș</a:t>
            </a:r>
            <a:r>
              <a:rPr lang="fr-FR" sz="2400" dirty="0"/>
              <a:t> (l'</a:t>
            </a:r>
            <a:r>
              <a:rPr lang="fr-FR" sz="2400" dirty="0" err="1"/>
              <a:t>empaleur</a:t>
            </a:r>
            <a:r>
              <a:rPr lang="fr-FR" sz="2400" dirty="0"/>
              <a:t>). </a:t>
            </a:r>
            <a:endParaRPr lang="ro-RO" sz="2400" dirty="0"/>
          </a:p>
          <a:p>
            <a:pPr marL="0" indent="0" algn="just">
              <a:buNone/>
            </a:pPr>
            <a:endParaRPr lang="fr-FR" sz="2000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F24DBEC4-13D7-4BEA-B73F-E8A0C8C4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690" y="182562"/>
            <a:ext cx="4013408" cy="6492875"/>
          </a:xfrm>
          <a:prstGeom prst="rect">
            <a:avLst/>
          </a:prstGeom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0589A281-598A-4C98-9839-DF16D2E3A91D}"/>
              </a:ext>
            </a:extLst>
          </p:cNvPr>
          <p:cNvSpPr/>
          <p:nvPr/>
        </p:nvSpPr>
        <p:spPr>
          <a:xfrm>
            <a:off x="3938615" y="651733"/>
            <a:ext cx="3672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>
                <a:solidFill>
                  <a:srgbClr val="FF0000"/>
                </a:solidFill>
              </a:rPr>
              <a:t>Vlad III </a:t>
            </a:r>
            <a:r>
              <a:rPr lang="ro-RO" sz="3200" dirty="0" err="1">
                <a:solidFill>
                  <a:srgbClr val="FF0000"/>
                </a:solidFill>
              </a:rPr>
              <a:t>l'Empaleur</a:t>
            </a:r>
            <a:endParaRPr lang="ro-R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9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064E02-FB5D-4913-B1F4-3AF74E9E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020" y="949742"/>
            <a:ext cx="9250180" cy="1133891"/>
          </a:xfrm>
        </p:spPr>
        <p:txBody>
          <a:bodyPr>
            <a:normAutofit fontScale="90000"/>
          </a:bodyPr>
          <a:lstStyle/>
          <a:p>
            <a:r>
              <a:rPr lang="fr-FR" dirty="0"/>
              <a:t>Vlad III l'</a:t>
            </a:r>
            <a:r>
              <a:rPr lang="fr-FR" dirty="0" err="1"/>
              <a:t>Empaleur</a:t>
            </a:r>
            <a:r>
              <a:rPr lang="fr-FR" dirty="0"/>
              <a:t> ou… </a:t>
            </a:r>
            <a:r>
              <a:rPr lang="fr-FR" b="1" dirty="0">
                <a:solidFill>
                  <a:srgbClr val="FF0000"/>
                </a:solidFill>
              </a:rPr>
              <a:t>DRACULA?</a:t>
            </a:r>
            <a:br>
              <a:rPr lang="fr-FR" dirty="0"/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E910CC2-E5BB-4B2F-A4C5-4CB18035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479497" cy="443109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Le </a:t>
            </a:r>
            <a:r>
              <a:rPr lang="fr-FR" sz="2400" dirty="0"/>
              <a:t>voïvode fait partie de la dynastie des </a:t>
            </a:r>
            <a:r>
              <a:rPr lang="ro-RO" sz="2400" dirty="0" err="1"/>
              <a:t>Drăculea</a:t>
            </a:r>
            <a:r>
              <a:rPr lang="fr-FR" sz="2400" dirty="0"/>
              <a:t>,</a:t>
            </a:r>
            <a:r>
              <a:rPr lang="ro-RO" sz="2400" dirty="0"/>
              <a:t> d</a:t>
            </a:r>
            <a:r>
              <a:rPr lang="fr-FR" sz="2400" dirty="0"/>
              <a:t>’où le surnom de « </a:t>
            </a:r>
            <a:r>
              <a:rPr lang="fr-FR" sz="2400" dirty="0" err="1"/>
              <a:t>Dracul</a:t>
            </a:r>
            <a:r>
              <a:rPr lang="fr-FR" sz="2400" dirty="0"/>
              <a:t> », ce qui veut dire « fils du Dragon » ou même « le Diable »;</a:t>
            </a:r>
            <a:endParaRPr lang="en-US" dirty="0"/>
          </a:p>
          <a:p>
            <a:pPr algn="just"/>
            <a:r>
              <a:rPr lang="en-US" dirty="0" err="1"/>
              <a:t>En</a:t>
            </a:r>
            <a:r>
              <a:rPr lang="en-US" dirty="0"/>
              <a:t> 1897, l</a:t>
            </a:r>
            <a:r>
              <a:rPr lang="fr-FR" dirty="0"/>
              <a:t>’écrivain irlandais Bram Stocker écrit le roman </a:t>
            </a:r>
            <a:r>
              <a:rPr lang="fr-FR" i="1" dirty="0"/>
              <a:t>Dracula</a:t>
            </a:r>
            <a:r>
              <a:rPr lang="fr-FR" dirty="0"/>
              <a:t>, en mettant la figure de Vlad III L’</a:t>
            </a:r>
            <a:r>
              <a:rPr lang="fr-FR" dirty="0" err="1"/>
              <a:t>Empaleur</a:t>
            </a:r>
            <a:r>
              <a:rPr lang="fr-FR" dirty="0"/>
              <a:t> au centre de son récit. Il raconte l'histoire du comte Dracula, un vampire immortel qui se repaît du sang des vivants et peut les transformer à leur tour en vampires.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8D326EC-6578-47A0-B71F-703B1E70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62" y="1963712"/>
            <a:ext cx="2718216" cy="41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E9D7DD1-C09E-4621-AD94-087B5BDC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6309"/>
            <a:ext cx="10820400" cy="1293028"/>
          </a:xfrm>
        </p:spPr>
        <p:txBody>
          <a:bodyPr/>
          <a:lstStyle/>
          <a:p>
            <a:r>
              <a:rPr lang="fr-FR" dirty="0"/>
              <a:t>Un amour interdit de </a:t>
            </a:r>
            <a:r>
              <a:rPr lang="fr-FR" dirty="0" err="1"/>
              <a:t>vlad</a:t>
            </a:r>
            <a:r>
              <a:rPr lang="fr-FR" dirty="0"/>
              <a:t> l’</a:t>
            </a:r>
            <a:r>
              <a:rPr lang="fr-FR" dirty="0" err="1"/>
              <a:t>empalleur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28881C6-1CB0-4E60-AE8E-CD7B4504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661" y="2129337"/>
            <a:ext cx="6104745" cy="4507823"/>
          </a:xfrm>
        </p:spPr>
        <p:txBody>
          <a:bodyPr/>
          <a:lstStyle/>
          <a:p>
            <a:r>
              <a:rPr lang="fr-FR" sz="2800" dirty="0"/>
              <a:t>Entouré d’une aura de la malheur, qui aurait pensé que le cœur glacé de Vlad l’</a:t>
            </a:r>
            <a:r>
              <a:rPr lang="fr-FR" sz="2800" dirty="0" err="1"/>
              <a:t>Empalleur</a:t>
            </a:r>
            <a:r>
              <a:rPr lang="fr-FR" sz="2800" dirty="0"/>
              <a:t> pouvait être attendri?</a:t>
            </a:r>
          </a:p>
          <a:p>
            <a:r>
              <a:rPr lang="fr-FR" sz="2800" dirty="0"/>
              <a:t>Selon une chronique datant du XVIIIe siècle, Vlad l’</a:t>
            </a:r>
            <a:r>
              <a:rPr lang="fr-FR" sz="2800" dirty="0" err="1"/>
              <a:t>Empalleur</a:t>
            </a:r>
            <a:r>
              <a:rPr lang="fr-FR" sz="2800" dirty="0"/>
              <a:t> tombe follement amoureux de Katharine </a:t>
            </a:r>
            <a:r>
              <a:rPr lang="fr-FR" sz="2800" dirty="0" err="1"/>
              <a:t>Sigmed</a:t>
            </a:r>
            <a:r>
              <a:rPr lang="fr-FR" sz="2800" dirty="0"/>
              <a:t>-Siegel, la plus belle fille de la cité de </a:t>
            </a:r>
            <a:r>
              <a:rPr lang="fr-FR" sz="2800" dirty="0" err="1"/>
              <a:t>Coronne</a:t>
            </a:r>
            <a:r>
              <a:rPr lang="fr-FR" sz="2800" dirty="0"/>
              <a:t>. 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1B66CFD-E13D-43D8-B2FC-8746727E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441" y="1760556"/>
            <a:ext cx="3016614" cy="49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9C32E5-AE5A-481A-ACDB-9D2336EA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402" y="669295"/>
            <a:ext cx="5570095" cy="1293028"/>
          </a:xfrm>
        </p:spPr>
        <p:txBody>
          <a:bodyPr/>
          <a:lstStyle/>
          <a:p>
            <a:r>
              <a:rPr lang="fr-FR" dirty="0"/>
              <a:t>Premier rencontre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D874ED-AEA4-4D91-8400-B7374C79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74764" cy="4506043"/>
          </a:xfrm>
        </p:spPr>
        <p:txBody>
          <a:bodyPr>
            <a:norm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premier rencontre entre les deux se fait un matin de décembre. Tel qu’on avait l’habitude dans la cité, chaque famille devait assurer la nourriture pour les soldats et, ce matin-là, c’était le tour de la famille Siegel;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Katharina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s’efforçait de pousser un grand chariot plein de nourriture. Quand il l’a aperçue, Vlad L’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Empalleur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s’est précipité à l’aider. Le premier geste de la jeune Katharine était, bien évidemment, de recul, vu la renommée du voïvode, mais elle est quand même impressionnée par son geste. Quant à lui, il tombe amoureux à jamais de cette belle blonde aux yeux bleus.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DDD5AFB-6706-4087-815F-05B61963F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2673097"/>
            <a:ext cx="4476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6E6AEB4-39D8-4E10-8791-0F19D32C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157" y="639315"/>
            <a:ext cx="4475813" cy="1293028"/>
          </a:xfrm>
        </p:spPr>
        <p:txBody>
          <a:bodyPr/>
          <a:lstStyle/>
          <a:p>
            <a:r>
              <a:rPr lang="fr-FR" dirty="0"/>
              <a:t>AMOUR INTERDIT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F65D5A6-45C4-4BAF-951F-108CF984C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524469" cy="40241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Pourtant, une idylle entre les deux était inacceptable pour la famille, ainsi que pour la société, pour plusieurs raisons:</a:t>
            </a:r>
          </a:p>
          <a:p>
            <a:pPr marL="457200" indent="-457200">
              <a:buAutoNum type="arabicPeriod"/>
            </a:pPr>
            <a:r>
              <a:rPr lang="fr-FR" dirty="0"/>
              <a:t>Le voïvode appartenait à une grande dynastie, au contraire de Katharine, fille d’un tisseur saxon. </a:t>
            </a:r>
          </a:p>
          <a:p>
            <a:pPr marL="457200" indent="-457200">
              <a:buAutoNum type="arabicPeriod"/>
            </a:pPr>
            <a:r>
              <a:rPr lang="fr-FR" dirty="0"/>
              <a:t>Les rigueurs de la religion l’empêchait de l’épouser. D’ailleurs, Vlad l’</a:t>
            </a:r>
            <a:r>
              <a:rPr lang="fr-FR" dirty="0" err="1"/>
              <a:t>Empalleur</a:t>
            </a:r>
            <a:r>
              <a:rPr lang="fr-FR" dirty="0"/>
              <a:t> était déjà marié avec </a:t>
            </a:r>
            <a:r>
              <a:rPr lang="ro-RO" dirty="0"/>
              <a:t>Anastasia </a:t>
            </a:r>
            <a:r>
              <a:rPr lang="ro-RO" dirty="0" err="1"/>
              <a:t>Holszanska</a:t>
            </a:r>
            <a:r>
              <a:rPr lang="fr-FR" dirty="0"/>
              <a:t>.</a:t>
            </a:r>
          </a:p>
          <a:p>
            <a:pPr marL="457200" indent="-457200">
              <a:buAutoNum type="arabicPeriod"/>
            </a:pPr>
            <a:r>
              <a:rPr lang="fr-FR" dirty="0"/>
              <a:t>Katharine avait plusieurs prétendants, dont trois étaient de bonne famille, faisant tout le possible pour empêcher une idylle entre les deux.</a:t>
            </a:r>
          </a:p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585D61D-0ECA-4755-8887-880E3700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16" y="2194560"/>
            <a:ext cx="5059284" cy="427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9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B7568A-1DA2-4A5F-9780-09D40A50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5" y="764373"/>
            <a:ext cx="9437558" cy="1293028"/>
          </a:xfrm>
        </p:spPr>
        <p:txBody>
          <a:bodyPr/>
          <a:lstStyle/>
          <a:p>
            <a:r>
              <a:rPr lang="fr-FR" dirty="0"/>
              <a:t>Un amour au-delà des canons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1BCF7E6-D654-483B-ABFE-F02D27F19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819931" cy="4024125"/>
          </a:xfrm>
        </p:spPr>
        <p:txBody>
          <a:bodyPr/>
          <a:lstStyle/>
          <a:p>
            <a:r>
              <a:rPr lang="fr-FR" dirty="0"/>
              <a:t>En dépit de toutes les contraintes, les deux amoureux continuent à se voir en cachette.</a:t>
            </a:r>
          </a:p>
          <a:p>
            <a:r>
              <a:rPr lang="fr-FR" dirty="0"/>
              <a:t>Vlad l’</a:t>
            </a:r>
            <a:r>
              <a:rPr lang="fr-FR" dirty="0" err="1"/>
              <a:t>Empalleur</a:t>
            </a:r>
            <a:r>
              <a:rPr lang="fr-FR" dirty="0"/>
              <a:t> écrit au souverain pontife Pape Pius II pour lui demander le « divorce » de sa première épouse.</a:t>
            </a:r>
          </a:p>
          <a:p>
            <a:r>
              <a:rPr lang="fr-FR" dirty="0"/>
              <a:t>Le destin fait que Anastasia se suicide en 1462 et le </a:t>
            </a:r>
            <a:r>
              <a:rPr lang="fr-FR" dirty="0" err="1"/>
              <a:t>voivode</a:t>
            </a:r>
            <a:r>
              <a:rPr lang="fr-FR" dirty="0"/>
              <a:t> reste libre pour légaliser son mariage avec Katharine, avec laquelle il avait déjà trois enfants.</a:t>
            </a:r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C3ABA20-1236-4306-B4EF-C16AF99D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23" y="1953086"/>
            <a:ext cx="4541239" cy="41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2E94D9-AC46-4E49-8AB0-7CCE18CB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078" y="639315"/>
            <a:ext cx="6124731" cy="1293028"/>
          </a:xfrm>
        </p:spPr>
        <p:txBody>
          <a:bodyPr/>
          <a:lstStyle/>
          <a:p>
            <a:r>
              <a:rPr lang="fr-FR" dirty="0"/>
              <a:t>Un nouveau piège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1C96E5F-1B77-4167-B912-3A8F2703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464508" cy="40241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Veuf, </a:t>
            </a:r>
            <a:r>
              <a:rPr lang="ro-RO" dirty="0"/>
              <a:t>Vlad </a:t>
            </a:r>
            <a:r>
              <a:rPr lang="fr-FR" dirty="0"/>
              <a:t>a immédiatement pensé à épouser la belle de la cité, avec laquelle il avait déjà trois enfants:</a:t>
            </a:r>
            <a:r>
              <a:rPr lang="ro-RO" dirty="0"/>
              <a:t> Vladislav „</a:t>
            </a:r>
            <a:r>
              <a:rPr lang="ro-RO" dirty="0" err="1"/>
              <a:t>Laszlo</a:t>
            </a:r>
            <a:r>
              <a:rPr lang="ro-RO" dirty="0"/>
              <a:t>” (n. 1456), </a:t>
            </a:r>
            <a:r>
              <a:rPr lang="ro-RO" dirty="0" err="1"/>
              <a:t>Catherina</a:t>
            </a:r>
            <a:r>
              <a:rPr lang="ro-RO" dirty="0"/>
              <a:t> (n. 1459) </a:t>
            </a:r>
            <a:r>
              <a:rPr lang="fr-FR" dirty="0"/>
              <a:t>et</a:t>
            </a:r>
            <a:r>
              <a:rPr lang="ro-RO" dirty="0"/>
              <a:t> Christian (n. 1461), </a:t>
            </a:r>
            <a:r>
              <a:rPr lang="fr-FR" dirty="0"/>
              <a:t>mais il n’a pas réussi à accomplir son plan à cause d’un complot à la suite duquel il a été emprisonné. </a:t>
            </a:r>
          </a:p>
          <a:p>
            <a:r>
              <a:rPr lang="fr-FR" dirty="0"/>
              <a:t>Le roi de l’Hongrie, </a:t>
            </a:r>
            <a:r>
              <a:rPr lang="ro-RO" dirty="0"/>
              <a:t>Mathias Corvin, </a:t>
            </a:r>
            <a:r>
              <a:rPr lang="fr-FR" dirty="0"/>
              <a:t>le libère à condition qu’il épouse sa tante, </a:t>
            </a:r>
            <a:r>
              <a:rPr lang="ro-RO" dirty="0"/>
              <a:t>Elisabeta Corvin de </a:t>
            </a:r>
            <a:r>
              <a:rPr lang="ro-RO" dirty="0" err="1"/>
              <a:t>Hunyadi</a:t>
            </a:r>
            <a:r>
              <a:rPr lang="ro-RO" dirty="0"/>
              <a:t>.</a:t>
            </a:r>
            <a:endParaRPr lang="fr-FR" dirty="0"/>
          </a:p>
          <a:p>
            <a:r>
              <a:rPr lang="fr-FR" dirty="0"/>
              <a:t>Ainsi, un mariage entre les deux devient encore une fois impossible, laissant la belle Katharine dans un état de détresse.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7C4AA50-34E1-4816-B506-7B8EB2A3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443" y="2901549"/>
            <a:ext cx="4350243" cy="26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6045"/>
      </p:ext>
    </p:extLst>
  </p:cSld>
  <p:clrMapOvr>
    <a:masterClrMapping/>
  </p:clrMapOvr>
</p:sld>
</file>

<file path=ppt/theme/theme1.xml><?xml version="1.0" encoding="utf-8"?>
<a:theme xmlns:a="http://schemas.openxmlformats.org/drawingml/2006/main" name="Urmă vapori">
  <a:themeElements>
    <a:clrScheme name="Urmă vapor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rmă vapor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mă vapor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TM04033937[[fn=Urmă vapori]]</Template>
  <TotalTime>214</TotalTime>
  <Words>764</Words>
  <Application>Microsoft Office PowerPoint</Application>
  <PresentationFormat>Ecran lat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Urmă vapori</vt:lpstr>
      <vt:lpstr>Un amour interdit dans la Roumanie du XV siècle </vt:lpstr>
      <vt:lpstr>Prezentare PowerPoint</vt:lpstr>
      <vt:lpstr>Prezentare PowerPoint</vt:lpstr>
      <vt:lpstr>Vlad III l'Empaleur ou… DRACULA? </vt:lpstr>
      <vt:lpstr>Un amour interdit de vlad l’empalleur</vt:lpstr>
      <vt:lpstr>Premier rencontre</vt:lpstr>
      <vt:lpstr>AMOUR INTERDIT</vt:lpstr>
      <vt:lpstr>Un amour au-delà des canons</vt:lpstr>
      <vt:lpstr>Un nouveau piège</vt:lpstr>
      <vt:lpstr>L’amour ne s’éteint jamais…</vt:lpstr>
      <vt:lpstr>Similitudes entre  aucassin et nicolette et la légende roumaine</vt:lpstr>
      <vt:lpstr>Prezentare PowerPoint</vt:lpstr>
      <vt:lpstr>Réalisé par: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amour interdit dans la Roumanie du Xve siècle </dc:title>
  <dc:creator>Bianca BARTOS</dc:creator>
  <cp:lastModifiedBy>Bianca BARTOS</cp:lastModifiedBy>
  <cp:revision>25</cp:revision>
  <dcterms:created xsi:type="dcterms:W3CDTF">2018-12-02T17:06:43Z</dcterms:created>
  <dcterms:modified xsi:type="dcterms:W3CDTF">2018-12-03T08:42:58Z</dcterms:modified>
</cp:coreProperties>
</file>