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embeddedFontLst>
    <p:embeddedFont>
      <p:font typeface="Comfortaa"/>
      <p:regular r:id="rId14"/>
      <p:bold r:id="rId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16" roundtripDataSignature="AMtx7mgUajScwnVNX1INug8yA/93x4K23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Comfortaa-bold.fntdata"/><Relationship Id="rId14" Type="http://schemas.openxmlformats.org/officeDocument/2006/relationships/font" Target="fonts/Comfortaa-regular.fntdata"/><Relationship Id="rId16"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 name="Google Shape;5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1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1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1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1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1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1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1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1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1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1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1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3.png"/><Relationship Id="rId6"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7.jpg"/><Relationship Id="rId5" Type="http://schemas.openxmlformats.org/officeDocument/2006/relationships/image" Target="../media/image16.jpg"/><Relationship Id="rId6" Type="http://schemas.openxmlformats.org/officeDocument/2006/relationships/image" Target="../media/image4.jpg"/><Relationship Id="rId7" Type="http://schemas.openxmlformats.org/officeDocument/2006/relationships/image" Target="../media/image2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jpg"/><Relationship Id="rId4" Type="http://schemas.openxmlformats.org/officeDocument/2006/relationships/image" Target="../media/image14.jp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23.jpg"/><Relationship Id="rId6" Type="http://schemas.openxmlformats.org/officeDocument/2006/relationships/image" Target="../media/image13.jpg"/><Relationship Id="rId7" Type="http://schemas.openxmlformats.org/officeDocument/2006/relationships/image" Target="../media/image18.jpg"/><Relationship Id="rId8" Type="http://schemas.openxmlformats.org/officeDocument/2006/relationships/image" Target="../media/image2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jpg"/><Relationship Id="rId4" Type="http://schemas.openxmlformats.org/officeDocument/2006/relationships/image" Target="../media/image26.jpg"/><Relationship Id="rId9" Type="http://schemas.openxmlformats.org/officeDocument/2006/relationships/image" Target="../media/image29.jpg"/><Relationship Id="rId5" Type="http://schemas.openxmlformats.org/officeDocument/2006/relationships/image" Target="../media/image27.jpg"/><Relationship Id="rId6" Type="http://schemas.openxmlformats.org/officeDocument/2006/relationships/image" Target="../media/image24.jpg"/><Relationship Id="rId7" Type="http://schemas.openxmlformats.org/officeDocument/2006/relationships/image" Target="../media/image28.jpg"/><Relationship Id="rId8" Type="http://schemas.openxmlformats.org/officeDocument/2006/relationships/image" Target="../media/image3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53" name="Shape 53"/>
        <p:cNvGrpSpPr/>
        <p:nvPr/>
      </p:nvGrpSpPr>
      <p:grpSpPr>
        <a:xfrm>
          <a:off x="0" y="0"/>
          <a:ext cx="0" cy="0"/>
          <a:chOff x="0" y="0"/>
          <a:chExt cx="0" cy="0"/>
        </a:xfrm>
      </p:grpSpPr>
      <p:sp>
        <p:nvSpPr>
          <p:cNvPr id="54" name="Google Shape;54;p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s"/>
              <a:t>Impressions of Spanish team for the mobility C5 in Ridderkerk (The Netherlands)</a:t>
            </a:r>
            <a:endParaRPr/>
          </a:p>
        </p:txBody>
      </p:sp>
      <p:pic>
        <p:nvPicPr>
          <p:cNvPr id="55" name="Google Shape;55;p1"/>
          <p:cNvPicPr preferRelativeResize="0"/>
          <p:nvPr/>
        </p:nvPicPr>
        <p:blipFill rotWithShape="1">
          <a:blip r:embed="rId3">
            <a:alphaModFix/>
          </a:blip>
          <a:srcRect b="0" l="0" r="0" t="0"/>
          <a:stretch/>
        </p:blipFill>
        <p:spPr>
          <a:xfrm>
            <a:off x="942488" y="2995463"/>
            <a:ext cx="2619375" cy="1743075"/>
          </a:xfrm>
          <a:prstGeom prst="rect">
            <a:avLst/>
          </a:prstGeom>
          <a:noFill/>
          <a:ln>
            <a:noFill/>
          </a:ln>
        </p:spPr>
      </p:pic>
      <p:pic>
        <p:nvPicPr>
          <p:cNvPr id="56" name="Google Shape;56;p1"/>
          <p:cNvPicPr preferRelativeResize="0"/>
          <p:nvPr/>
        </p:nvPicPr>
        <p:blipFill rotWithShape="1">
          <a:blip r:embed="rId4">
            <a:alphaModFix/>
          </a:blip>
          <a:srcRect b="0" l="0" r="0" t="0"/>
          <a:stretch/>
        </p:blipFill>
        <p:spPr>
          <a:xfrm>
            <a:off x="5652300" y="2784630"/>
            <a:ext cx="2619375" cy="216477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s" u="sng"/>
              <a:t>Miguel Ángel Camacho</a:t>
            </a:r>
            <a:endParaRPr u="sng"/>
          </a:p>
        </p:txBody>
      </p:sp>
      <p:sp>
        <p:nvSpPr>
          <p:cNvPr id="62" name="Google Shape;62;p2"/>
          <p:cNvSpPr txBox="1"/>
          <p:nvPr>
            <p:ph idx="1" type="body"/>
          </p:nvPr>
        </p:nvSpPr>
        <p:spPr>
          <a:xfrm>
            <a:off x="311700" y="1152475"/>
            <a:ext cx="4260300" cy="18447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lnSpc>
                <a:spcPct val="115000"/>
              </a:lnSpc>
              <a:spcBef>
                <a:spcPts val="0"/>
              </a:spcBef>
              <a:spcAft>
                <a:spcPts val="1200"/>
              </a:spcAft>
              <a:buSzPct val="117647"/>
              <a:buNone/>
            </a:pPr>
            <a:r>
              <a:rPr lang="es">
                <a:solidFill>
                  <a:schemeClr val="dk1"/>
                </a:solidFill>
                <a:latin typeface="Comic Sans MS"/>
                <a:ea typeface="Comic Sans MS"/>
                <a:cs typeface="Comic Sans MS"/>
                <a:sym typeface="Comic Sans MS"/>
              </a:rPr>
              <a:t>I liked too much the exchange I had a lot of very good moments and I met people from all the countries. Once I arrived Jeff’s house (My exchange) in first stead I was a little nervous, but when we started talk I took confidence and we became very good friends.</a:t>
            </a:r>
            <a:endParaRPr>
              <a:solidFill>
                <a:schemeClr val="dk1"/>
              </a:solidFill>
              <a:latin typeface="Comic Sans MS"/>
              <a:ea typeface="Comic Sans MS"/>
              <a:cs typeface="Comic Sans MS"/>
              <a:sym typeface="Comic Sans MS"/>
            </a:endParaRPr>
          </a:p>
        </p:txBody>
      </p:sp>
      <p:sp>
        <p:nvSpPr>
          <p:cNvPr id="63" name="Google Shape;63;p2"/>
          <p:cNvSpPr txBox="1"/>
          <p:nvPr/>
        </p:nvSpPr>
        <p:spPr>
          <a:xfrm>
            <a:off x="4572000" y="3253225"/>
            <a:ext cx="4260300" cy="1725900"/>
          </a:xfrm>
          <a:prstGeom prst="rect">
            <a:avLst/>
          </a:prstGeom>
          <a:noFill/>
          <a:ln>
            <a:noFill/>
          </a:ln>
        </p:spPr>
        <p:txBody>
          <a:bodyPr anchorCtr="0" anchor="t" bIns="91425" lIns="91425" spcFirstLastPara="1" rIns="91425" wrap="square" tIns="91425">
            <a:normAutofit lnSpcReduction="20000"/>
          </a:bodyPr>
          <a:lstStyle/>
          <a:p>
            <a:pPr indent="0" lvl="0" marL="0" marR="0" rtl="0" algn="l">
              <a:lnSpc>
                <a:spcPct val="115000"/>
              </a:lnSpc>
              <a:spcBef>
                <a:spcPts val="0"/>
              </a:spcBef>
              <a:spcAft>
                <a:spcPts val="1200"/>
              </a:spcAft>
              <a:buClr>
                <a:srgbClr val="000000"/>
              </a:buClr>
              <a:buSzPts val="1500"/>
              <a:buFont typeface="Arial"/>
              <a:buNone/>
            </a:pPr>
            <a:r>
              <a:rPr b="0" i="0" lang="es" sz="1500" u="none" cap="none" strike="noStrike">
                <a:solidFill>
                  <a:schemeClr val="dk1"/>
                </a:solidFill>
                <a:latin typeface="Comic Sans MS"/>
                <a:ea typeface="Comic Sans MS"/>
                <a:cs typeface="Comic Sans MS"/>
                <a:sym typeface="Comic Sans MS"/>
              </a:rPr>
              <a:t>For the rest of the project I went out with people from all countries and got along with all of them. Definitely my best exchange. Even Jeff asked me to come to Spain in the summer. And I’m proud to say I don’t have too many photos because I preferred to have as much fun as I can.</a:t>
            </a:r>
            <a:endParaRPr b="0" i="0" sz="1500" u="none" cap="none" strike="noStrike">
              <a:solidFill>
                <a:schemeClr val="dk1"/>
              </a:solidFill>
              <a:latin typeface="Comic Sans MS"/>
              <a:ea typeface="Comic Sans MS"/>
              <a:cs typeface="Comic Sans MS"/>
              <a:sym typeface="Comic Sans MS"/>
            </a:endParaRPr>
          </a:p>
        </p:txBody>
      </p:sp>
      <p:pic>
        <p:nvPicPr>
          <p:cNvPr id="64" name="Google Shape;64;p2"/>
          <p:cNvPicPr preferRelativeResize="0"/>
          <p:nvPr/>
        </p:nvPicPr>
        <p:blipFill rotWithShape="1">
          <a:blip r:embed="rId3">
            <a:alphaModFix/>
          </a:blip>
          <a:srcRect b="0" l="0" r="0" t="0"/>
          <a:stretch/>
        </p:blipFill>
        <p:spPr>
          <a:xfrm>
            <a:off x="726675" y="2952312"/>
            <a:ext cx="1143451" cy="2026726"/>
          </a:xfrm>
          <a:prstGeom prst="rect">
            <a:avLst/>
          </a:prstGeom>
          <a:noFill/>
          <a:ln>
            <a:noFill/>
          </a:ln>
        </p:spPr>
      </p:pic>
      <p:pic>
        <p:nvPicPr>
          <p:cNvPr id="65" name="Google Shape;65;p2"/>
          <p:cNvPicPr preferRelativeResize="0"/>
          <p:nvPr/>
        </p:nvPicPr>
        <p:blipFill rotWithShape="1">
          <a:blip r:embed="rId4">
            <a:alphaModFix/>
          </a:blip>
          <a:srcRect b="0" l="0" r="0" t="0"/>
          <a:stretch/>
        </p:blipFill>
        <p:spPr>
          <a:xfrm>
            <a:off x="4709325" y="1017725"/>
            <a:ext cx="3432356" cy="1930700"/>
          </a:xfrm>
          <a:prstGeom prst="rect">
            <a:avLst/>
          </a:prstGeom>
          <a:noFill/>
          <a:ln>
            <a:noFill/>
          </a:ln>
        </p:spPr>
      </p:pic>
      <p:pic>
        <p:nvPicPr>
          <p:cNvPr id="66" name="Google Shape;66;p2"/>
          <p:cNvPicPr preferRelativeResize="0"/>
          <p:nvPr/>
        </p:nvPicPr>
        <p:blipFill rotWithShape="1">
          <a:blip r:embed="rId5">
            <a:alphaModFix/>
          </a:blip>
          <a:srcRect b="0" l="0" r="0" t="0"/>
          <a:stretch/>
        </p:blipFill>
        <p:spPr>
          <a:xfrm>
            <a:off x="1870125" y="2948425"/>
            <a:ext cx="1143450" cy="2034501"/>
          </a:xfrm>
          <a:prstGeom prst="rect">
            <a:avLst/>
          </a:prstGeom>
          <a:noFill/>
          <a:ln>
            <a:noFill/>
          </a:ln>
        </p:spPr>
      </p:pic>
      <p:pic>
        <p:nvPicPr>
          <p:cNvPr id="67" name="Google Shape;67;p2"/>
          <p:cNvPicPr preferRelativeResize="0"/>
          <p:nvPr/>
        </p:nvPicPr>
        <p:blipFill rotWithShape="1">
          <a:blip r:embed="rId6">
            <a:alphaModFix/>
          </a:blip>
          <a:srcRect b="0" l="0" r="0" t="0"/>
          <a:stretch/>
        </p:blipFill>
        <p:spPr>
          <a:xfrm>
            <a:off x="3013576" y="2956194"/>
            <a:ext cx="1143451" cy="202673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s"/>
              <a:t>Sara Pavón</a:t>
            </a:r>
            <a:endParaRPr/>
          </a:p>
        </p:txBody>
      </p:sp>
      <p:sp>
        <p:nvSpPr>
          <p:cNvPr id="73" name="Google Shape;73;p3"/>
          <p:cNvSpPr txBox="1"/>
          <p:nvPr>
            <p:ph idx="1" type="body"/>
          </p:nvPr>
        </p:nvSpPr>
        <p:spPr>
          <a:xfrm>
            <a:off x="0" y="1017725"/>
            <a:ext cx="4249200" cy="2660400"/>
          </a:xfrm>
          <a:prstGeom prst="rect">
            <a:avLst/>
          </a:prstGeom>
          <a:noFill/>
          <a:ln>
            <a:noFill/>
          </a:ln>
        </p:spPr>
        <p:txBody>
          <a:bodyPr anchorCtr="0" anchor="t" bIns="91425" lIns="91425" spcFirstLastPara="1" rIns="91425" wrap="square" tIns="91425">
            <a:normAutofit fontScale="77500" lnSpcReduction="20000"/>
          </a:bodyPr>
          <a:lstStyle/>
          <a:p>
            <a:pPr indent="0" lvl="0" marL="0" rtl="0" algn="l">
              <a:lnSpc>
                <a:spcPct val="115000"/>
              </a:lnSpc>
              <a:spcBef>
                <a:spcPts val="0"/>
              </a:spcBef>
              <a:spcAft>
                <a:spcPts val="0"/>
              </a:spcAft>
              <a:buSzPct val="129032"/>
              <a:buNone/>
            </a:pPr>
            <a:r>
              <a:rPr b="1" lang="es">
                <a:solidFill>
                  <a:schemeClr val="dk1"/>
                </a:solidFill>
              </a:rPr>
              <a:t>my experience at ridderkerk has been very good. I have met very good and pleasant people, the city is very beautiful and large, the landscapes were very natural. We did many activities outside the town, which was very large and with very beautiful landscapes, and we toured the city</a:t>
            </a:r>
            <a:endParaRPr b="1">
              <a:solidFill>
                <a:schemeClr val="dk1"/>
              </a:solidFill>
            </a:endParaRPr>
          </a:p>
          <a:p>
            <a:pPr indent="0" lvl="0" marL="0" rtl="0" algn="l">
              <a:lnSpc>
                <a:spcPct val="115000"/>
              </a:lnSpc>
              <a:spcBef>
                <a:spcPts val="1200"/>
              </a:spcBef>
              <a:spcAft>
                <a:spcPts val="0"/>
              </a:spcAft>
              <a:buSzPct val="129032"/>
              <a:buNone/>
            </a:pPr>
            <a:r>
              <a:t/>
            </a:r>
            <a:endParaRPr b="1">
              <a:solidFill>
                <a:schemeClr val="dk1"/>
              </a:solidFill>
            </a:endParaRPr>
          </a:p>
          <a:p>
            <a:pPr indent="0" lvl="0" marL="0" rtl="0" algn="ctr">
              <a:lnSpc>
                <a:spcPct val="115000"/>
              </a:lnSpc>
              <a:spcBef>
                <a:spcPts val="1200"/>
              </a:spcBef>
              <a:spcAft>
                <a:spcPts val="1200"/>
              </a:spcAft>
              <a:buSzPct val="129032"/>
              <a:buNone/>
            </a:pPr>
            <a:r>
              <a:rPr b="1" lang="es">
                <a:solidFill>
                  <a:schemeClr val="dk1"/>
                </a:solidFill>
              </a:rPr>
              <a:t>As for the family that housing to my , they were very welcoming to me.</a:t>
            </a:r>
            <a:endParaRPr b="1">
              <a:solidFill>
                <a:schemeClr val="dk1"/>
              </a:solidFill>
            </a:endParaRPr>
          </a:p>
        </p:txBody>
      </p:sp>
      <p:pic>
        <p:nvPicPr>
          <p:cNvPr id="74" name="Google Shape;74;p3"/>
          <p:cNvPicPr preferRelativeResize="0"/>
          <p:nvPr/>
        </p:nvPicPr>
        <p:blipFill rotWithShape="1">
          <a:blip r:embed="rId3">
            <a:alphaModFix/>
          </a:blip>
          <a:srcRect b="0" l="0" r="0" t="0"/>
          <a:stretch/>
        </p:blipFill>
        <p:spPr>
          <a:xfrm>
            <a:off x="7363750" y="2850150"/>
            <a:ext cx="1851151" cy="2381875"/>
          </a:xfrm>
          <a:prstGeom prst="rect">
            <a:avLst/>
          </a:prstGeom>
          <a:noFill/>
          <a:ln>
            <a:noFill/>
          </a:ln>
        </p:spPr>
      </p:pic>
      <p:pic>
        <p:nvPicPr>
          <p:cNvPr id="75" name="Google Shape;75;p3"/>
          <p:cNvPicPr preferRelativeResize="0"/>
          <p:nvPr/>
        </p:nvPicPr>
        <p:blipFill rotWithShape="1">
          <a:blip r:embed="rId4">
            <a:alphaModFix/>
          </a:blip>
          <a:srcRect b="0" l="0" r="0" t="0"/>
          <a:stretch/>
        </p:blipFill>
        <p:spPr>
          <a:xfrm>
            <a:off x="4249059" y="189873"/>
            <a:ext cx="1851151" cy="2660278"/>
          </a:xfrm>
          <a:prstGeom prst="rect">
            <a:avLst/>
          </a:prstGeom>
          <a:noFill/>
          <a:ln>
            <a:noFill/>
          </a:ln>
        </p:spPr>
      </p:pic>
      <p:pic>
        <p:nvPicPr>
          <p:cNvPr id="76" name="Google Shape;76;p3"/>
          <p:cNvPicPr preferRelativeResize="0"/>
          <p:nvPr/>
        </p:nvPicPr>
        <p:blipFill rotWithShape="1">
          <a:blip r:embed="rId5">
            <a:alphaModFix/>
          </a:blip>
          <a:srcRect b="0" l="0" r="0" t="0"/>
          <a:stretch/>
        </p:blipFill>
        <p:spPr>
          <a:xfrm>
            <a:off x="4874125" y="2908083"/>
            <a:ext cx="1851149" cy="2235418"/>
          </a:xfrm>
          <a:prstGeom prst="rect">
            <a:avLst/>
          </a:prstGeom>
          <a:noFill/>
          <a:ln>
            <a:noFill/>
          </a:ln>
        </p:spPr>
      </p:pic>
      <p:pic>
        <p:nvPicPr>
          <p:cNvPr id="77" name="Google Shape;77;p3"/>
          <p:cNvPicPr preferRelativeResize="0"/>
          <p:nvPr/>
        </p:nvPicPr>
        <p:blipFill rotWithShape="1">
          <a:blip r:embed="rId6">
            <a:alphaModFix/>
          </a:blip>
          <a:srcRect b="0" l="0" r="0" t="0"/>
          <a:stretch/>
        </p:blipFill>
        <p:spPr>
          <a:xfrm>
            <a:off x="6359275" y="189875"/>
            <a:ext cx="2473027" cy="2660275"/>
          </a:xfrm>
          <a:prstGeom prst="rect">
            <a:avLst/>
          </a:prstGeom>
          <a:noFill/>
          <a:ln>
            <a:noFill/>
          </a:ln>
        </p:spPr>
      </p:pic>
      <p:pic>
        <p:nvPicPr>
          <p:cNvPr id="78" name="Google Shape;78;p3"/>
          <p:cNvPicPr preferRelativeResize="0"/>
          <p:nvPr/>
        </p:nvPicPr>
        <p:blipFill rotWithShape="1">
          <a:blip r:embed="rId7">
            <a:alphaModFix/>
          </a:blip>
          <a:srcRect b="0" l="0" r="0" t="0"/>
          <a:stretch/>
        </p:blipFill>
        <p:spPr>
          <a:xfrm>
            <a:off x="0" y="3678125"/>
            <a:ext cx="4572001" cy="14653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s"/>
              <a:t>Rosa Rojas</a:t>
            </a:r>
            <a:endParaRPr/>
          </a:p>
        </p:txBody>
      </p:sp>
      <p:sp>
        <p:nvSpPr>
          <p:cNvPr id="84" name="Google Shape;84;p4"/>
          <p:cNvSpPr txBox="1"/>
          <p:nvPr>
            <p:ph idx="1" type="body"/>
          </p:nvPr>
        </p:nvSpPr>
        <p:spPr>
          <a:xfrm>
            <a:off x="311700" y="1152475"/>
            <a:ext cx="5236200" cy="2868900"/>
          </a:xfrm>
          <a:prstGeom prst="rect">
            <a:avLst/>
          </a:prstGeom>
          <a:noFill/>
          <a:ln>
            <a:noFill/>
          </a:ln>
        </p:spPr>
        <p:txBody>
          <a:bodyPr anchorCtr="0" anchor="t" bIns="91425" lIns="91425" spcFirstLastPara="1" rIns="91425" wrap="square" tIns="91425">
            <a:normAutofit fontScale="77500" lnSpcReduction="10000"/>
          </a:bodyPr>
          <a:lstStyle/>
          <a:p>
            <a:pPr indent="0" lvl="0" marL="0" rtl="0" algn="l">
              <a:lnSpc>
                <a:spcPct val="115000"/>
              </a:lnSpc>
              <a:spcBef>
                <a:spcPts val="0"/>
              </a:spcBef>
              <a:spcAft>
                <a:spcPts val="0"/>
              </a:spcAft>
              <a:buSzPct val="129032"/>
              <a:buNone/>
            </a:pPr>
            <a:r>
              <a:rPr b="1" lang="es">
                <a:solidFill>
                  <a:srgbClr val="000000"/>
                </a:solidFill>
                <a:latin typeface="Comfortaa"/>
                <a:ea typeface="Comfortaa"/>
                <a:cs typeface="Comfortaa"/>
                <a:sym typeface="Comfortaa"/>
              </a:rPr>
              <a:t>My experience in ridderkerk has been very welcoming, the city has enchanted me. One aspect to highlight is the large number of people who cycle through the city and the large buildings that it has. About the highschool, it was a huge space with many classes and many possibilities to work in the future.</a:t>
            </a:r>
            <a:endParaRPr b="1">
              <a:solidFill>
                <a:srgbClr val="000000"/>
              </a:solidFill>
              <a:latin typeface="Comfortaa"/>
              <a:ea typeface="Comfortaa"/>
              <a:cs typeface="Comfortaa"/>
              <a:sym typeface="Comfortaa"/>
            </a:endParaRPr>
          </a:p>
          <a:p>
            <a:pPr indent="0" lvl="0" marL="0" rtl="0" algn="l">
              <a:lnSpc>
                <a:spcPct val="115000"/>
              </a:lnSpc>
              <a:spcBef>
                <a:spcPts val="1200"/>
              </a:spcBef>
              <a:spcAft>
                <a:spcPts val="1200"/>
              </a:spcAft>
              <a:buSzPct val="129032"/>
              <a:buNone/>
            </a:pPr>
            <a:r>
              <a:rPr b="1" lang="es">
                <a:solidFill>
                  <a:srgbClr val="000000"/>
                </a:solidFill>
                <a:latin typeface="Comfortaa"/>
                <a:ea typeface="Comfortaa"/>
                <a:cs typeface="Comfortaa"/>
                <a:sym typeface="Comfortaa"/>
              </a:rPr>
              <a:t>In general, the experience has been incredible, I have met charming people, the atmosphere of the people is very good, we visit more sites and the activities carried out have been super cool. </a:t>
            </a:r>
            <a:endParaRPr b="1">
              <a:solidFill>
                <a:srgbClr val="000000"/>
              </a:solidFill>
              <a:latin typeface="Comfortaa"/>
              <a:ea typeface="Comfortaa"/>
              <a:cs typeface="Comfortaa"/>
              <a:sym typeface="Comfortaa"/>
            </a:endParaRPr>
          </a:p>
        </p:txBody>
      </p:sp>
      <p:pic>
        <p:nvPicPr>
          <p:cNvPr id="85" name="Google Shape;85;p4"/>
          <p:cNvPicPr preferRelativeResize="0"/>
          <p:nvPr/>
        </p:nvPicPr>
        <p:blipFill rotWithShape="1">
          <a:blip r:embed="rId3">
            <a:alphaModFix/>
          </a:blip>
          <a:srcRect b="0" l="0" r="0" t="0"/>
          <a:stretch/>
        </p:blipFill>
        <p:spPr>
          <a:xfrm>
            <a:off x="5547900" y="85325"/>
            <a:ext cx="1675326" cy="2233748"/>
          </a:xfrm>
          <a:prstGeom prst="rect">
            <a:avLst/>
          </a:prstGeom>
          <a:noFill/>
          <a:ln>
            <a:noFill/>
          </a:ln>
        </p:spPr>
      </p:pic>
      <p:pic>
        <p:nvPicPr>
          <p:cNvPr id="86" name="Google Shape;86;p4"/>
          <p:cNvPicPr preferRelativeResize="0"/>
          <p:nvPr/>
        </p:nvPicPr>
        <p:blipFill rotWithShape="1">
          <a:blip r:embed="rId4">
            <a:alphaModFix/>
          </a:blip>
          <a:srcRect b="0" l="0" r="0" t="0"/>
          <a:stretch/>
        </p:blipFill>
        <p:spPr>
          <a:xfrm>
            <a:off x="7301827" y="583971"/>
            <a:ext cx="1675326" cy="2233768"/>
          </a:xfrm>
          <a:prstGeom prst="rect">
            <a:avLst/>
          </a:prstGeom>
          <a:noFill/>
          <a:ln>
            <a:noFill/>
          </a:ln>
        </p:spPr>
      </p:pic>
      <p:pic>
        <p:nvPicPr>
          <p:cNvPr id="87" name="Google Shape;87;p4"/>
          <p:cNvPicPr preferRelativeResize="0"/>
          <p:nvPr/>
        </p:nvPicPr>
        <p:blipFill rotWithShape="1">
          <a:blip r:embed="rId5">
            <a:alphaModFix/>
          </a:blip>
          <a:srcRect b="0" l="0" r="0" t="0"/>
          <a:stretch/>
        </p:blipFill>
        <p:spPr>
          <a:xfrm>
            <a:off x="2417150" y="3662853"/>
            <a:ext cx="2636841" cy="1480648"/>
          </a:xfrm>
          <a:prstGeom prst="rect">
            <a:avLst/>
          </a:prstGeom>
          <a:noFill/>
          <a:ln>
            <a:noFill/>
          </a:ln>
        </p:spPr>
      </p:pic>
      <p:pic>
        <p:nvPicPr>
          <p:cNvPr id="88" name="Google Shape;88;p4"/>
          <p:cNvPicPr preferRelativeResize="0"/>
          <p:nvPr/>
        </p:nvPicPr>
        <p:blipFill rotWithShape="1">
          <a:blip r:embed="rId6">
            <a:alphaModFix/>
          </a:blip>
          <a:srcRect b="0" l="0" r="0" t="0"/>
          <a:stretch/>
        </p:blipFill>
        <p:spPr>
          <a:xfrm>
            <a:off x="7152383" y="3376632"/>
            <a:ext cx="1974200" cy="1480650"/>
          </a:xfrm>
          <a:prstGeom prst="rect">
            <a:avLst/>
          </a:prstGeom>
          <a:noFill/>
          <a:ln>
            <a:noFill/>
          </a:ln>
        </p:spPr>
      </p:pic>
      <p:pic>
        <p:nvPicPr>
          <p:cNvPr id="89" name="Google Shape;89;p4"/>
          <p:cNvPicPr preferRelativeResize="0"/>
          <p:nvPr/>
        </p:nvPicPr>
        <p:blipFill rotWithShape="1">
          <a:blip r:embed="rId7">
            <a:alphaModFix/>
          </a:blip>
          <a:srcRect b="0" l="0" r="0" t="0"/>
          <a:stretch/>
        </p:blipFill>
        <p:spPr>
          <a:xfrm>
            <a:off x="5265525" y="2786640"/>
            <a:ext cx="1675326" cy="223378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5"/>
          <p:cNvSpPr txBox="1"/>
          <p:nvPr>
            <p:ph type="title"/>
          </p:nvPr>
        </p:nvSpPr>
        <p:spPr>
          <a:xfrm>
            <a:off x="0" y="0"/>
            <a:ext cx="4114200" cy="533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s"/>
              <a:t>Claudia Mei Vera</a:t>
            </a:r>
            <a:endParaRPr/>
          </a:p>
        </p:txBody>
      </p:sp>
      <p:sp>
        <p:nvSpPr>
          <p:cNvPr id="95" name="Google Shape;95;p5"/>
          <p:cNvSpPr txBox="1"/>
          <p:nvPr>
            <p:ph idx="1" type="body"/>
          </p:nvPr>
        </p:nvSpPr>
        <p:spPr>
          <a:xfrm>
            <a:off x="0" y="533400"/>
            <a:ext cx="5637900" cy="2098500"/>
          </a:xfrm>
          <a:prstGeom prst="rect">
            <a:avLst/>
          </a:prstGeom>
          <a:noFill/>
          <a:ln>
            <a:noFill/>
          </a:ln>
        </p:spPr>
        <p:txBody>
          <a:bodyPr anchorCtr="0" anchor="t" bIns="91425" lIns="91425" spcFirstLastPara="1" rIns="91425" wrap="square" tIns="91425">
            <a:normAutofit fontScale="70000" lnSpcReduction="10000"/>
          </a:bodyPr>
          <a:lstStyle/>
          <a:p>
            <a:pPr indent="0" lvl="0" marL="0" rtl="0" algn="l">
              <a:lnSpc>
                <a:spcPct val="115000"/>
              </a:lnSpc>
              <a:spcBef>
                <a:spcPts val="0"/>
              </a:spcBef>
              <a:spcAft>
                <a:spcPts val="0"/>
              </a:spcAft>
              <a:buSzPct val="142857"/>
              <a:buNone/>
            </a:pPr>
            <a:r>
              <a:rPr lang="es">
                <a:solidFill>
                  <a:srgbClr val="000000"/>
                </a:solidFill>
              </a:rPr>
              <a:t>My experience in Ridderkerk was stunning. When I got there, I saw a lot of skyscrapers. Also when they did a high school tour was nice, their high school was very big in addition they have a big dining room. The thing that impressed me the most is that all students go on bike or boat to the school.</a:t>
            </a:r>
            <a:endParaRPr>
              <a:solidFill>
                <a:srgbClr val="000000"/>
              </a:solidFill>
            </a:endParaRPr>
          </a:p>
          <a:p>
            <a:pPr indent="0" lvl="0" marL="0" rtl="0" algn="l">
              <a:lnSpc>
                <a:spcPct val="115000"/>
              </a:lnSpc>
              <a:spcBef>
                <a:spcPts val="1200"/>
              </a:spcBef>
              <a:spcAft>
                <a:spcPts val="0"/>
              </a:spcAft>
              <a:buSzPct val="142857"/>
              <a:buNone/>
            </a:pPr>
            <a:r>
              <a:rPr lang="es">
                <a:solidFill>
                  <a:srgbClr val="000000"/>
                </a:solidFill>
              </a:rPr>
              <a:t>My host family was fantastic with me, we ate exotic food </a:t>
            </a:r>
            <a:endParaRPr>
              <a:solidFill>
                <a:srgbClr val="000000"/>
              </a:solidFill>
            </a:endParaRPr>
          </a:p>
          <a:p>
            <a:pPr indent="0" lvl="0" marL="0" rtl="0" algn="l">
              <a:lnSpc>
                <a:spcPct val="115000"/>
              </a:lnSpc>
              <a:spcBef>
                <a:spcPts val="1200"/>
              </a:spcBef>
              <a:spcAft>
                <a:spcPts val="1200"/>
              </a:spcAft>
              <a:buSzPct val="142857"/>
              <a:buNone/>
            </a:pPr>
            <a:r>
              <a:rPr lang="es">
                <a:solidFill>
                  <a:srgbClr val="000000"/>
                </a:solidFill>
              </a:rPr>
              <a:t>In conclusion I would like to do another erasmus project because is an unforgettable experience.</a:t>
            </a:r>
            <a:endParaRPr>
              <a:solidFill>
                <a:srgbClr val="000000"/>
              </a:solidFill>
            </a:endParaRPr>
          </a:p>
        </p:txBody>
      </p:sp>
      <p:pic>
        <p:nvPicPr>
          <p:cNvPr id="96" name="Google Shape;96;p5"/>
          <p:cNvPicPr preferRelativeResize="0"/>
          <p:nvPr/>
        </p:nvPicPr>
        <p:blipFill rotWithShape="1">
          <a:blip r:embed="rId3">
            <a:alphaModFix/>
          </a:blip>
          <a:srcRect b="0" l="0" r="0" t="0"/>
          <a:stretch/>
        </p:blipFill>
        <p:spPr>
          <a:xfrm>
            <a:off x="5943358" y="2752515"/>
            <a:ext cx="2996623" cy="2247475"/>
          </a:xfrm>
          <a:prstGeom prst="rect">
            <a:avLst/>
          </a:prstGeom>
          <a:noFill/>
          <a:ln>
            <a:noFill/>
          </a:ln>
        </p:spPr>
      </p:pic>
      <p:pic>
        <p:nvPicPr>
          <p:cNvPr id="97" name="Google Shape;97;p5"/>
          <p:cNvPicPr preferRelativeResize="0"/>
          <p:nvPr/>
        </p:nvPicPr>
        <p:blipFill rotWithShape="1">
          <a:blip r:embed="rId4">
            <a:alphaModFix/>
          </a:blip>
          <a:srcRect b="0" l="0" r="0" t="0"/>
          <a:stretch/>
        </p:blipFill>
        <p:spPr>
          <a:xfrm>
            <a:off x="7366175" y="533388"/>
            <a:ext cx="1573803" cy="2098404"/>
          </a:xfrm>
          <a:prstGeom prst="rect">
            <a:avLst/>
          </a:prstGeom>
          <a:noFill/>
          <a:ln>
            <a:noFill/>
          </a:ln>
        </p:spPr>
      </p:pic>
      <p:pic>
        <p:nvPicPr>
          <p:cNvPr id="98" name="Google Shape;98;p5"/>
          <p:cNvPicPr preferRelativeResize="0"/>
          <p:nvPr/>
        </p:nvPicPr>
        <p:blipFill rotWithShape="1">
          <a:blip r:embed="rId5">
            <a:alphaModFix/>
          </a:blip>
          <a:srcRect b="0" l="0" r="0" t="0"/>
          <a:stretch/>
        </p:blipFill>
        <p:spPr>
          <a:xfrm>
            <a:off x="5637844" y="533387"/>
            <a:ext cx="1573795" cy="2098424"/>
          </a:xfrm>
          <a:prstGeom prst="rect">
            <a:avLst/>
          </a:prstGeom>
          <a:noFill/>
          <a:ln>
            <a:noFill/>
          </a:ln>
        </p:spPr>
      </p:pic>
      <p:pic>
        <p:nvPicPr>
          <p:cNvPr id="99" name="Google Shape;99;p5"/>
          <p:cNvPicPr preferRelativeResize="0"/>
          <p:nvPr/>
        </p:nvPicPr>
        <p:blipFill rotWithShape="1">
          <a:blip r:embed="rId6">
            <a:alphaModFix/>
          </a:blip>
          <a:srcRect b="0" l="0" r="0" t="0"/>
          <a:stretch/>
        </p:blipFill>
        <p:spPr>
          <a:xfrm>
            <a:off x="4114197" y="2752524"/>
            <a:ext cx="1685600" cy="2247477"/>
          </a:xfrm>
          <a:prstGeom prst="rect">
            <a:avLst/>
          </a:prstGeom>
          <a:noFill/>
          <a:ln>
            <a:noFill/>
          </a:ln>
        </p:spPr>
      </p:pic>
      <p:pic>
        <p:nvPicPr>
          <p:cNvPr id="100" name="Google Shape;100;p5"/>
          <p:cNvPicPr preferRelativeResize="0"/>
          <p:nvPr/>
        </p:nvPicPr>
        <p:blipFill rotWithShape="1">
          <a:blip r:embed="rId7">
            <a:alphaModFix/>
          </a:blip>
          <a:srcRect b="0" l="0" r="0" t="0"/>
          <a:stretch/>
        </p:blipFill>
        <p:spPr>
          <a:xfrm>
            <a:off x="2285050" y="2752525"/>
            <a:ext cx="1685600" cy="2247467"/>
          </a:xfrm>
          <a:prstGeom prst="rect">
            <a:avLst/>
          </a:prstGeom>
          <a:noFill/>
          <a:ln>
            <a:noFill/>
          </a:ln>
        </p:spPr>
      </p:pic>
      <p:pic>
        <p:nvPicPr>
          <p:cNvPr id="101" name="Google Shape;101;p5"/>
          <p:cNvPicPr preferRelativeResize="0"/>
          <p:nvPr/>
        </p:nvPicPr>
        <p:blipFill rotWithShape="1">
          <a:blip r:embed="rId8">
            <a:alphaModFix/>
          </a:blip>
          <a:srcRect b="0" l="0" r="0" t="0"/>
          <a:stretch/>
        </p:blipFill>
        <p:spPr>
          <a:xfrm>
            <a:off x="126650" y="3488850"/>
            <a:ext cx="2014851" cy="151113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s"/>
              <a:t>Silvio Benavides</a:t>
            </a:r>
            <a:endParaRPr/>
          </a:p>
        </p:txBody>
      </p:sp>
      <p:sp>
        <p:nvSpPr>
          <p:cNvPr id="107" name="Google Shape;107;p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s"/>
              <a:t>My experience in Ridderkerk  was very good. In It I discovered many things, for example, the kids go to school in ship, this is very interesting. My host family in Rotterdam was nice with me. In the city there are skyscrapers and many blocks of flats. In addition, in it there were too many malls. </a:t>
            </a:r>
            <a:endParaRPr/>
          </a:p>
          <a:p>
            <a:pPr indent="0" lvl="0" marL="0" rtl="0" algn="l">
              <a:lnSpc>
                <a:spcPct val="115000"/>
              </a:lnSpc>
              <a:spcBef>
                <a:spcPts val="1200"/>
              </a:spcBef>
              <a:spcAft>
                <a:spcPts val="0"/>
              </a:spcAft>
              <a:buSzPts val="1800"/>
              <a:buNone/>
            </a:pPr>
            <a:r>
              <a:rPr lang="es"/>
              <a:t>In conclusion, the experience was gorgeous.</a:t>
            </a:r>
            <a:endParaRPr/>
          </a:p>
          <a:p>
            <a:pPr indent="0" lvl="0" marL="0" rtl="0" algn="l">
              <a:lnSpc>
                <a:spcPct val="115000"/>
              </a:lnSpc>
              <a:spcBef>
                <a:spcPts val="1200"/>
              </a:spcBef>
              <a:spcAft>
                <a:spcPts val="0"/>
              </a:spcAft>
              <a:buSzPts val="1800"/>
              <a:buNone/>
            </a:pPr>
            <a:r>
              <a:rPr lang="es"/>
              <a:t>Silvio </a:t>
            </a:r>
            <a:endParaRPr/>
          </a:p>
          <a:p>
            <a:pPr indent="0" lvl="0" marL="0" rtl="0" algn="l">
              <a:lnSpc>
                <a:spcPct val="115000"/>
              </a:lnSpc>
              <a:spcBef>
                <a:spcPts val="1200"/>
              </a:spcBef>
              <a:spcAft>
                <a:spcPts val="1200"/>
              </a:spcAft>
              <a:buSzPts val="18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7"/>
          <p:cNvSpPr txBox="1"/>
          <p:nvPr>
            <p:ph type="title"/>
          </p:nvPr>
        </p:nvSpPr>
        <p:spPr>
          <a:xfrm>
            <a:off x="311700" y="445025"/>
            <a:ext cx="1133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s"/>
              <a:t>Nelly</a:t>
            </a:r>
            <a:endParaRPr/>
          </a:p>
        </p:txBody>
      </p:sp>
      <p:sp>
        <p:nvSpPr>
          <p:cNvPr id="113" name="Google Shape;113;p7"/>
          <p:cNvSpPr txBox="1"/>
          <p:nvPr>
            <p:ph idx="1" type="body"/>
          </p:nvPr>
        </p:nvSpPr>
        <p:spPr>
          <a:xfrm>
            <a:off x="311700" y="1152475"/>
            <a:ext cx="3921900" cy="3045300"/>
          </a:xfrm>
          <a:prstGeom prst="rect">
            <a:avLst/>
          </a:prstGeom>
          <a:noFill/>
          <a:ln>
            <a:noFill/>
          </a:ln>
        </p:spPr>
        <p:txBody>
          <a:bodyPr anchorCtr="0" anchor="t" bIns="91425" lIns="91425" spcFirstLastPara="1" rIns="91425" wrap="square" tIns="91425">
            <a:normAutofit fontScale="55000" lnSpcReduction="20000"/>
          </a:bodyPr>
          <a:lstStyle/>
          <a:p>
            <a:pPr indent="0" lvl="0" marL="0" rtl="0" algn="l">
              <a:lnSpc>
                <a:spcPct val="115000"/>
              </a:lnSpc>
              <a:spcBef>
                <a:spcPts val="0"/>
              </a:spcBef>
              <a:spcAft>
                <a:spcPts val="1200"/>
              </a:spcAft>
              <a:buSzPct val="100000"/>
              <a:buNone/>
            </a:pPr>
            <a:r>
              <a:rPr lang="es"/>
              <a:t>This mobility have given to us the experience to learn the way of live in </a:t>
            </a:r>
            <a:r>
              <a:rPr lang="es"/>
              <a:t>Central Europe,the food, the timetable, the school organization or the educational </a:t>
            </a:r>
            <a:r>
              <a:rPr lang="es"/>
              <a:t>system are developed looking for the society improvement and the conciliation between work and family. In this mobility we have observe people care the environment in their daily life using the bike and the public transport combine.Has been very interesting the topic worked “ what is Europe for you” because I think European citizens are losing the European identity and the confidence in European Union. Erasmus projects are the main way to create the European feelings in people in this uncertain time we are living of wars and crisis. The most surprising thing for me is how has been created the new Rotterdam after to be destroyed in Second World War, like a place where has been developed all the architecture modern and contemporary movements getting an authentic museum of architecture relationship with the industrial heritage without lose their traditions</a:t>
            </a:r>
            <a:endParaRPr/>
          </a:p>
        </p:txBody>
      </p:sp>
      <p:pic>
        <p:nvPicPr>
          <p:cNvPr id="114" name="Google Shape;114;p7"/>
          <p:cNvPicPr preferRelativeResize="0"/>
          <p:nvPr/>
        </p:nvPicPr>
        <p:blipFill>
          <a:blip r:embed="rId3">
            <a:alphaModFix/>
          </a:blip>
          <a:stretch>
            <a:fillRect/>
          </a:stretch>
        </p:blipFill>
        <p:spPr>
          <a:xfrm>
            <a:off x="4572003" y="1968400"/>
            <a:ext cx="2512793" cy="1413452"/>
          </a:xfrm>
          <a:prstGeom prst="rect">
            <a:avLst/>
          </a:prstGeom>
          <a:noFill/>
          <a:ln>
            <a:noFill/>
          </a:ln>
        </p:spPr>
      </p:pic>
      <p:pic>
        <p:nvPicPr>
          <p:cNvPr id="115" name="Google Shape;115;p7"/>
          <p:cNvPicPr preferRelativeResize="0"/>
          <p:nvPr/>
        </p:nvPicPr>
        <p:blipFill>
          <a:blip r:embed="rId4">
            <a:alphaModFix/>
          </a:blip>
          <a:stretch>
            <a:fillRect/>
          </a:stretch>
        </p:blipFill>
        <p:spPr>
          <a:xfrm>
            <a:off x="4572002" y="3577463"/>
            <a:ext cx="2512803" cy="1413452"/>
          </a:xfrm>
          <a:prstGeom prst="rect">
            <a:avLst/>
          </a:prstGeom>
          <a:noFill/>
          <a:ln>
            <a:noFill/>
          </a:ln>
        </p:spPr>
      </p:pic>
      <p:pic>
        <p:nvPicPr>
          <p:cNvPr id="116" name="Google Shape;116;p7"/>
          <p:cNvPicPr preferRelativeResize="0"/>
          <p:nvPr/>
        </p:nvPicPr>
        <p:blipFill>
          <a:blip r:embed="rId5">
            <a:alphaModFix/>
          </a:blip>
          <a:stretch>
            <a:fillRect/>
          </a:stretch>
        </p:blipFill>
        <p:spPr>
          <a:xfrm>
            <a:off x="494431" y="3762704"/>
            <a:ext cx="1494370" cy="1120778"/>
          </a:xfrm>
          <a:prstGeom prst="rect">
            <a:avLst/>
          </a:prstGeom>
          <a:noFill/>
          <a:ln>
            <a:noFill/>
          </a:ln>
        </p:spPr>
      </p:pic>
      <p:pic>
        <p:nvPicPr>
          <p:cNvPr id="117" name="Google Shape;117;p7"/>
          <p:cNvPicPr preferRelativeResize="0"/>
          <p:nvPr/>
        </p:nvPicPr>
        <p:blipFill>
          <a:blip r:embed="rId6">
            <a:alphaModFix/>
          </a:blip>
          <a:stretch>
            <a:fillRect/>
          </a:stretch>
        </p:blipFill>
        <p:spPr>
          <a:xfrm>
            <a:off x="2280951" y="3762700"/>
            <a:ext cx="2183499" cy="1228224"/>
          </a:xfrm>
          <a:prstGeom prst="rect">
            <a:avLst/>
          </a:prstGeom>
          <a:noFill/>
          <a:ln>
            <a:noFill/>
          </a:ln>
        </p:spPr>
      </p:pic>
      <p:pic>
        <p:nvPicPr>
          <p:cNvPr id="118" name="Google Shape;118;p7"/>
          <p:cNvPicPr preferRelativeResize="0"/>
          <p:nvPr/>
        </p:nvPicPr>
        <p:blipFill>
          <a:blip r:embed="rId7">
            <a:alphaModFix/>
          </a:blip>
          <a:stretch>
            <a:fillRect/>
          </a:stretch>
        </p:blipFill>
        <p:spPr>
          <a:xfrm>
            <a:off x="7237195" y="152400"/>
            <a:ext cx="1754406" cy="3118944"/>
          </a:xfrm>
          <a:prstGeom prst="rect">
            <a:avLst/>
          </a:prstGeom>
          <a:noFill/>
          <a:ln>
            <a:noFill/>
          </a:ln>
        </p:spPr>
      </p:pic>
      <p:pic>
        <p:nvPicPr>
          <p:cNvPr id="119" name="Google Shape;119;p7"/>
          <p:cNvPicPr preferRelativeResize="0"/>
          <p:nvPr/>
        </p:nvPicPr>
        <p:blipFill>
          <a:blip r:embed="rId8">
            <a:alphaModFix/>
          </a:blip>
          <a:stretch>
            <a:fillRect/>
          </a:stretch>
        </p:blipFill>
        <p:spPr>
          <a:xfrm>
            <a:off x="7547545" y="3528401"/>
            <a:ext cx="1133698" cy="1511597"/>
          </a:xfrm>
          <a:prstGeom prst="rect">
            <a:avLst/>
          </a:prstGeom>
          <a:noFill/>
          <a:ln>
            <a:noFill/>
          </a:ln>
        </p:spPr>
      </p:pic>
      <p:pic>
        <p:nvPicPr>
          <p:cNvPr id="120" name="Google Shape;120;p7"/>
          <p:cNvPicPr preferRelativeResize="0"/>
          <p:nvPr/>
        </p:nvPicPr>
        <p:blipFill>
          <a:blip r:embed="rId9">
            <a:alphaModFix/>
          </a:blip>
          <a:stretch>
            <a:fillRect/>
          </a:stretch>
        </p:blipFill>
        <p:spPr>
          <a:xfrm>
            <a:off x="4510673" y="359324"/>
            <a:ext cx="2512803" cy="14134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s"/>
              <a:t>Josefa Cortés</a:t>
            </a:r>
            <a:endParaRPr/>
          </a:p>
        </p:txBody>
      </p:sp>
      <p:sp>
        <p:nvSpPr>
          <p:cNvPr id="126" name="Google Shape;126;p8"/>
          <p:cNvSpPr txBox="1"/>
          <p:nvPr>
            <p:ph idx="1" type="body"/>
          </p:nvPr>
        </p:nvSpPr>
        <p:spPr>
          <a:xfrm rot="-235">
            <a:off x="394150" y="1279675"/>
            <a:ext cx="4389000" cy="2169900"/>
          </a:xfrm>
          <a:prstGeom prst="rect">
            <a:avLst/>
          </a:prstGeom>
          <a:noFill/>
          <a:ln>
            <a:noFill/>
          </a:ln>
        </p:spPr>
        <p:txBody>
          <a:bodyPr anchorCtr="0" anchor="t" bIns="91425" lIns="91425" spcFirstLastPara="1" rIns="91425" wrap="square" tIns="91425">
            <a:noAutofit/>
          </a:bodyPr>
          <a:lstStyle/>
          <a:p>
            <a:pPr indent="0" lvl="0" marL="0" marR="38100" rtl="0" algn="just">
              <a:lnSpc>
                <a:spcPct val="98571"/>
              </a:lnSpc>
              <a:spcBef>
                <a:spcPts val="0"/>
              </a:spcBef>
              <a:spcAft>
                <a:spcPts val="0"/>
              </a:spcAft>
              <a:buSzPts val="795"/>
              <a:buNone/>
            </a:pPr>
            <a:r>
              <a:rPr lang="es" sz="1492">
                <a:solidFill>
                  <a:srgbClr val="202124"/>
                </a:solidFill>
                <a:highlight>
                  <a:srgbClr val="F8F9FA"/>
                </a:highlight>
              </a:rPr>
              <a:t>Despite the inconvenience of the weather, the stay in Rotterdam has been rewarding. I would highlight having been able to enjoy the typical life of that quiet city, especially bike rides. Also being able to check another educational system different from Spanish: different methodology and large economic investment. </a:t>
            </a:r>
            <a:endParaRPr sz="1492">
              <a:solidFill>
                <a:srgbClr val="202124"/>
              </a:solidFill>
              <a:highlight>
                <a:srgbClr val="F8F9FA"/>
              </a:highlight>
            </a:endParaRPr>
          </a:p>
          <a:p>
            <a:pPr indent="0" lvl="0" marL="0" marR="38100" rtl="0" algn="just">
              <a:lnSpc>
                <a:spcPct val="98571"/>
              </a:lnSpc>
              <a:spcBef>
                <a:spcPts val="0"/>
              </a:spcBef>
              <a:spcAft>
                <a:spcPts val="0"/>
              </a:spcAft>
              <a:buSzPts val="795"/>
              <a:buNone/>
            </a:pPr>
            <a:r>
              <a:rPr lang="es" sz="1492">
                <a:solidFill>
                  <a:srgbClr val="202124"/>
                </a:solidFill>
                <a:highlight>
                  <a:srgbClr val="F8F9FA"/>
                </a:highlight>
              </a:rPr>
              <a:t>The topic of work, European identity, it seemed very appropriate in the days we are living.I think it is very good to reflect on the values ​​we share. It is a way of thinking about the true essence of Erasmus exchanges. </a:t>
            </a:r>
            <a:endParaRPr sz="1492">
              <a:solidFill>
                <a:srgbClr val="202124"/>
              </a:solidFill>
              <a:highlight>
                <a:srgbClr val="F8F9FA"/>
              </a:highlight>
            </a:endParaRPr>
          </a:p>
          <a:p>
            <a:pPr indent="0" lvl="0" marL="0" marR="38100" rtl="0" algn="just">
              <a:lnSpc>
                <a:spcPct val="98571"/>
              </a:lnSpc>
              <a:spcBef>
                <a:spcPts val="0"/>
              </a:spcBef>
              <a:spcAft>
                <a:spcPts val="0"/>
              </a:spcAft>
              <a:buClr>
                <a:schemeClr val="dk1"/>
              </a:buClr>
              <a:buSzPts val="795"/>
              <a:buFont typeface="Arial"/>
              <a:buNone/>
            </a:pPr>
            <a:r>
              <a:rPr lang="es" sz="1492">
                <a:solidFill>
                  <a:srgbClr val="202124"/>
                </a:solidFill>
                <a:highlight>
                  <a:srgbClr val="F8F9FA"/>
                </a:highlight>
              </a:rPr>
              <a:t>On the other hand, as in all Erasmus exchanges, the experience of getting to know other teachers and students better.</a:t>
            </a:r>
            <a:endParaRPr sz="1492">
              <a:solidFill>
                <a:srgbClr val="202124"/>
              </a:solidFill>
              <a:highlight>
                <a:srgbClr val="F8F9FA"/>
              </a:highlight>
            </a:endParaRPr>
          </a:p>
          <a:p>
            <a:pPr indent="0" lvl="0" marL="0" rtl="0" algn="l">
              <a:lnSpc>
                <a:spcPct val="85000"/>
              </a:lnSpc>
              <a:spcBef>
                <a:spcPts val="0"/>
              </a:spcBef>
              <a:spcAft>
                <a:spcPts val="1200"/>
              </a:spcAft>
              <a:buSzPts val="795"/>
              <a:buNone/>
            </a:pPr>
            <a:r>
              <a:t/>
            </a:r>
            <a:endParaRPr sz="1300"/>
          </a:p>
        </p:txBody>
      </p:sp>
      <p:pic>
        <p:nvPicPr>
          <p:cNvPr id="127" name="Google Shape;127;p8"/>
          <p:cNvPicPr preferRelativeResize="0"/>
          <p:nvPr/>
        </p:nvPicPr>
        <p:blipFill rotWithShape="1">
          <a:blip r:embed="rId3">
            <a:alphaModFix/>
          </a:blip>
          <a:srcRect b="0" l="0" r="0" t="0"/>
          <a:stretch/>
        </p:blipFill>
        <p:spPr>
          <a:xfrm>
            <a:off x="4854875" y="310600"/>
            <a:ext cx="4297825" cy="39787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