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0" d="100"/>
          <a:sy n="110" d="100"/>
        </p:scale>
        <p:origin x="492"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microsoft.com/office/2015/10/relationships/revisionInfo" Target="revisionInfo.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57F3BDF-8966-4340-A523-B95033E53CAC}"/>
              </a:ext>
            </a:extLst>
          </p:cNvPr>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 dello schema</a:t>
            </a:r>
          </a:p>
        </p:txBody>
      </p:sp>
      <p:sp>
        <p:nvSpPr>
          <p:cNvPr id="3" name="Sottotitolo 2">
            <a:extLst>
              <a:ext uri="{FF2B5EF4-FFF2-40B4-BE49-F238E27FC236}">
                <a16:creationId xmlns:a16="http://schemas.microsoft.com/office/drawing/2014/main" id="{027623C0-FF58-4CA4-A0C2-706F4486449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p>
        </p:txBody>
      </p:sp>
      <p:sp>
        <p:nvSpPr>
          <p:cNvPr id="4" name="Segnaposto data 3">
            <a:extLst>
              <a:ext uri="{FF2B5EF4-FFF2-40B4-BE49-F238E27FC236}">
                <a16:creationId xmlns:a16="http://schemas.microsoft.com/office/drawing/2014/main" id="{CC645AC8-CADB-4906-A04F-49E8239AB006}"/>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5" name="Segnaposto piè di pagina 4">
            <a:extLst>
              <a:ext uri="{FF2B5EF4-FFF2-40B4-BE49-F238E27FC236}">
                <a16:creationId xmlns:a16="http://schemas.microsoft.com/office/drawing/2014/main" id="{B395CBB3-68F7-4A1D-BB49-4EB1A08AF946}"/>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A886C33B-51F9-45BB-A1DA-8BA106F2EB31}"/>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270830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74CAF95-0E9E-4494-99F1-ED3E82430CF8}"/>
              </a:ext>
            </a:extLst>
          </p:cNvPr>
          <p:cNvSpPr>
            <a:spLocks noGrp="1"/>
          </p:cNvSpPr>
          <p:nvPr>
            <p:ph type="title"/>
          </p:nvPr>
        </p:nvSpPr>
        <p:spPr/>
        <p:txBody>
          <a:bodyPr/>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04047456-1B33-4F57-8A7F-B9E587D8AC86}"/>
              </a:ext>
            </a:extLst>
          </p:cNvPr>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5A955F8F-4075-42DE-909F-E8840F792D24}"/>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5" name="Segnaposto piè di pagina 4">
            <a:extLst>
              <a:ext uri="{FF2B5EF4-FFF2-40B4-BE49-F238E27FC236}">
                <a16:creationId xmlns:a16="http://schemas.microsoft.com/office/drawing/2014/main" id="{20A97CDC-C00D-4FB1-89DB-4F578CD7BD4B}"/>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6AE15750-B175-43B6-B345-D1F306A53B45}"/>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14182704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a:extLst>
              <a:ext uri="{FF2B5EF4-FFF2-40B4-BE49-F238E27FC236}">
                <a16:creationId xmlns:a16="http://schemas.microsoft.com/office/drawing/2014/main" id="{BDBF7F3D-8A9D-4717-90FB-CC7C69ADDB82}"/>
              </a:ext>
            </a:extLst>
          </p:cNvPr>
          <p:cNvSpPr>
            <a:spLocks noGrp="1"/>
          </p:cNvSpPr>
          <p:nvPr>
            <p:ph type="title" orient="vert"/>
          </p:nvPr>
        </p:nvSpPr>
        <p:spPr>
          <a:xfrm>
            <a:off x="8724900" y="365125"/>
            <a:ext cx="2628900" cy="5811838"/>
          </a:xfrm>
        </p:spPr>
        <p:txBody>
          <a:bodyPr vert="eaVert"/>
          <a:lstStyle/>
          <a:p>
            <a:r>
              <a:rPr lang="it-IT"/>
              <a:t>Fare clic per modificare lo stile del titolo dello schema</a:t>
            </a:r>
          </a:p>
        </p:txBody>
      </p:sp>
      <p:sp>
        <p:nvSpPr>
          <p:cNvPr id="3" name="Segnaposto testo verticale 2">
            <a:extLst>
              <a:ext uri="{FF2B5EF4-FFF2-40B4-BE49-F238E27FC236}">
                <a16:creationId xmlns:a16="http://schemas.microsoft.com/office/drawing/2014/main" id="{32A58129-50D3-42ED-8888-1531395771D8}"/>
              </a:ext>
            </a:extLst>
          </p:cNvPr>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3FF75BF-36DD-4EDB-B2E3-C6DC0CFD736C}"/>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5" name="Segnaposto piè di pagina 4">
            <a:extLst>
              <a:ext uri="{FF2B5EF4-FFF2-40B4-BE49-F238E27FC236}">
                <a16:creationId xmlns:a16="http://schemas.microsoft.com/office/drawing/2014/main" id="{AA118132-7628-497F-8364-EF10756C9C4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367D2A88-9E9C-4B7F-8320-F00E87507B9A}"/>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3738762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986A10F-D819-4D20-85C7-537405AA9B36}"/>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40530389-790F-41BD-B1C0-808E01A7B649}"/>
              </a:ext>
            </a:extLst>
          </p:cNvPr>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68BA3EFA-6E5F-41EB-9BFE-A6D510200AC1}"/>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5" name="Segnaposto piè di pagina 4">
            <a:extLst>
              <a:ext uri="{FF2B5EF4-FFF2-40B4-BE49-F238E27FC236}">
                <a16:creationId xmlns:a16="http://schemas.microsoft.com/office/drawing/2014/main" id="{59DD8294-D05B-452E-9D67-256E6294E99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2303D94E-94D7-429E-8039-392B70946E02}"/>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16381501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02CEB8A5-CAEA-4F82-9C16-63B8890752D7}"/>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5B95A82-9306-4185-8812-ECD4093DF74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a:extLst>
              <a:ext uri="{FF2B5EF4-FFF2-40B4-BE49-F238E27FC236}">
                <a16:creationId xmlns:a16="http://schemas.microsoft.com/office/drawing/2014/main" id="{49C3F2FD-8A6A-4B90-A25C-FD654378450B}"/>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5" name="Segnaposto piè di pagina 4">
            <a:extLst>
              <a:ext uri="{FF2B5EF4-FFF2-40B4-BE49-F238E27FC236}">
                <a16:creationId xmlns:a16="http://schemas.microsoft.com/office/drawing/2014/main" id="{5478466E-4223-4B2B-9C1B-89A23C5FF08A}"/>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158A2D3-1521-4920-9A6C-530F2B80CB30}"/>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35665587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9807081-D0F6-448A-9925-7E7A27032F13}"/>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F88232E-7986-4D63-BB61-93CDB974365F}"/>
              </a:ext>
            </a:extLst>
          </p:cNvPr>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5EC9EB80-73A6-421A-9F4F-99C6FF4ACB94}"/>
              </a:ext>
            </a:extLst>
          </p:cNvPr>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20345477-9661-45EE-9B16-4E079BA893C7}"/>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6" name="Segnaposto piè di pagina 5">
            <a:extLst>
              <a:ext uri="{FF2B5EF4-FFF2-40B4-BE49-F238E27FC236}">
                <a16:creationId xmlns:a16="http://schemas.microsoft.com/office/drawing/2014/main" id="{58A4207D-425A-43B7-B1EE-020BD4EB826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F2C8A169-BD4F-4739-B46C-D8D4EFAF0FD8}"/>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33557950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DFCBD22-2935-4C95-9B1C-42674E63B36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F0C6A305-8CA5-40B4-B880-FC5B091F0F7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a:extLst>
              <a:ext uri="{FF2B5EF4-FFF2-40B4-BE49-F238E27FC236}">
                <a16:creationId xmlns:a16="http://schemas.microsoft.com/office/drawing/2014/main" id="{D5C195B6-4CE3-47E9-B75E-8A6F8AD0E1FF}"/>
              </a:ext>
            </a:extLst>
          </p:cNvPr>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CE923536-1D4C-43B0-AD93-D33CAA3A5F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a:extLst>
              <a:ext uri="{FF2B5EF4-FFF2-40B4-BE49-F238E27FC236}">
                <a16:creationId xmlns:a16="http://schemas.microsoft.com/office/drawing/2014/main" id="{E0040CD8-3112-4DEF-AF4B-6F3DAAF8D15F}"/>
              </a:ext>
            </a:extLst>
          </p:cNvPr>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5CA74175-0F0D-4DDC-BB34-3C4BDD36D1DF}"/>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8" name="Segnaposto piè di pagina 7">
            <a:extLst>
              <a:ext uri="{FF2B5EF4-FFF2-40B4-BE49-F238E27FC236}">
                <a16:creationId xmlns:a16="http://schemas.microsoft.com/office/drawing/2014/main" id="{3FF28A20-F556-49FB-BC27-D320A34D4010}"/>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59ACEB04-6F83-498E-93A6-A8206D3D5728}"/>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31233192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E6E6E84-7307-4540-B8FF-7B31AA7B2DF3}"/>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99AD8543-4887-460D-B87E-9C57F93D2D9E}"/>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4" name="Segnaposto piè di pagina 3">
            <a:extLst>
              <a:ext uri="{FF2B5EF4-FFF2-40B4-BE49-F238E27FC236}">
                <a16:creationId xmlns:a16="http://schemas.microsoft.com/office/drawing/2014/main" id="{54A43976-E10C-46C0-B724-4B0FDCE5C5FA}"/>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BF7984DD-00CC-45F1-A869-1313B4AC80E8}"/>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5923833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89AC8781-1D08-4E8D-91BE-36A218FAA11D}"/>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3" name="Segnaposto piè di pagina 2">
            <a:extLst>
              <a:ext uri="{FF2B5EF4-FFF2-40B4-BE49-F238E27FC236}">
                <a16:creationId xmlns:a16="http://schemas.microsoft.com/office/drawing/2014/main" id="{490E6F40-1126-469F-938A-786564E4C10A}"/>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63E6F417-BBFD-46B3-9EA8-F948CA3B902B}"/>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4269379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97E019E-59E5-497E-8D4B-FC09E2B52D0D}"/>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31F02E98-B7FD-452D-B884-253870AE3C0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7E8D0864-233F-41D2-8161-D7C15B26960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668E18D8-345C-466F-B123-530539A26763}"/>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6" name="Segnaposto piè di pagina 5">
            <a:extLst>
              <a:ext uri="{FF2B5EF4-FFF2-40B4-BE49-F238E27FC236}">
                <a16:creationId xmlns:a16="http://schemas.microsoft.com/office/drawing/2014/main" id="{3F717FF6-CDDF-464D-A128-4F168B31BD2D}"/>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E404C672-0A3C-4853-8261-0B2D2ECC6739}"/>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1271313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89E06-5B58-4661-8BF8-F13C88FE793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73F85F68-02E3-4394-9B3F-9FCB626C435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75026122-DCB8-4384-9806-995D23F86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a:extLst>
              <a:ext uri="{FF2B5EF4-FFF2-40B4-BE49-F238E27FC236}">
                <a16:creationId xmlns:a16="http://schemas.microsoft.com/office/drawing/2014/main" id="{E27927B9-6E49-481D-9569-93DE0777383C}"/>
              </a:ext>
            </a:extLst>
          </p:cNvPr>
          <p:cNvSpPr>
            <a:spLocks noGrp="1"/>
          </p:cNvSpPr>
          <p:nvPr>
            <p:ph type="dt" sz="half" idx="10"/>
          </p:nvPr>
        </p:nvSpPr>
        <p:spPr/>
        <p:txBody>
          <a:bodyPr/>
          <a:lstStyle/>
          <a:p>
            <a:fld id="{5223DEFE-C589-4494-B9DE-D7268D591166}" type="datetimeFigureOut">
              <a:rPr lang="it-IT" smtClean="0"/>
              <a:t>18/01/2018</a:t>
            </a:fld>
            <a:endParaRPr lang="it-IT"/>
          </a:p>
        </p:txBody>
      </p:sp>
      <p:sp>
        <p:nvSpPr>
          <p:cNvPr id="6" name="Segnaposto piè di pagina 5">
            <a:extLst>
              <a:ext uri="{FF2B5EF4-FFF2-40B4-BE49-F238E27FC236}">
                <a16:creationId xmlns:a16="http://schemas.microsoft.com/office/drawing/2014/main" id="{C27367DC-301B-4D11-AE0F-B28AF972A2D1}"/>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0AC7A072-638A-4596-A659-44A4186A983E}"/>
              </a:ext>
            </a:extLst>
          </p:cNvPr>
          <p:cNvSpPr>
            <a:spLocks noGrp="1"/>
          </p:cNvSpPr>
          <p:nvPr>
            <p:ph type="sldNum" sz="quarter" idx="12"/>
          </p:nvPr>
        </p:nvSpPr>
        <p:spPr/>
        <p:txBody>
          <a:bodyPr/>
          <a:lstStyle/>
          <a:p>
            <a:fld id="{3610DAFB-99AC-47A7-BAAF-750DBC5722AD}" type="slidenum">
              <a:rPr lang="it-IT" smtClean="0"/>
              <a:t>‹N›</a:t>
            </a:fld>
            <a:endParaRPr lang="it-IT"/>
          </a:p>
        </p:txBody>
      </p:sp>
    </p:spTree>
    <p:extLst>
      <p:ext uri="{BB962C8B-B14F-4D97-AF65-F5344CB8AC3E}">
        <p14:creationId xmlns:p14="http://schemas.microsoft.com/office/powerpoint/2010/main" val="38321850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32F335F-5E70-40BB-BA38-86818A31CF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CFD428FA-5B0C-4D90-9F4E-B3F9BC911E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FDFD7B04-A507-4119-93AC-1117A839F03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223DEFE-C589-4494-B9DE-D7268D591166}" type="datetimeFigureOut">
              <a:rPr lang="it-IT" smtClean="0"/>
              <a:t>18/01/2018</a:t>
            </a:fld>
            <a:endParaRPr lang="it-IT"/>
          </a:p>
        </p:txBody>
      </p:sp>
      <p:sp>
        <p:nvSpPr>
          <p:cNvPr id="5" name="Segnaposto piè di pagina 4">
            <a:extLst>
              <a:ext uri="{FF2B5EF4-FFF2-40B4-BE49-F238E27FC236}">
                <a16:creationId xmlns:a16="http://schemas.microsoft.com/office/drawing/2014/main" id="{02A1BBF6-4531-4A57-94A6-AF326788C60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5F005172-7205-4488-9412-646B004E78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610DAFB-99AC-47A7-BAAF-750DBC5722AD}" type="slidenum">
              <a:rPr lang="it-IT" smtClean="0"/>
              <a:t>‹N›</a:t>
            </a:fld>
            <a:endParaRPr lang="it-IT"/>
          </a:p>
        </p:txBody>
      </p:sp>
    </p:spTree>
    <p:extLst>
      <p:ext uri="{BB962C8B-B14F-4D97-AF65-F5344CB8AC3E}">
        <p14:creationId xmlns:p14="http://schemas.microsoft.com/office/powerpoint/2010/main" val="2260593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BD2DB09-398D-4629-9BAB-D9B1A8291E0D}"/>
              </a:ext>
            </a:extLst>
          </p:cNvPr>
          <p:cNvSpPr>
            <a:spLocks noGrp="1"/>
          </p:cNvSpPr>
          <p:nvPr>
            <p:ph type="ctrTitle"/>
          </p:nvPr>
        </p:nvSpPr>
        <p:spPr/>
        <p:txBody>
          <a:bodyPr/>
          <a:lstStyle/>
          <a:p>
            <a:r>
              <a:rPr lang="it-IT" dirty="0">
                <a:solidFill>
                  <a:srgbClr val="FF0000"/>
                </a:solidFill>
                <a:effectLst>
                  <a:outerShdw blurRad="38100" dist="19050" dir="2700000" algn="tl">
                    <a:schemeClr val="dk1">
                      <a:alpha val="40000"/>
                    </a:schemeClr>
                  </a:outerShdw>
                </a:effectLst>
              </a:rPr>
              <a:t>The Basilica Aemilia</a:t>
            </a:r>
            <a:br>
              <a:rPr lang="it-IT" b="1" dirty="0"/>
            </a:br>
            <a:endParaRPr lang="it-IT" dirty="0"/>
          </a:p>
        </p:txBody>
      </p:sp>
      <p:sp>
        <p:nvSpPr>
          <p:cNvPr id="3" name="Sottotitolo 2">
            <a:extLst>
              <a:ext uri="{FF2B5EF4-FFF2-40B4-BE49-F238E27FC236}">
                <a16:creationId xmlns:a16="http://schemas.microsoft.com/office/drawing/2014/main" id="{B6E36329-61A7-4CE0-87AC-39ED7813D16F}"/>
              </a:ext>
            </a:extLst>
          </p:cNvPr>
          <p:cNvSpPr>
            <a:spLocks noGrp="1"/>
          </p:cNvSpPr>
          <p:nvPr>
            <p:ph type="subTitle" idx="1"/>
          </p:nvPr>
        </p:nvSpPr>
        <p:spPr/>
        <p:txBody>
          <a:bodyPr/>
          <a:lstStyle/>
          <a:p>
            <a:r>
              <a:rPr lang="it-IT" dirty="0"/>
              <a:t>CARBONE Francesco</a:t>
            </a:r>
          </a:p>
        </p:txBody>
      </p:sp>
    </p:spTree>
    <p:extLst>
      <p:ext uri="{BB962C8B-B14F-4D97-AF65-F5344CB8AC3E}">
        <p14:creationId xmlns:p14="http://schemas.microsoft.com/office/powerpoint/2010/main" val="16922714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429ADB4-4089-43E3-8A5C-8015790B3482}"/>
              </a:ext>
            </a:extLst>
          </p:cNvPr>
          <p:cNvSpPr>
            <a:spLocks noGrp="1"/>
          </p:cNvSpPr>
          <p:nvPr>
            <p:ph type="title"/>
          </p:nvPr>
        </p:nvSpPr>
        <p:spPr/>
        <p:txBody>
          <a:bodyPr/>
          <a:lstStyle/>
          <a:p>
            <a:r>
              <a:rPr lang="en-GB" b="1" dirty="0">
                <a:solidFill>
                  <a:srgbClr val="FF0000"/>
                </a:solidFill>
              </a:rPr>
              <a:t>The civil basilicas in ancient Rome</a:t>
            </a:r>
            <a:endParaRPr lang="it-IT" dirty="0">
              <a:solidFill>
                <a:srgbClr val="FF0000"/>
              </a:solidFill>
            </a:endParaRPr>
          </a:p>
        </p:txBody>
      </p:sp>
      <p:sp>
        <p:nvSpPr>
          <p:cNvPr id="3" name="Segnaposto contenuto 2">
            <a:extLst>
              <a:ext uri="{FF2B5EF4-FFF2-40B4-BE49-F238E27FC236}">
                <a16:creationId xmlns:a16="http://schemas.microsoft.com/office/drawing/2014/main" id="{CE22095F-192E-4928-B791-3F5BD0492C99}"/>
              </a:ext>
            </a:extLst>
          </p:cNvPr>
          <p:cNvSpPr>
            <a:spLocks noGrp="1"/>
          </p:cNvSpPr>
          <p:nvPr>
            <p:ph idx="1"/>
          </p:nvPr>
        </p:nvSpPr>
        <p:spPr>
          <a:xfrm>
            <a:off x="838200" y="1562100"/>
            <a:ext cx="11134725" cy="3076575"/>
          </a:xfrm>
        </p:spPr>
        <p:txBody>
          <a:bodyPr>
            <a:normAutofit fontScale="92500" lnSpcReduction="20000"/>
          </a:bodyPr>
          <a:lstStyle/>
          <a:p>
            <a:pPr marL="0" indent="0" algn="just">
              <a:buNone/>
            </a:pPr>
            <a:r>
              <a:rPr lang="en-GB" sz="2200" dirty="0"/>
              <a:t>The Latin word “basilica” derives from a Greek word referring to the tribunal chamber of a king. In fact, the ancient Roman basilicas were public buildings where courts were held. These places were also used for other official and public functions and became the town halls of ancient Roman life; they had no religious function at all. </a:t>
            </a:r>
            <a:endParaRPr lang="it-IT" sz="2200" dirty="0"/>
          </a:p>
          <a:p>
            <a:pPr marL="0" indent="0" algn="just">
              <a:buNone/>
            </a:pPr>
            <a:r>
              <a:rPr lang="en-GB" sz="2200" dirty="0"/>
              <a:t>The plan of a basilica is generally rectangular with a central nave and aisles and with a slightly raised platform. There is an apse at each of the two ends, adorned with the statue of the emperor. The entrances are from the long sides. The central aisle is higher than the others and the light penetrates through the clerestory.</a:t>
            </a:r>
            <a:endParaRPr lang="it-IT" sz="2200" dirty="0"/>
          </a:p>
          <a:p>
            <a:pPr marL="0" indent="0" algn="just">
              <a:buNone/>
            </a:pPr>
            <a:r>
              <a:rPr lang="en-GB" sz="2200" dirty="0"/>
              <a:t>In every Roman town, near the main forum, there was usually a basilica.</a:t>
            </a:r>
            <a:endParaRPr lang="it-IT" sz="2200" dirty="0"/>
          </a:p>
          <a:p>
            <a:pPr marL="0" indent="0" algn="just">
              <a:buNone/>
            </a:pPr>
            <a:r>
              <a:rPr lang="en-GB" sz="2200" dirty="0"/>
              <a:t>The oldest known basilica is the Basilica </a:t>
            </a:r>
            <a:r>
              <a:rPr lang="en-GB" sz="2200" dirty="0" err="1"/>
              <a:t>Porcia</a:t>
            </a:r>
            <a:r>
              <a:rPr lang="en-GB" sz="2200" dirty="0"/>
              <a:t>, built in Rome in 184 BC by censor Marcus Porcius Cato.</a:t>
            </a:r>
            <a:endParaRPr lang="it-IT" sz="2200" dirty="0"/>
          </a:p>
          <a:p>
            <a:pPr marL="0" indent="0" algn="just">
              <a:buNone/>
            </a:pPr>
            <a:r>
              <a:rPr lang="en-GB" sz="2200" dirty="0"/>
              <a:t>Later, this kind of building was adopted by Christianity as model for churches</a:t>
            </a:r>
            <a:r>
              <a:rPr lang="en-GB" sz="2000" dirty="0"/>
              <a:t>.</a:t>
            </a:r>
            <a:endParaRPr lang="it-IT" sz="2000" dirty="0"/>
          </a:p>
        </p:txBody>
      </p:sp>
      <p:pic>
        <p:nvPicPr>
          <p:cNvPr id="4" name="Immagine 3">
            <a:extLst>
              <a:ext uri="{FF2B5EF4-FFF2-40B4-BE49-F238E27FC236}">
                <a16:creationId xmlns:a16="http://schemas.microsoft.com/office/drawing/2014/main" id="{9A47E915-DAD4-44AB-A561-205B49F2A70D}"/>
              </a:ext>
            </a:extLst>
          </p:cNvPr>
          <p:cNvPicPr>
            <a:picLocks noChangeAspect="1"/>
          </p:cNvPicPr>
          <p:nvPr/>
        </p:nvPicPr>
        <p:blipFill>
          <a:blip r:embed="rId2"/>
          <a:stretch>
            <a:fillRect/>
          </a:stretch>
        </p:blipFill>
        <p:spPr>
          <a:xfrm>
            <a:off x="6381750" y="4592666"/>
            <a:ext cx="3033930" cy="2265334"/>
          </a:xfrm>
          <a:prstGeom prst="rect">
            <a:avLst/>
          </a:prstGeom>
        </p:spPr>
      </p:pic>
    </p:spTree>
    <p:extLst>
      <p:ext uri="{BB962C8B-B14F-4D97-AF65-F5344CB8AC3E}">
        <p14:creationId xmlns:p14="http://schemas.microsoft.com/office/powerpoint/2010/main" val="2380206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22200CA-2B27-4343-B180-73D44E98FBF2}"/>
              </a:ext>
            </a:extLst>
          </p:cNvPr>
          <p:cNvSpPr>
            <a:spLocks noGrp="1"/>
          </p:cNvSpPr>
          <p:nvPr>
            <p:ph type="title"/>
          </p:nvPr>
        </p:nvSpPr>
        <p:spPr/>
        <p:txBody>
          <a:bodyPr/>
          <a:lstStyle/>
          <a:p>
            <a:r>
              <a:rPr lang="en-GB" b="1" dirty="0">
                <a:solidFill>
                  <a:srgbClr val="FF0000"/>
                </a:solidFill>
              </a:rPr>
              <a:t>The basilicas in the Roman Forum </a:t>
            </a:r>
            <a:endParaRPr lang="it-IT" dirty="0">
              <a:solidFill>
                <a:srgbClr val="FF0000"/>
              </a:solidFill>
            </a:endParaRPr>
          </a:p>
        </p:txBody>
      </p:sp>
      <p:sp>
        <p:nvSpPr>
          <p:cNvPr id="3" name="Segnaposto contenuto 2">
            <a:extLst>
              <a:ext uri="{FF2B5EF4-FFF2-40B4-BE49-F238E27FC236}">
                <a16:creationId xmlns:a16="http://schemas.microsoft.com/office/drawing/2014/main" id="{C194842F-26D2-4376-881F-59EE5C415251}"/>
              </a:ext>
            </a:extLst>
          </p:cNvPr>
          <p:cNvSpPr>
            <a:spLocks noGrp="1"/>
          </p:cNvSpPr>
          <p:nvPr>
            <p:ph idx="1"/>
          </p:nvPr>
        </p:nvSpPr>
        <p:spPr/>
        <p:txBody>
          <a:bodyPr>
            <a:normAutofit/>
          </a:bodyPr>
          <a:lstStyle/>
          <a:p>
            <a:pPr marL="0" indent="0">
              <a:buNone/>
            </a:pPr>
            <a:r>
              <a:rPr lang="en-GB" sz="2000" dirty="0"/>
              <a:t>In the Roman Forum there were six basilicas built between 184 BC and 312 AD: the Basilica </a:t>
            </a:r>
            <a:r>
              <a:rPr lang="en-GB" sz="2000" dirty="0" err="1"/>
              <a:t>Porcia</a:t>
            </a:r>
            <a:r>
              <a:rPr lang="en-GB" sz="2000" dirty="0"/>
              <a:t> (the first basilica built in Rome), the </a:t>
            </a:r>
            <a:r>
              <a:rPr lang="en-GB" sz="2000" dirty="0" err="1"/>
              <a:t>Aemilia</a:t>
            </a:r>
            <a:r>
              <a:rPr lang="en-GB" sz="2000" dirty="0"/>
              <a:t> Basilica, the Basilica </a:t>
            </a:r>
            <a:r>
              <a:rPr lang="en-GB" sz="2000" dirty="0" err="1"/>
              <a:t>Sempronia</a:t>
            </a:r>
            <a:r>
              <a:rPr lang="en-GB" sz="2000" dirty="0"/>
              <a:t>, the Basilica </a:t>
            </a:r>
            <a:r>
              <a:rPr lang="en-GB" sz="2000" dirty="0" err="1"/>
              <a:t>Opimia</a:t>
            </a:r>
            <a:r>
              <a:rPr lang="en-GB" sz="2000" dirty="0"/>
              <a:t>, the Julian Basilica (initially dedicated to Julius Caesar and completed by Augustus), the Basilica Argentaria and the Basilica of Maxentius and Constantine.</a:t>
            </a:r>
            <a:endParaRPr lang="it-IT" sz="2000" dirty="0"/>
          </a:p>
        </p:txBody>
      </p:sp>
      <p:pic>
        <p:nvPicPr>
          <p:cNvPr id="6" name="Immagine 5">
            <a:extLst>
              <a:ext uri="{FF2B5EF4-FFF2-40B4-BE49-F238E27FC236}">
                <a16:creationId xmlns:a16="http://schemas.microsoft.com/office/drawing/2014/main" id="{124E637D-9BCC-467A-918C-F442CB4E1057}"/>
              </a:ext>
            </a:extLst>
          </p:cNvPr>
          <p:cNvPicPr>
            <a:picLocks noChangeAspect="1"/>
          </p:cNvPicPr>
          <p:nvPr/>
        </p:nvPicPr>
        <p:blipFill>
          <a:blip r:embed="rId2"/>
          <a:stretch>
            <a:fillRect/>
          </a:stretch>
        </p:blipFill>
        <p:spPr>
          <a:xfrm>
            <a:off x="3731419" y="3112427"/>
            <a:ext cx="4729162" cy="294071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8764841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AE307B8-433B-4140-A024-74B3FB06A706}"/>
              </a:ext>
            </a:extLst>
          </p:cNvPr>
          <p:cNvSpPr>
            <a:spLocks noGrp="1"/>
          </p:cNvSpPr>
          <p:nvPr>
            <p:ph type="title"/>
          </p:nvPr>
        </p:nvSpPr>
        <p:spPr/>
        <p:txBody>
          <a:bodyPr/>
          <a:lstStyle/>
          <a:p>
            <a:r>
              <a:rPr lang="en-GB" b="1" dirty="0">
                <a:solidFill>
                  <a:srgbClr val="FF0000"/>
                </a:solidFill>
              </a:rPr>
              <a:t>The Basilica </a:t>
            </a:r>
            <a:r>
              <a:rPr lang="en-GB" b="1" dirty="0" err="1">
                <a:solidFill>
                  <a:srgbClr val="FF0000"/>
                </a:solidFill>
              </a:rPr>
              <a:t>Aemilia</a:t>
            </a:r>
            <a:r>
              <a:rPr lang="it-IT" b="1" dirty="0">
                <a:solidFill>
                  <a:srgbClr val="FF0000"/>
                </a:solidFill>
              </a:rPr>
              <a:t> (1/2)</a:t>
            </a:r>
            <a:endParaRPr lang="it-IT" dirty="0">
              <a:solidFill>
                <a:srgbClr val="FF0000"/>
              </a:solidFill>
            </a:endParaRPr>
          </a:p>
        </p:txBody>
      </p:sp>
      <p:sp>
        <p:nvSpPr>
          <p:cNvPr id="3" name="Segnaposto contenuto 2">
            <a:extLst>
              <a:ext uri="{FF2B5EF4-FFF2-40B4-BE49-F238E27FC236}">
                <a16:creationId xmlns:a16="http://schemas.microsoft.com/office/drawing/2014/main" id="{1B5A752D-9C73-43DC-999D-AE049B05461F}"/>
              </a:ext>
            </a:extLst>
          </p:cNvPr>
          <p:cNvSpPr>
            <a:spLocks noGrp="1"/>
          </p:cNvSpPr>
          <p:nvPr>
            <p:ph idx="1"/>
          </p:nvPr>
        </p:nvSpPr>
        <p:spPr>
          <a:xfrm>
            <a:off x="457200" y="1482724"/>
            <a:ext cx="9058275" cy="4803775"/>
          </a:xfrm>
        </p:spPr>
        <p:txBody>
          <a:bodyPr>
            <a:normAutofit/>
          </a:bodyPr>
          <a:lstStyle/>
          <a:p>
            <a:pPr marL="0" indent="0">
              <a:buNone/>
            </a:pPr>
            <a:r>
              <a:rPr lang="en-GB" sz="2000" dirty="0"/>
              <a:t>The basilica is built on a site of the </a:t>
            </a:r>
            <a:r>
              <a:rPr lang="en-GB" sz="2000" dirty="0" err="1"/>
              <a:t>tabernae</a:t>
            </a:r>
            <a:r>
              <a:rPr lang="en-GB" sz="2000" dirty="0"/>
              <a:t> </a:t>
            </a:r>
            <a:r>
              <a:rPr lang="en-GB" sz="2000" dirty="0" err="1"/>
              <a:t>lanienae</a:t>
            </a:r>
            <a:r>
              <a:rPr lang="en-GB" sz="2000" dirty="0"/>
              <a:t>, the "butcher shops", (5th century BC) and of the </a:t>
            </a:r>
            <a:r>
              <a:rPr lang="en-GB" sz="2000" dirty="0" err="1"/>
              <a:t>tabernae</a:t>
            </a:r>
            <a:r>
              <a:rPr lang="en-GB" sz="2000" dirty="0"/>
              <a:t> </a:t>
            </a:r>
            <a:r>
              <a:rPr lang="en-GB" sz="2000" dirty="0" err="1"/>
              <a:t>argentariae</a:t>
            </a:r>
            <a:r>
              <a:rPr lang="en-GB" sz="2000" dirty="0"/>
              <a:t>, the city's bankers, (4th century BC). A first basilica had been built behind the </a:t>
            </a:r>
            <a:r>
              <a:rPr lang="en-GB" sz="2000" dirty="0" err="1"/>
              <a:t>tabernae</a:t>
            </a:r>
            <a:r>
              <a:rPr lang="en-GB" sz="2000" dirty="0"/>
              <a:t> </a:t>
            </a:r>
            <a:r>
              <a:rPr lang="en-GB" sz="2000" dirty="0" err="1"/>
              <a:t>argentariae</a:t>
            </a:r>
            <a:r>
              <a:rPr lang="en-GB" sz="2000" dirty="0"/>
              <a:t> between 210 BC and 191 BC: it had three naves paved with tuff and was opened to the Forum </a:t>
            </a:r>
            <a:r>
              <a:rPr lang="en-GB" sz="2000" dirty="0" err="1"/>
              <a:t>Piscatorium</a:t>
            </a:r>
            <a:r>
              <a:rPr lang="en-GB" sz="2000" dirty="0"/>
              <a:t> and the </a:t>
            </a:r>
            <a:r>
              <a:rPr lang="en-GB" sz="2000" dirty="0" err="1"/>
              <a:t>Macellum</a:t>
            </a:r>
            <a:r>
              <a:rPr lang="en-GB" sz="2000" dirty="0"/>
              <a:t>.</a:t>
            </a:r>
            <a:endParaRPr lang="it-IT" sz="2000" dirty="0"/>
          </a:p>
          <a:p>
            <a:pPr marL="0" indent="0">
              <a:buNone/>
            </a:pPr>
            <a:r>
              <a:rPr lang="en-GB" sz="2000" dirty="0"/>
              <a:t>In 179 BC the censor Marcus </a:t>
            </a:r>
            <a:r>
              <a:rPr lang="en-GB" sz="2000" dirty="0" err="1"/>
              <a:t>Fulvius</a:t>
            </a:r>
            <a:r>
              <a:rPr lang="en-GB" sz="2000" dirty="0"/>
              <a:t> </a:t>
            </a:r>
            <a:r>
              <a:rPr lang="en-GB" sz="2000" dirty="0" err="1"/>
              <a:t>Nobilior</a:t>
            </a:r>
            <a:r>
              <a:rPr lang="en-GB" sz="2000" dirty="0"/>
              <a:t> erected the Basilica </a:t>
            </a:r>
            <a:r>
              <a:rPr lang="en-GB" sz="2000" dirty="0" err="1"/>
              <a:t>Fulvia</a:t>
            </a:r>
            <a:r>
              <a:rPr lang="en-GB" sz="2000" dirty="0"/>
              <a:t>. It was completed, restored and redecorated by the members of the </a:t>
            </a:r>
            <a:r>
              <a:rPr lang="en-GB" sz="2000" dirty="0" err="1"/>
              <a:t>Aemilian</a:t>
            </a:r>
            <a:r>
              <a:rPr lang="en-GB" sz="2000" dirty="0"/>
              <a:t> gens, giving the basilica its current name. According to many archaeologists, the Basilica </a:t>
            </a:r>
            <a:r>
              <a:rPr lang="en-GB" sz="2000" dirty="0" err="1"/>
              <a:t>Aemilia</a:t>
            </a:r>
            <a:r>
              <a:rPr lang="en-GB" sz="2000" dirty="0"/>
              <a:t> was very different from the </a:t>
            </a:r>
            <a:r>
              <a:rPr lang="en-GB" sz="2000" dirty="0" err="1"/>
              <a:t>previuos</a:t>
            </a:r>
            <a:r>
              <a:rPr lang="en-GB" sz="2000" dirty="0"/>
              <a:t> Basilica </a:t>
            </a:r>
            <a:r>
              <a:rPr lang="en-GB" sz="2000" dirty="0" err="1"/>
              <a:t>Fulvia</a:t>
            </a:r>
            <a:r>
              <a:rPr lang="en-GB" sz="2000" dirty="0"/>
              <a:t>.</a:t>
            </a:r>
            <a:endParaRPr lang="it-IT" sz="2000" dirty="0"/>
          </a:p>
          <a:p>
            <a:pPr marL="0" indent="0">
              <a:buNone/>
            </a:pPr>
            <a:r>
              <a:rPr lang="en-GB" sz="2000" dirty="0"/>
              <a:t>Although in the form of ruins, the Basilica </a:t>
            </a:r>
            <a:r>
              <a:rPr lang="en-GB" sz="2000" dirty="0" err="1"/>
              <a:t>Aemilia</a:t>
            </a:r>
            <a:r>
              <a:rPr lang="en-GB" sz="2000" dirty="0"/>
              <a:t> is the only one of the Republican Rome that we can visit today. </a:t>
            </a:r>
            <a:endParaRPr lang="it-IT" sz="2000" dirty="0"/>
          </a:p>
          <a:p>
            <a:pPr marL="0" indent="0">
              <a:buNone/>
            </a:pPr>
            <a:r>
              <a:rPr lang="en-GB" sz="2000" dirty="0"/>
              <a:t>In 55 BC Lucius </a:t>
            </a:r>
            <a:r>
              <a:rPr lang="en-GB" sz="2000" dirty="0" err="1"/>
              <a:t>Aemilius</a:t>
            </a:r>
            <a:r>
              <a:rPr lang="en-GB" sz="2000" dirty="0"/>
              <a:t> Lepidus </a:t>
            </a:r>
            <a:r>
              <a:rPr lang="en-GB" sz="2000" dirty="0" err="1"/>
              <a:t>Paullus</a:t>
            </a:r>
            <a:r>
              <a:rPr lang="en-GB" sz="2000" dirty="0"/>
              <a:t> began a new edifice in substitution for the basilica: it was inaugurated by his son in 34 BC. This new edifice was similar but shorter than the previous. It has columns in African marble with Corinthian capitals and friezes with deeds from the history of Republican Rome. </a:t>
            </a:r>
            <a:endParaRPr lang="it-IT" sz="2000" dirty="0"/>
          </a:p>
          <a:p>
            <a:endParaRPr lang="it-IT" dirty="0"/>
          </a:p>
        </p:txBody>
      </p:sp>
      <p:pic>
        <p:nvPicPr>
          <p:cNvPr id="4" name="Immagine 3">
            <a:extLst>
              <a:ext uri="{FF2B5EF4-FFF2-40B4-BE49-F238E27FC236}">
                <a16:creationId xmlns:a16="http://schemas.microsoft.com/office/drawing/2014/main" id="{6F57F273-C9D6-48F8-A9E3-57A8BF6E5640}"/>
              </a:ext>
            </a:extLst>
          </p:cNvPr>
          <p:cNvPicPr>
            <a:picLocks noChangeAspect="1"/>
          </p:cNvPicPr>
          <p:nvPr/>
        </p:nvPicPr>
        <p:blipFill>
          <a:blip r:embed="rId2"/>
          <a:stretch>
            <a:fillRect/>
          </a:stretch>
        </p:blipFill>
        <p:spPr>
          <a:xfrm>
            <a:off x="9515475" y="1482724"/>
            <a:ext cx="2658535" cy="199390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6831447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17141DA-628E-4074-A3AB-7CE17D1388E3}"/>
              </a:ext>
            </a:extLst>
          </p:cNvPr>
          <p:cNvSpPr>
            <a:spLocks noGrp="1"/>
          </p:cNvSpPr>
          <p:nvPr>
            <p:ph type="title"/>
          </p:nvPr>
        </p:nvSpPr>
        <p:spPr/>
        <p:txBody>
          <a:bodyPr/>
          <a:lstStyle/>
          <a:p>
            <a:r>
              <a:rPr lang="en-GB" b="1" dirty="0">
                <a:solidFill>
                  <a:srgbClr val="FF0000"/>
                </a:solidFill>
              </a:rPr>
              <a:t>The Basilica </a:t>
            </a:r>
            <a:r>
              <a:rPr lang="en-GB" b="1" dirty="0" err="1">
                <a:solidFill>
                  <a:srgbClr val="FF0000"/>
                </a:solidFill>
              </a:rPr>
              <a:t>Aemilia</a:t>
            </a:r>
            <a:r>
              <a:rPr lang="it-IT" b="1" dirty="0">
                <a:solidFill>
                  <a:srgbClr val="FF0000"/>
                </a:solidFill>
              </a:rPr>
              <a:t> (2/2)</a:t>
            </a:r>
            <a:endParaRPr lang="it-IT" dirty="0">
              <a:solidFill>
                <a:srgbClr val="FF0000"/>
              </a:solidFill>
            </a:endParaRPr>
          </a:p>
        </p:txBody>
      </p:sp>
      <p:sp>
        <p:nvSpPr>
          <p:cNvPr id="3" name="Segnaposto contenuto 2">
            <a:extLst>
              <a:ext uri="{FF2B5EF4-FFF2-40B4-BE49-F238E27FC236}">
                <a16:creationId xmlns:a16="http://schemas.microsoft.com/office/drawing/2014/main" id="{274FC76F-D82C-4F9E-BC57-9680B60F3DB7}"/>
              </a:ext>
            </a:extLst>
          </p:cNvPr>
          <p:cNvSpPr>
            <a:spLocks noGrp="1"/>
          </p:cNvSpPr>
          <p:nvPr>
            <p:ph idx="1"/>
          </p:nvPr>
        </p:nvSpPr>
        <p:spPr>
          <a:xfrm>
            <a:off x="838200" y="1520825"/>
            <a:ext cx="10515600" cy="3127375"/>
          </a:xfrm>
        </p:spPr>
        <p:txBody>
          <a:bodyPr>
            <a:normAutofit fontScale="70000" lnSpcReduction="20000"/>
          </a:bodyPr>
          <a:lstStyle/>
          <a:p>
            <a:pPr marL="0" indent="0" algn="just">
              <a:buNone/>
            </a:pPr>
            <a:r>
              <a:rPr lang="en-GB" dirty="0"/>
              <a:t>The basilica was restored by Augustus in 14 BC after a fire. The two upper floors of the basilica were totally rebuilt and decorated with vegetable elements and statues of barbarians.</a:t>
            </a:r>
            <a:endParaRPr lang="it-IT" dirty="0"/>
          </a:p>
          <a:p>
            <a:pPr marL="0" indent="0" algn="just">
              <a:buNone/>
            </a:pPr>
            <a:r>
              <a:rPr lang="en-GB" dirty="0"/>
              <a:t>The basilica was restored again in 22 AD: Pliny considered this buildings one of the most beautiful in Rome. In the </a:t>
            </a:r>
            <a:r>
              <a:rPr lang="en-GB" dirty="0" err="1"/>
              <a:t>porticus</a:t>
            </a:r>
            <a:r>
              <a:rPr lang="en-GB" dirty="0"/>
              <a:t> of Gaius and Lucius (the grandsons of Augustus), fronting the Roman Forum, there were the </a:t>
            </a:r>
            <a:r>
              <a:rPr lang="en-GB" dirty="0" err="1"/>
              <a:t>Tabernae</a:t>
            </a:r>
            <a:r>
              <a:rPr lang="en-GB" dirty="0"/>
              <a:t> Novae. The main hall (100 m long and 29.9 m deep) was located behind these shops.</a:t>
            </a:r>
            <a:endParaRPr lang="it-IT" dirty="0"/>
          </a:p>
          <a:p>
            <a:pPr marL="0" indent="0" algn="just">
              <a:buNone/>
            </a:pPr>
            <a:r>
              <a:rPr lang="en-GB" dirty="0"/>
              <a:t>In 410 AD, during a fire set by the Visigoths, the wooden roof, the </a:t>
            </a:r>
            <a:r>
              <a:rPr lang="en-GB" dirty="0" err="1"/>
              <a:t>Tabernae</a:t>
            </a:r>
            <a:r>
              <a:rPr lang="en-GB" dirty="0"/>
              <a:t> and the facade of the basilica were completely destroyed: on the coloured marble floor we can still see today the green stains of bronze coins that were melted in the fire. The basilica was rebuilt but the earthquake of 847 caused the final collapse of the building. During the Renaissance the remains were used as building material for a noble which is no longer existing. So, today, we can see only the plan and some rebuilt elements.</a:t>
            </a:r>
            <a:endParaRPr lang="it-IT" dirty="0"/>
          </a:p>
          <a:p>
            <a:pPr marL="0" indent="0">
              <a:buNone/>
            </a:pPr>
            <a:endParaRPr lang="it-IT" dirty="0"/>
          </a:p>
        </p:txBody>
      </p:sp>
      <p:pic>
        <p:nvPicPr>
          <p:cNvPr id="4" name="Immagine 3">
            <a:extLst>
              <a:ext uri="{FF2B5EF4-FFF2-40B4-BE49-F238E27FC236}">
                <a16:creationId xmlns:a16="http://schemas.microsoft.com/office/drawing/2014/main" id="{3D28989D-869B-4798-9F8B-AA4AD41C2970}"/>
              </a:ext>
            </a:extLst>
          </p:cNvPr>
          <p:cNvPicPr>
            <a:picLocks noChangeAspect="1"/>
          </p:cNvPicPr>
          <p:nvPr/>
        </p:nvPicPr>
        <p:blipFill>
          <a:blip r:embed="rId2"/>
          <a:stretch>
            <a:fillRect/>
          </a:stretch>
        </p:blipFill>
        <p:spPr>
          <a:xfrm>
            <a:off x="4763002" y="4410741"/>
            <a:ext cx="2665996" cy="185286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2258101004"/>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TotalTime>
  <Words>623</Words>
  <Application>Microsoft Office PowerPoint</Application>
  <PresentationFormat>Widescreen</PresentationFormat>
  <Paragraphs>19</Paragraphs>
  <Slides>5</Slides>
  <Notes>0</Notes>
  <HiddenSlides>0</HiddenSlides>
  <MMClips>0</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5</vt:i4>
      </vt:variant>
    </vt:vector>
  </HeadingPairs>
  <TitlesOfParts>
    <vt:vector size="9" baseType="lpstr">
      <vt:lpstr>Arial</vt:lpstr>
      <vt:lpstr>Calibri</vt:lpstr>
      <vt:lpstr>Calibri Light</vt:lpstr>
      <vt:lpstr>Tema di Office</vt:lpstr>
      <vt:lpstr>The Basilica Aemilia </vt:lpstr>
      <vt:lpstr>The civil basilicas in ancient Rome</vt:lpstr>
      <vt:lpstr>The basilicas in the Roman Forum </vt:lpstr>
      <vt:lpstr>The Basilica Aemilia (1/2)</vt:lpstr>
      <vt:lpstr>The Basilica Aemilia (2/2)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Basilica Aemilia </dc:title>
  <dc:creator>Carlo Carbone</dc:creator>
  <cp:lastModifiedBy>Carlo Carbone</cp:lastModifiedBy>
  <cp:revision>4</cp:revision>
  <dcterms:created xsi:type="dcterms:W3CDTF">2018-01-16T16:52:26Z</dcterms:created>
  <dcterms:modified xsi:type="dcterms:W3CDTF">2018-01-18T20:55:34Z</dcterms:modified>
</cp:coreProperties>
</file>